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9" autoAdjust="0"/>
    <p:restoredTop sz="94694"/>
  </p:normalViewPr>
  <p:slideViewPr>
    <p:cSldViewPr snapToGrid="0">
      <p:cViewPr varScale="1">
        <p:scale>
          <a:sx n="26" d="100"/>
          <a:sy n="26" d="100"/>
        </p:scale>
        <p:origin x="8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C10AF-0CC8-4449-ACC2-6906ADED8146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065E1-61CD-6741-A876-ABA573BB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065E1-61CD-6741-A876-ABA573BB91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8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2C1F-F7DF-16D4-0D69-D81B1319F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FFE65-AC9E-C52E-8A40-F74F0364F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2CF8-79A3-7DB6-6FF0-058F3491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B18E-2DDB-DBB8-8074-4A82485D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C924-B29C-16C7-1162-BBC1F740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5FDC-3181-5352-B724-7A294D52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6DDE4-B435-2FAB-B526-72B5F74D8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23C6-1F8D-5671-F685-CFE7D78D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A75C-CACB-B3F3-A94D-7C992BC9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225A0-4C83-5231-ADA3-2CF46EC3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2BBD1-C392-5C85-3C28-31B78A1F8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CA6D8-445E-80C1-D402-02E3A2D2D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9A75E-1477-FC36-76B7-9D258ACE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C8B93-0FB2-6219-776F-03988DB5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19366-98AE-59CC-B0A9-90AFE4EF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6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2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9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3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0746-430D-B75C-9AE1-C8703E2E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110F-307E-3D25-802E-EB6A055A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64A2-000D-1F9A-7D86-E4C64611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E37A-D1A3-CDBE-C5C0-95146238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0D4F9-2F83-5DF6-D527-F70597DD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948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74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0271-B923-1C27-1C8C-7FB7BC47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E42B0-FCE2-632D-9D40-38F8D217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4D0A2-A7CF-7353-9DA5-E1188C9E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3A2EC-6529-E22C-314F-C49E8AA8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10751-FFBB-6742-B842-1FD78B60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D680-43E6-E40C-8260-DE377577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E29E-7D50-6158-E488-C1E435692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9B4C0-E9F7-791A-F2FE-02FC315C0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4A2BA-6DBF-4C45-703B-CCB8B17A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BA2E-378C-41DC-B6B9-D2BDB415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8339F-ED27-2F0F-3CE3-9BBC53D9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69B9-494C-C3B9-F73F-9A85A7D5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4E3A9-09B6-868D-D5CC-FA11653E6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09F8A-6F9B-7DA2-C97D-EFD193B56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0B1E3-6418-6430-C569-D1632E4E0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798F1-9373-96D3-4ED6-CCB117CE5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FFA63-D5FB-8D97-76F9-AD7BDFB6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6D8F4-AEAE-B8A2-FCE2-B5DEFD63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D30FB-1105-EBF5-7BDE-DE2201D0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9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6150-142E-7652-A699-A57B7614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02F93-6517-9007-4E97-FBD5E0B1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13223-96B8-6306-B749-3EBE3B70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6BE92-87F7-2C49-FF08-C30DDCC7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A7EC2-D6C3-9BD2-3F5A-F34F5CF2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696C5-5A79-3165-DBE3-269B767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B3ED-E5AC-1E79-B3CE-348078FB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4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8358-F5EF-DDE2-47CD-5E10A974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AE15D-C9C1-57BF-61A0-978DCF6C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E6473-792F-DFB5-1D20-BDD3999D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47F79-91EB-4B14-B9AD-492B239C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E627-40F0-936F-DE79-1BB908C3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ED8B1-F2F7-1390-4D48-06D76D26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9D46-295C-B913-C5CE-DDBCD26C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368FB-8BB7-5923-6712-3DC41BAB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6711D-E62C-60BA-215B-783A0840B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FB623-120F-7A45-15C9-116D743A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68B4D-5C34-E585-DDC5-2FA5B7EC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473A4-C5AC-4B58-A307-CE7E25A3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A6C4F-3D10-7CBF-E9BE-1E68D18E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A0ADF-8002-C7B8-21BE-D2703173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E2815-0245-A327-00D0-D274890C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D2EC1-B334-5470-5629-AC233EFE7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F596-AA3B-0610-7ACF-7FA0B9197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A7A9C7-7337-864D-B6A1-FB097C78BD09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2C74B8-34DA-A446-8FB4-61D07E2AB6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street&#10;&#10;Description automatically generated">
            <a:extLst>
              <a:ext uri="{FF2B5EF4-FFF2-40B4-BE49-F238E27FC236}">
                <a16:creationId xmlns:a16="http://schemas.microsoft.com/office/drawing/2014/main" id="{33DBD309-6D0D-021B-17F3-FED62091E4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t="7780" b="7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504D8-DC70-6DE4-3697-861BF3CCF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01838"/>
          </a:xfrm>
        </p:spPr>
        <p:txBody>
          <a:bodyPr>
            <a:normAutofit/>
          </a:bodyPr>
          <a:lstStyle/>
          <a:p>
            <a:r>
              <a:rPr lang="en-US" sz="6600" spc="300" dirty="0"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</a:rPr>
              <a:t>AN URGENT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A3D16-3017-107B-ED4D-C0A59779D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23393"/>
            <a:ext cx="9144000" cy="3334407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77"/>
              </a:rPr>
              <a:t>ON EVANGELISM</a:t>
            </a:r>
          </a:p>
          <a:p>
            <a:r>
              <a:rPr lang="en-US" sz="2800" spc="300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77"/>
              </a:rPr>
              <a:t>MATTHEW 28:18-20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DC5FB3-13ED-202D-9BF1-C76E23987D49}"/>
              </a:ext>
            </a:extLst>
          </p:cNvPr>
          <p:cNvCxnSpPr>
            <a:cxnSpLocks/>
          </p:cNvCxnSpPr>
          <p:nvPr/>
        </p:nvCxnSpPr>
        <p:spPr>
          <a:xfrm flipH="1">
            <a:off x="3863546" y="2174788"/>
            <a:ext cx="609600" cy="0"/>
          </a:xfrm>
          <a:prstGeom prst="line">
            <a:avLst/>
          </a:prstGeom>
          <a:ln w="38100" cap="rnd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74EE56-93FB-DC7C-805C-05EC79C886EB}"/>
              </a:ext>
            </a:extLst>
          </p:cNvPr>
          <p:cNvCxnSpPr>
            <a:cxnSpLocks/>
          </p:cNvCxnSpPr>
          <p:nvPr/>
        </p:nvCxnSpPr>
        <p:spPr>
          <a:xfrm flipH="1">
            <a:off x="7673546" y="2174788"/>
            <a:ext cx="654908" cy="0"/>
          </a:xfrm>
          <a:prstGeom prst="line">
            <a:avLst/>
          </a:prstGeom>
          <a:ln w="38100" cap="rnd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9218E-6215-2FE6-7150-E57E1B1B3D30}"/>
              </a:ext>
            </a:extLst>
          </p:cNvPr>
          <p:cNvCxnSpPr>
            <a:cxnSpLocks/>
          </p:cNvCxnSpPr>
          <p:nvPr/>
        </p:nvCxnSpPr>
        <p:spPr>
          <a:xfrm>
            <a:off x="3863546" y="2174788"/>
            <a:ext cx="0" cy="753762"/>
          </a:xfrm>
          <a:prstGeom prst="line">
            <a:avLst/>
          </a:prstGeom>
          <a:ln w="38100" cap="rnd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2A14EB-AFA2-B4D9-5E69-1ABEC247CED9}"/>
              </a:ext>
            </a:extLst>
          </p:cNvPr>
          <p:cNvCxnSpPr>
            <a:cxnSpLocks/>
          </p:cNvCxnSpPr>
          <p:nvPr/>
        </p:nvCxnSpPr>
        <p:spPr>
          <a:xfrm>
            <a:off x="3863546" y="2928550"/>
            <a:ext cx="4464908" cy="0"/>
          </a:xfrm>
          <a:prstGeom prst="line">
            <a:avLst/>
          </a:prstGeom>
          <a:ln w="38100" cap="rnd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4379BE-6A1E-2D5B-EDD7-09ECF7CDB04E}"/>
              </a:ext>
            </a:extLst>
          </p:cNvPr>
          <p:cNvCxnSpPr>
            <a:cxnSpLocks/>
          </p:cNvCxnSpPr>
          <p:nvPr/>
        </p:nvCxnSpPr>
        <p:spPr>
          <a:xfrm>
            <a:off x="8328454" y="2174788"/>
            <a:ext cx="0" cy="753762"/>
          </a:xfrm>
          <a:prstGeom prst="line">
            <a:avLst/>
          </a:prstGeom>
          <a:ln w="38100" cap="rnd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5E204-C60C-0389-520F-7D14392C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Autofit/>
          </a:bodyPr>
          <a:lstStyle/>
          <a:p>
            <a:pPr algn="ctr"/>
            <a:r>
              <a:rPr lang="en-US" sz="6600" cap="none" dirty="0">
                <a:solidFill>
                  <a:srgbClr val="FFFFFF"/>
                </a:solidFill>
                <a:latin typeface="Impact" panose="020B0806030902050204" pitchFamily="34" charset="0"/>
              </a:rPr>
              <a:t>GOD'S DESIRE!</a:t>
            </a:r>
            <a:br>
              <a:rPr lang="en-US" sz="6600" cap="none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sz="5400" cap="none" dirty="0">
                <a:solidFill>
                  <a:srgbClr val="FFFFFF"/>
                </a:solidFill>
                <a:latin typeface="Impact" panose="020B0806030902050204" pitchFamily="34" charset="0"/>
              </a:rPr>
              <a:t>IS IT OURS?</a:t>
            </a:r>
            <a:endParaRPr lang="en-US" sz="6600" cap="none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 descr="A group of people in a street&#10;&#10;Description automatically generated">
            <a:extLst>
              <a:ext uri="{FF2B5EF4-FFF2-40B4-BE49-F238E27FC236}">
                <a16:creationId xmlns:a16="http://schemas.microsoft.com/office/drawing/2014/main" id="{6D279473-4126-0FCE-8C3C-BF0F49F16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02E0-BC1B-BB52-03DE-60ACEFC5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321732"/>
            <a:ext cx="4335613" cy="6214533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4200"/>
              </a:spcAft>
            </a:pPr>
            <a:r>
              <a:rPr lang="en-US" sz="2800" dirty="0">
                <a:solidFill>
                  <a:srgbClr val="FFFFFF"/>
                </a:solidFill>
                <a:latin typeface="Avenir Next LT Pro" panose="020B0504020202020204" pitchFamily="34" charset="77"/>
              </a:rPr>
              <a:t>He wants all to be saved!</a:t>
            </a:r>
            <a:br>
              <a:rPr lang="en-US" sz="2800" dirty="0">
                <a:solidFill>
                  <a:srgbClr val="FFFFFF"/>
                </a:solidFill>
                <a:latin typeface="Avenir Next LT Pro" panose="020B0504020202020204" pitchFamily="34" charset="77"/>
              </a:rPr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 panose="020B0504020202020204" pitchFamily="34" charset="77"/>
              </a:rPr>
              <a:t>(2 Pet. 3:9)</a:t>
            </a:r>
          </a:p>
          <a:p>
            <a:pPr algn="ctr">
              <a:spcBef>
                <a:spcPts val="0"/>
              </a:spcBef>
              <a:spcAft>
                <a:spcPts val="4200"/>
              </a:spcAft>
            </a:pPr>
            <a:r>
              <a:rPr lang="en-US" sz="2800" dirty="0">
                <a:solidFill>
                  <a:srgbClr val="FFFFFF"/>
                </a:solidFill>
                <a:latin typeface="Avenir Next LT Pro" panose="020B0504020202020204" pitchFamily="34" charset="77"/>
              </a:rPr>
              <a:t>This is the church’s responsibility!</a:t>
            </a:r>
            <a:br>
              <a:rPr lang="en-US" sz="2800" dirty="0">
                <a:solidFill>
                  <a:srgbClr val="FFFFFF"/>
                </a:solidFill>
                <a:latin typeface="Avenir Next LT Pro" panose="020B0504020202020204" pitchFamily="34" charset="77"/>
              </a:rPr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 panose="020B0504020202020204" pitchFamily="34" charset="77"/>
              </a:rPr>
              <a:t>(Eph. 3:10; 1 Tim. 3:15)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800" b="1" i="1" dirty="0">
                <a:solidFill>
                  <a:srgbClr val="FFFFFF"/>
                </a:solidFill>
                <a:latin typeface="Avenir Next LT Pro" panose="020B0504020202020204" pitchFamily="34" charset="77"/>
              </a:rPr>
              <a:t>Why should this be our strong desire?</a:t>
            </a:r>
          </a:p>
          <a:p>
            <a:pPr marL="265176" lvl="2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400" b="1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Romans 1:14</a:t>
            </a:r>
          </a:p>
          <a:p>
            <a:pPr marL="265176" lvl="2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400" b="1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1 Corinthians 9:16</a:t>
            </a:r>
          </a:p>
          <a:p>
            <a:pPr marL="265176" lvl="2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400" b="1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1 Timothy 1:12-16</a:t>
            </a:r>
          </a:p>
          <a:p>
            <a:pPr marL="265176" lvl="2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2400" b="1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Romans 5:6-8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66F9EF-CC32-441C-1045-E0A7DFEF82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2" b="3562"/>
          <a:stretch/>
        </p:blipFill>
        <p:spPr>
          <a:xfrm>
            <a:off x="321732" y="321733"/>
            <a:ext cx="7058306" cy="41073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7823F7-1BBA-3996-9F4D-A31088769F27}"/>
              </a:ext>
            </a:extLst>
          </p:cNvPr>
          <p:cNvCxnSpPr>
            <a:cxnSpLocks/>
          </p:cNvCxnSpPr>
          <p:nvPr/>
        </p:nvCxnSpPr>
        <p:spPr>
          <a:xfrm>
            <a:off x="1423447" y="5572898"/>
            <a:ext cx="481709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9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5E204-C60C-0389-520F-7D14392C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6600" cap="none" spc="300" dirty="0">
                <a:solidFill>
                  <a:srgbClr val="FFFFFF"/>
                </a:solidFill>
                <a:latin typeface="Impact" panose="020B0806030902050204" pitchFamily="34" charset="0"/>
              </a:rPr>
              <a:t>DOING THE JOB</a:t>
            </a:r>
            <a:br>
              <a:rPr lang="en-US" sz="6600" cap="none" spc="3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sz="5400" cap="none" spc="300" dirty="0">
                <a:solidFill>
                  <a:srgbClr val="FFFFFF"/>
                </a:solidFill>
                <a:latin typeface="Impact" panose="020B0806030902050204" pitchFamily="34" charset="0"/>
              </a:rPr>
              <a:t>THE CHURCH</a:t>
            </a:r>
            <a:endParaRPr lang="en-US" sz="6600" cap="none" spc="3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 descr="A group of people in a street&#10;&#10;Description automatically generated">
            <a:extLst>
              <a:ext uri="{FF2B5EF4-FFF2-40B4-BE49-F238E27FC236}">
                <a16:creationId xmlns:a16="http://schemas.microsoft.com/office/drawing/2014/main" id="{6D279473-4126-0FCE-8C3C-BF0F49F16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02E0-BC1B-BB52-03DE-60ACEFC5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654908"/>
            <a:ext cx="4335613" cy="5881357"/>
          </a:xfrm>
        </p:spPr>
        <p:txBody>
          <a:bodyPr anchor="t">
            <a:normAutofit/>
          </a:bodyPr>
          <a:lstStyle/>
          <a:p>
            <a:pPr marL="182880" indent="-18288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venir Next LT Pro" panose="020B0504020202020204" pitchFamily="34" charset="77"/>
              </a:rPr>
              <a:t>(2:41, 47) 3000 souls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venir Next LT Pro" panose="020B0504020202020204" pitchFamily="34" charset="77"/>
              </a:rPr>
              <a:t>(4:4) 5000 souls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venir Next LT Pro" panose="020B0504020202020204" pitchFamily="34" charset="77"/>
              </a:rPr>
              <a:t>(5:14) “multitudes”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venir Next LT Pro" panose="020B0504020202020204" pitchFamily="34" charset="77"/>
              </a:rPr>
              <a:t>(5:28, 42; 8:4) all Jerusalem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Avenir Next LT Pro" panose="020B0504020202020204" pitchFamily="34" charset="77"/>
              </a:rPr>
              <a:t>(11:19-24) “a large number”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57C30-F7DE-155F-660C-45A4660A3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94" b="12294"/>
          <a:stretch/>
        </p:blipFill>
        <p:spPr>
          <a:xfrm>
            <a:off x="321732" y="320624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D28D19-EFA2-8E90-6D2C-6331EE28EB2D}"/>
              </a:ext>
            </a:extLst>
          </p:cNvPr>
          <p:cNvSpPr/>
          <p:nvPr/>
        </p:nvSpPr>
        <p:spPr>
          <a:xfrm>
            <a:off x="321732" y="320624"/>
            <a:ext cx="7058306" cy="410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anose="02000800000000000000" pitchFamily="2" charset="0"/>
              </a:rPr>
              <a:t>1</a:t>
            </a:r>
            <a:r>
              <a:rPr lang="en-US" sz="4000" b="1" baseline="30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anose="02000800000000000000" pitchFamily="2" charset="0"/>
              </a:rPr>
              <a:t>st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anose="02000800000000000000" pitchFamily="2" charset="0"/>
              </a:rPr>
              <a:t> Century Evangelism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anose="02000800000000000000" pitchFamily="2" charset="0"/>
              </a:rPr>
              <a:t>(ACTS)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B4A71-9CAC-0DDA-5EB6-BECF5D194E41}"/>
              </a:ext>
            </a:extLst>
          </p:cNvPr>
          <p:cNvSpPr/>
          <p:nvPr/>
        </p:nvSpPr>
        <p:spPr>
          <a:xfrm>
            <a:off x="7540470" y="3429000"/>
            <a:ext cx="4335613" cy="310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 1:8</a:t>
            </a:r>
            <a:r>
              <a:rPr lang="en-US" sz="24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9411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you will receive power when the Holy Spirit has come upon you; and you shall be My witnesses both in Jerusalem, and in all Judea and Samaria, and </a:t>
            </a:r>
            <a:r>
              <a:rPr lang="en-US" sz="2400" b="1" u="sng" dirty="0">
                <a:solidFill>
                  <a:srgbClr val="9411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even to the remotest part of the earth</a:t>
            </a:r>
            <a:r>
              <a:rPr lang="en-US" sz="2400" dirty="0">
                <a:solidFill>
                  <a:srgbClr val="9411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83961B39-A1F6-758B-6F91-7E764CEA413F}"/>
              </a:ext>
            </a:extLst>
          </p:cNvPr>
          <p:cNvSpPr/>
          <p:nvPr/>
        </p:nvSpPr>
        <p:spPr>
          <a:xfrm>
            <a:off x="595760" y="1059814"/>
            <a:ext cx="6451180" cy="2619633"/>
          </a:xfrm>
          <a:prstGeom prst="wedgeRectCallout">
            <a:avLst>
              <a:gd name="adj1" fmla="val 58849"/>
              <a:gd name="adj2" fmla="val 13184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941100"/>
                </a:solidFill>
                <a:latin typeface="Avenir Next LT Pro" panose="020B0504020202020204" pitchFamily="34" charset="77"/>
              </a:rPr>
              <a:t>Completed in 35 years!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AA574D-4472-18B3-3235-1158E5318C02}"/>
              </a:ext>
            </a:extLst>
          </p:cNvPr>
          <p:cNvCxnSpPr>
            <a:cxnSpLocks/>
          </p:cNvCxnSpPr>
          <p:nvPr/>
        </p:nvCxnSpPr>
        <p:spPr>
          <a:xfrm>
            <a:off x="889686" y="5572898"/>
            <a:ext cx="586946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5E204-C60C-0389-520F-7D14392C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cap="none" dirty="0">
                <a:solidFill>
                  <a:srgbClr val="FFFFFF"/>
                </a:solidFill>
                <a:latin typeface="Avenir Next LT Pro" panose="020B0504020202020204" pitchFamily="34" charset="77"/>
              </a:rPr>
              <a:t>The Great Commission</a:t>
            </a:r>
            <a:br>
              <a:rPr lang="en-US" sz="4000" b="1" cap="none" dirty="0">
                <a:solidFill>
                  <a:srgbClr val="FFFFFF"/>
                </a:solidFill>
                <a:latin typeface="Avenir Next LT Pro" panose="020B0504020202020204" pitchFamily="34" charset="77"/>
              </a:rPr>
            </a:br>
            <a:r>
              <a:rPr lang="en-US" sz="3200" cap="none" dirty="0">
                <a:solidFill>
                  <a:srgbClr val="FFFFFF"/>
                </a:solidFill>
                <a:latin typeface="Avenir Next LT Pro" panose="020B0504020202020204" pitchFamily="34" charset="77"/>
              </a:rPr>
              <a:t>1st Century to 21</a:t>
            </a:r>
            <a:r>
              <a:rPr lang="en-US" sz="3200" cap="none" baseline="30000" dirty="0">
                <a:solidFill>
                  <a:srgbClr val="FFFFFF"/>
                </a:solidFill>
                <a:latin typeface="Avenir Next LT Pro" panose="020B0504020202020204" pitchFamily="34" charset="77"/>
              </a:rPr>
              <a:t>st</a:t>
            </a:r>
            <a:r>
              <a:rPr lang="en-US" sz="3200" cap="none" dirty="0">
                <a:solidFill>
                  <a:srgbClr val="FFFFFF"/>
                </a:solidFill>
                <a:latin typeface="Avenir Next LT Pro" panose="020B0504020202020204" pitchFamily="34" charset="77"/>
              </a:rPr>
              <a:t> Century</a:t>
            </a:r>
            <a:endParaRPr lang="en-US" cap="none" dirty="0">
              <a:solidFill>
                <a:srgbClr val="FFFFFF"/>
              </a:solidFill>
              <a:latin typeface="Avenir Next LT Pro" panose="020B0504020202020204" pitchFamily="34" charset="77"/>
            </a:endParaRPr>
          </a:p>
        </p:txBody>
      </p:sp>
      <p:pic>
        <p:nvPicPr>
          <p:cNvPr id="4" name="Picture 3" descr="A group of people in a street&#10;&#10;Description automatically generated">
            <a:extLst>
              <a:ext uri="{FF2B5EF4-FFF2-40B4-BE49-F238E27FC236}">
                <a16:creationId xmlns:a16="http://schemas.microsoft.com/office/drawing/2014/main" id="{6D279473-4126-0FCE-8C3C-BF0F49F16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02E0-BC1B-BB52-03DE-60ACEFC5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321732"/>
            <a:ext cx="4335613" cy="6214533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WHEN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77"/>
              </a:rPr>
              <a:t>: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“</a:t>
            </a:r>
            <a:r>
              <a:rPr lang="en-US" sz="2800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to the end of the age</a:t>
            </a: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”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b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Never-ending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WHERE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77"/>
              </a:rPr>
              <a:t>: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“</a:t>
            </a:r>
            <a:r>
              <a:rPr lang="en-US" sz="2800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all nations</a:t>
            </a: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”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b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 Every Contact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HOW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77"/>
              </a:rPr>
              <a:t>: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“</a:t>
            </a:r>
            <a:r>
              <a:rPr lang="en-US" sz="2800" i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all that I commanded</a:t>
            </a: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”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b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The Gospel</a:t>
            </a:r>
            <a: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  <a:t> (Best &amp; Only Method)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WHY</a:t>
            </a:r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77"/>
              </a:rPr>
              <a:t>:</a:t>
            </a:r>
            <a:br>
              <a:rPr lang="en-US" sz="2800" dirty="0">
                <a:solidFill>
                  <a:srgbClr val="FFC000"/>
                </a:solidFill>
                <a:latin typeface="Avenir Next LT Pro" panose="020B0504020202020204" pitchFamily="34" charset="77"/>
              </a:rPr>
            </a:br>
            <a:r>
              <a:rPr lang="en-US" sz="2800" b="1" dirty="0">
                <a:solidFill>
                  <a:srgbClr val="FFC000"/>
                </a:solidFill>
                <a:latin typeface="Avenir Next LT Pro" panose="020B0504020202020204" pitchFamily="34" charset="77"/>
              </a:rPr>
              <a:t>How could we not?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4E848-2CA4-9E7D-D004-32165C54291E}"/>
              </a:ext>
            </a:extLst>
          </p:cNvPr>
          <p:cNvSpPr txBox="1"/>
          <p:nvPr/>
        </p:nvSpPr>
        <p:spPr>
          <a:xfrm>
            <a:off x="327546" y="321732"/>
            <a:ext cx="7058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6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77"/>
              </a:rPr>
              <a:t>MATTHEW 28:18-20</a:t>
            </a:r>
            <a:endParaRPr lang="en-US" sz="4400" spc="600" dirty="0"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448AA-BE86-7791-611C-740E875B95ED}"/>
              </a:ext>
            </a:extLst>
          </p:cNvPr>
          <p:cNvCxnSpPr>
            <a:cxnSpLocks/>
          </p:cNvCxnSpPr>
          <p:nvPr/>
        </p:nvCxnSpPr>
        <p:spPr>
          <a:xfrm>
            <a:off x="691978" y="5597612"/>
            <a:ext cx="62525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11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{E744B8CD-1A16-D74A-A3FE-8BBB5E00012D}tf10001061</Template>
  <TotalTime>402</TotalTime>
  <Words>221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Impact</vt:lpstr>
      <vt:lpstr>Segoe Print</vt:lpstr>
      <vt:lpstr>Tw Cen MT</vt:lpstr>
      <vt:lpstr>Tw Cen MT Condensed</vt:lpstr>
      <vt:lpstr>Wingdings 3</vt:lpstr>
      <vt:lpstr>Office Theme</vt:lpstr>
      <vt:lpstr>Integral</vt:lpstr>
      <vt:lpstr>AN URGENT MESSAGE</vt:lpstr>
      <vt:lpstr>GOD'S DESIRE! IS IT OURS?</vt:lpstr>
      <vt:lpstr>DOING THE JOB THE CHURCH</vt:lpstr>
      <vt:lpstr>The Great Commission 1st Century to 21st Century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urgent message</dc:title>
  <dc:creator>Luke Capps</dc:creator>
  <cp:lastModifiedBy>Danville church of Christ</cp:lastModifiedBy>
  <cp:revision>18</cp:revision>
  <dcterms:created xsi:type="dcterms:W3CDTF">2023-09-22T22:40:08Z</dcterms:created>
  <dcterms:modified xsi:type="dcterms:W3CDTF">2023-12-27T13:41:31Z</dcterms:modified>
</cp:coreProperties>
</file>