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65" r:id="rId4"/>
    <p:sldId id="261" r:id="rId5"/>
    <p:sldId id="262" r:id="rId6"/>
    <p:sldId id="263" r:id="rId7"/>
    <p:sldId id="264" r:id="rId8"/>
    <p:sldId id="26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6" orient="horz" pos="2160" userDrawn="1">
          <p15:clr>
            <a:srgbClr val="A4A3A4"/>
          </p15:clr>
        </p15:guide>
        <p15:guide id="17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4" autoAdjust="0"/>
    <p:restoredTop sz="94660"/>
  </p:normalViewPr>
  <p:slideViewPr>
    <p:cSldViewPr>
      <p:cViewPr varScale="1">
        <p:scale>
          <a:sx n="70" d="100"/>
          <a:sy n="70" d="100"/>
        </p:scale>
        <p:origin x="-264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6/24/2018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6/24/2018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0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2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3412" y="500391"/>
            <a:ext cx="58674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TODAY’S READING: Daniel 1:1-4</a:t>
            </a:r>
          </a:p>
        </p:txBody>
      </p:sp>
    </p:spTree>
    <p:extLst>
      <p:ext uri="{BB962C8B-B14F-4D97-AF65-F5344CB8AC3E}">
        <p14:creationId xmlns:p14="http://schemas.microsoft.com/office/powerpoint/2010/main" val="4306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7" y="3456843"/>
            <a:ext cx="4387595" cy="324850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26087"/>
          <a:stretch/>
        </p:blipFill>
        <p:spPr>
          <a:xfrm>
            <a:off x="2400237" y="228599"/>
            <a:ext cx="7388352" cy="914401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36612" y="838200"/>
            <a:ext cx="10668001" cy="21082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500" b="1" dirty="0" smtClean="0">
              <a:effectLst/>
              <a:ea typeface="Arial" charset="0"/>
              <a:cs typeface="Arial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sz="3200" b="1" dirty="0" smtClean="0">
                <a:effectLst/>
                <a:ea typeface="Arial" charset="0"/>
                <a:cs typeface="Arial" charset="0"/>
              </a:rPr>
              <a:t>One of the oldest cities on record.</a:t>
            </a:r>
          </a:p>
          <a:p>
            <a:pPr marL="342900" indent="-342900" eaLnBrk="1" hangingPunct="1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sz="3200" b="1" dirty="0" smtClean="0">
                <a:effectLst/>
                <a:ea typeface="Arial" charset="0"/>
                <a:cs typeface="Arial" charset="0"/>
              </a:rPr>
              <a:t>Founded on the Euphrates River.</a:t>
            </a:r>
          </a:p>
          <a:p>
            <a:pPr marL="342900" indent="-342900" eaLnBrk="1" hangingPunct="1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sz="3200" b="1" dirty="0" smtClean="0">
                <a:effectLst/>
                <a:ea typeface="Arial" charset="0"/>
                <a:cs typeface="Arial" charset="0"/>
              </a:rPr>
              <a:t>A beautiful and Prosperous city.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80013" y="2501935"/>
            <a:ext cx="6324600" cy="19543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500" b="1" dirty="0" smtClean="0">
              <a:effectLst/>
              <a:ea typeface="Arial" charset="0"/>
              <a:cs typeface="Arial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sz="3200" b="1" dirty="0" smtClean="0">
                <a:effectLst/>
                <a:ea typeface="Arial" charset="0"/>
                <a:cs typeface="Arial" charset="0"/>
              </a:rPr>
              <a:t>Hanging Gardens was one of the Seven </a:t>
            </a:r>
            <a:r>
              <a:rPr lang="en-US" sz="3200" b="1" dirty="0">
                <a:effectLst/>
                <a:ea typeface="Arial" charset="0"/>
                <a:cs typeface="Arial" charset="0"/>
              </a:rPr>
              <a:t>W</a:t>
            </a:r>
            <a:r>
              <a:rPr lang="en-US" sz="3200" b="1" dirty="0" smtClean="0">
                <a:effectLst/>
                <a:ea typeface="Arial" charset="0"/>
                <a:cs typeface="Arial" charset="0"/>
              </a:rPr>
              <a:t>onders of the ancient world.</a:t>
            </a: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26087"/>
          <a:stretch/>
        </p:blipFill>
        <p:spPr>
          <a:xfrm>
            <a:off x="2400237" y="228599"/>
            <a:ext cx="7388352" cy="914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6212" y="3458817"/>
            <a:ext cx="6432342" cy="31085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And I heard another voice from heaven saying, </a:t>
            </a:r>
            <a:r>
              <a:rPr lang="en-US" sz="2800" b="1" i="1" u="sng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800" b="1" i="1" u="sng" dirty="0" smtClean="0">
                <a:latin typeface="Arial" charset="0"/>
                <a:ea typeface="Arial" charset="0"/>
                <a:cs typeface="Arial" charset="0"/>
              </a:rPr>
              <a:t>ome </a:t>
            </a:r>
            <a:r>
              <a:rPr lang="en-US" sz="2800" b="1" i="1" u="sng" dirty="0">
                <a:latin typeface="Arial" charset="0"/>
                <a:ea typeface="Arial" charset="0"/>
                <a:cs typeface="Arial" charset="0"/>
              </a:rPr>
              <a:t>out of her, my people, lest you share in her sin</a:t>
            </a: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, and lest you receive of her plagues.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her sins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reached to heaven, and God has remembered her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iniquities, (Revelation 18:4-5).</a:t>
            </a:r>
          </a:p>
        </p:txBody>
      </p:sp>
      <p:pic>
        <p:nvPicPr>
          <p:cNvPr id="6146" name="Picture 2" descr="ttps://3.bp.blogspot.com/_TkKZZyzUvio/SOmof9-M_kI/AAAAAAAABgo/ISSbqpVE338/s400/revelation+17+babyl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9" y="3458817"/>
            <a:ext cx="4387595" cy="3248508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2" y="1545534"/>
            <a:ext cx="1083305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5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26087"/>
          <a:stretch/>
        </p:blipFill>
        <p:spPr>
          <a:xfrm>
            <a:off x="2400237" y="228599"/>
            <a:ext cx="7388352" cy="914401"/>
          </a:xfrm>
          <a:prstGeom prst="rect">
            <a:avLst/>
          </a:prstGeom>
        </p:spPr>
      </p:pic>
      <p:pic>
        <p:nvPicPr>
          <p:cNvPr id="2050" name="Picture 2" descr="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9" y="3468756"/>
            <a:ext cx="4436397" cy="32385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72589" y="1143000"/>
            <a:ext cx="10984423" cy="21236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effectLst/>
                <a:ea typeface="Arial" charset="0"/>
                <a:cs typeface="Arial" charset="0"/>
              </a:rPr>
              <a:t>How Daniel came to be in Babylon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500" b="1" dirty="0" smtClean="0">
                <a:effectLst/>
                <a:ea typeface="Arial" charset="0"/>
                <a:cs typeface="Arial" charset="0"/>
              </a:rPr>
              <a:t> 605 B.C. Nebuchadnezzar becomes king of Babylon.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500" b="1" dirty="0" smtClean="0">
                <a:effectLst/>
                <a:ea typeface="Arial" charset="0"/>
                <a:cs typeface="Arial" charset="0"/>
              </a:rPr>
              <a:t> 605 The Babylonians invade Judah (First </a:t>
            </a:r>
            <a:r>
              <a:rPr lang="en-US" sz="2500" b="1" dirty="0">
                <a:effectLst/>
                <a:ea typeface="Arial" charset="0"/>
                <a:cs typeface="Arial" charset="0"/>
              </a:rPr>
              <a:t>d</a:t>
            </a:r>
            <a:r>
              <a:rPr lang="en-US" sz="2500" b="1" dirty="0" smtClean="0">
                <a:effectLst/>
                <a:ea typeface="Arial" charset="0"/>
                <a:cs typeface="Arial" charset="0"/>
              </a:rPr>
              <a:t>eportation of captives, Daniel, Hananiah, Mishael, Azariah).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56212" y="3269971"/>
            <a:ext cx="6400801" cy="37471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500" b="1" dirty="0" smtClean="0">
                <a:effectLst/>
                <a:ea typeface="Arial" charset="0"/>
                <a:cs typeface="Arial" charset="0"/>
              </a:rPr>
              <a:t>597 Babylonians invade Jerusalem (Second deportation, 	Ezekiel).</a:t>
            </a:r>
          </a:p>
          <a:p>
            <a:pPr marL="342900" indent="-342900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500" b="1" dirty="0" smtClean="0">
                <a:effectLst/>
                <a:ea typeface="Arial" charset="0"/>
                <a:cs typeface="Arial" charset="0"/>
              </a:rPr>
              <a:t>593 Ezekiel begins to prophesy while in captivity.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500" b="1" dirty="0" smtClean="0">
                <a:effectLst/>
                <a:ea typeface="Arial" charset="0"/>
                <a:cs typeface="Arial" charset="0"/>
              </a:rPr>
              <a:t>  586 The Babylonians destroy Jerusalem and the Temple marking the end of Judah.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500" b="1" dirty="0" smtClean="0">
              <a:effectLst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7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2127" r="3898" b="4482"/>
          <a:stretch/>
        </p:blipFill>
        <p:spPr bwMode="auto">
          <a:xfrm>
            <a:off x="684212" y="3429000"/>
            <a:ext cx="4436397" cy="324519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b="27788"/>
          <a:stretch/>
        </p:blipFill>
        <p:spPr>
          <a:xfrm>
            <a:off x="1065212" y="304799"/>
            <a:ext cx="10820400" cy="99060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2" y="1213753"/>
            <a:ext cx="10972800" cy="21390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Teach the language and literature of the Chaldeans (vs 4).</a:t>
            </a:r>
          </a:p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Tried to feed them food the Babylonians ate (</a:t>
            </a:r>
            <a:r>
              <a:rPr lang="en-US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food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fit for a king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(vs 5).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2412" y="3266182"/>
            <a:ext cx="6324600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Gave them Babylonian names (vs 7).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2412" y="4458831"/>
            <a:ext cx="6324600" cy="224676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750" b="1" dirty="0">
                <a:latin typeface="Arial" charset="0"/>
                <a:ea typeface="Arial" charset="0"/>
                <a:cs typeface="Arial" charset="0"/>
              </a:rPr>
              <a:t>But Daniel </a:t>
            </a:r>
            <a:r>
              <a:rPr lang="en-US" sz="2750" b="1" i="1" u="sng" dirty="0">
                <a:latin typeface="Arial" charset="0"/>
                <a:ea typeface="Arial" charset="0"/>
                <a:cs typeface="Arial" charset="0"/>
              </a:rPr>
              <a:t>purposed in his heart</a:t>
            </a:r>
            <a:r>
              <a:rPr lang="en-US" sz="2750" b="1" dirty="0">
                <a:latin typeface="Arial" charset="0"/>
                <a:ea typeface="Arial" charset="0"/>
                <a:cs typeface="Arial" charset="0"/>
              </a:rPr>
              <a:t> that he would not defile himself with the portion of the king’s delicacies, nor with the wine which he </a:t>
            </a:r>
            <a:r>
              <a:rPr lang="en-US" sz="2750" b="1" dirty="0" smtClean="0">
                <a:latin typeface="Arial" charset="0"/>
                <a:ea typeface="Arial" charset="0"/>
                <a:cs typeface="Arial" charset="0"/>
              </a:rPr>
              <a:t>drank . . .</a:t>
            </a:r>
          </a:p>
          <a:p>
            <a:pPr algn="r"/>
            <a:r>
              <a:rPr lang="en-US" sz="2750" b="1" dirty="0" smtClean="0">
                <a:latin typeface="Arial" charset="0"/>
                <a:ea typeface="Arial" charset="0"/>
                <a:cs typeface="Arial" charset="0"/>
              </a:rPr>
              <a:t>Daniel 1:8</a:t>
            </a:r>
          </a:p>
        </p:txBody>
      </p:sp>
    </p:spTree>
    <p:extLst>
      <p:ext uri="{BB962C8B-B14F-4D97-AF65-F5344CB8AC3E}">
        <p14:creationId xmlns:p14="http://schemas.microsoft.com/office/powerpoint/2010/main" val="50639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  <p:bldP spid="10" grpId="1" build="allAtOnce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0012" y="4901261"/>
            <a:ext cx="6477000" cy="136191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750" b="1" i="1" u="sng" dirty="0">
                <a:latin typeface="Arial" charset="0"/>
                <a:ea typeface="Arial" charset="0"/>
                <a:cs typeface="Arial" charset="0"/>
              </a:rPr>
              <a:t>There is a man</a:t>
            </a:r>
            <a:r>
              <a:rPr lang="en-US" sz="275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50" b="1" dirty="0">
                <a:latin typeface="Arial" charset="0"/>
                <a:ea typeface="Arial" charset="0"/>
                <a:cs typeface="Arial" charset="0"/>
              </a:rPr>
              <a:t>in your kingdom in whom is the Spirit of the Holy </a:t>
            </a:r>
            <a:r>
              <a:rPr lang="en-US" sz="2750" b="1" dirty="0" smtClean="0">
                <a:latin typeface="Arial" charset="0"/>
                <a:ea typeface="Arial" charset="0"/>
                <a:cs typeface="Arial" charset="0"/>
              </a:rPr>
              <a:t>God . . . </a:t>
            </a:r>
          </a:p>
          <a:p>
            <a:pPr algn="r"/>
            <a:r>
              <a:rPr lang="en-US" sz="2750" b="1" dirty="0" smtClean="0">
                <a:latin typeface="Arial" charset="0"/>
                <a:ea typeface="Arial" charset="0"/>
                <a:cs typeface="Arial" charset="0"/>
              </a:rPr>
              <a:t>Daniel 1:8</a:t>
            </a:r>
          </a:p>
        </p:txBody>
      </p:sp>
      <p:pic>
        <p:nvPicPr>
          <p:cNvPr id="4098" name="Picture 2" descr="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547744"/>
            <a:ext cx="4343400" cy="32766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b="22661"/>
          <a:stretch/>
        </p:blipFill>
        <p:spPr>
          <a:xfrm>
            <a:off x="1065212" y="212735"/>
            <a:ext cx="10820399" cy="1131388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0412" y="1344123"/>
            <a:ext cx="10896600" cy="17235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sz="3200" b="1" dirty="0" smtClean="0">
                <a:effectLst/>
              </a:rPr>
              <a:t> A drunken, blasphemous orgy (vss 2-4).</a:t>
            </a:r>
          </a:p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sz="3200" b="1" dirty="0" smtClean="0">
                <a:effectLst/>
              </a:rPr>
              <a:t> Handwriting on the wall (vss 5-6).</a:t>
            </a:r>
          </a:p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sz="3200" b="1" dirty="0" smtClean="0">
                <a:effectLst/>
              </a:rPr>
              <a:t> MENE, MENE, TEKEL, UPHARSIN (vs 25).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2411" y="3136612"/>
            <a:ext cx="6324601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en-US" sz="3200" b="1" dirty="0" smtClean="0">
                <a:effectLst/>
              </a:rPr>
              <a:t>Wise men could not interpret (vss 7-8).</a:t>
            </a:r>
          </a:p>
        </p:txBody>
      </p:sp>
    </p:spTree>
    <p:extLst>
      <p:ext uri="{BB962C8B-B14F-4D97-AF65-F5344CB8AC3E}">
        <p14:creationId xmlns:p14="http://schemas.microsoft.com/office/powerpoint/2010/main" val="8325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uiExpand="1" build="p" bldLvl="5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0012" y="3909045"/>
            <a:ext cx="6477000" cy="263149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750" b="1" dirty="0">
                <a:latin typeface="Arial" charset="0"/>
                <a:ea typeface="Arial" charset="0"/>
                <a:cs typeface="Arial" charset="0"/>
              </a:rPr>
              <a:t>Now when Daniel knew that the writing was </a:t>
            </a:r>
            <a:r>
              <a:rPr lang="en-US" sz="2750" b="1" dirty="0" smtClean="0">
                <a:latin typeface="Arial" charset="0"/>
                <a:ea typeface="Arial" charset="0"/>
                <a:cs typeface="Arial" charset="0"/>
              </a:rPr>
              <a:t>signed . . . he </a:t>
            </a:r>
            <a:r>
              <a:rPr lang="en-US" sz="2750" b="1" dirty="0">
                <a:latin typeface="Arial" charset="0"/>
                <a:ea typeface="Arial" charset="0"/>
                <a:cs typeface="Arial" charset="0"/>
              </a:rPr>
              <a:t>knelt down on his knees three times that day, and prayed </a:t>
            </a:r>
            <a:r>
              <a:rPr lang="en-US" sz="2750" b="1" dirty="0" smtClean="0">
                <a:latin typeface="Arial" charset="0"/>
                <a:ea typeface="Arial" charset="0"/>
                <a:cs typeface="Arial" charset="0"/>
              </a:rPr>
              <a:t>. . . </a:t>
            </a:r>
            <a:r>
              <a:rPr lang="en-US" sz="2750" b="1" i="1" u="sng" dirty="0" smtClean="0">
                <a:latin typeface="Arial" charset="0"/>
                <a:ea typeface="Arial" charset="0"/>
                <a:cs typeface="Arial" charset="0"/>
              </a:rPr>
              <a:t>as </a:t>
            </a:r>
            <a:r>
              <a:rPr lang="en-US" sz="2750" b="1" i="1" u="sng" dirty="0">
                <a:latin typeface="Arial" charset="0"/>
                <a:ea typeface="Arial" charset="0"/>
                <a:cs typeface="Arial" charset="0"/>
              </a:rPr>
              <a:t>was his custom since early </a:t>
            </a:r>
            <a:r>
              <a:rPr lang="en-US" sz="2750" b="1" i="1" u="sng" dirty="0" smtClean="0">
                <a:latin typeface="Arial" charset="0"/>
                <a:ea typeface="Arial" charset="0"/>
                <a:cs typeface="Arial" charset="0"/>
              </a:rPr>
              <a:t>days</a:t>
            </a:r>
            <a:r>
              <a:rPr lang="en-US" sz="2750" b="1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750" b="1" i="1" u="sng" dirty="0" smtClean="0"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2750" b="1" dirty="0" smtClean="0">
                <a:latin typeface="Arial" charset="0"/>
                <a:ea typeface="Arial" charset="0"/>
                <a:cs typeface="Arial" charset="0"/>
              </a:rPr>
              <a:t>Daniel 1:8</a:t>
            </a:r>
          </a:p>
        </p:txBody>
      </p:sp>
      <p:pic>
        <p:nvPicPr>
          <p:cNvPr id="5122" name="Picture 2" descr="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3" y="3479965"/>
            <a:ext cx="4235189" cy="315521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4" b="35624"/>
          <a:stretch/>
        </p:blipFill>
        <p:spPr>
          <a:xfrm>
            <a:off x="1065212" y="398173"/>
            <a:ext cx="10972799" cy="821027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5212" y="1383030"/>
            <a:ext cx="10591800" cy="19697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sz="2800" b="1" dirty="0" smtClean="0">
                <a:effectLst/>
              </a:rPr>
              <a:t> Daniel given authority in the new government Persia (vss 1-2).</a:t>
            </a:r>
          </a:p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sz="2800" b="1" dirty="0" smtClean="0">
                <a:effectLst/>
              </a:rPr>
              <a:t> Jealousy led to hatred and a plot (vss 4-5).</a:t>
            </a:r>
          </a:p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sz="2800" b="1" dirty="0" smtClean="0">
                <a:effectLst/>
              </a:rPr>
              <a:t> A royal statute and firm decree—no prayer to any god but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180012" y="3255020"/>
            <a:ext cx="37338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US" sz="2800" b="1" smtClean="0">
                <a:effectLst/>
              </a:rPr>
              <a:t>Darius </a:t>
            </a:r>
            <a:r>
              <a:rPr lang="en-US" sz="2800" b="1" dirty="0" smtClean="0">
                <a:effectLst/>
              </a:rPr>
              <a:t>(vs 7).</a:t>
            </a:r>
          </a:p>
        </p:txBody>
      </p:sp>
    </p:spTree>
    <p:extLst>
      <p:ext uri="{BB962C8B-B14F-4D97-AF65-F5344CB8AC3E}">
        <p14:creationId xmlns:p14="http://schemas.microsoft.com/office/powerpoint/2010/main" val="18532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bldLvl="5"/>
      <p:bldP spid="10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5004</TotalTime>
  <Words>354</Words>
  <Application>Microsoft Office PowerPoint</Application>
  <PresentationFormat>Custom</PresentationFormat>
  <Paragraphs>39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Vertical and Horizontal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Danville Church</cp:lastModifiedBy>
  <cp:revision>9</cp:revision>
  <dcterms:created xsi:type="dcterms:W3CDTF">2018-06-23T21:41:01Z</dcterms:created>
  <dcterms:modified xsi:type="dcterms:W3CDTF">2018-06-27T22:49:02Z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