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9" r:id="rId4"/>
    <p:sldId id="260" r:id="rId5"/>
    <p:sldId id="257" r:id="rId6"/>
    <p:sldId id="261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992A"/>
    <a:srgbClr val="3C322C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35"/>
    <p:restoredTop sz="93668"/>
  </p:normalViewPr>
  <p:slideViewPr>
    <p:cSldViewPr snapToGrid="0" snapToObjects="1" showGuides="1">
      <p:cViewPr varScale="1">
        <p:scale>
          <a:sx n="83" d="100"/>
          <a:sy n="83" d="100"/>
        </p:scale>
        <p:origin x="-42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1387" y="261257"/>
            <a:ext cx="6852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Today’s Scripture Reading: Hebrews 12:12-17</a:t>
            </a:r>
            <a:endParaRPr lang="en-US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99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875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703" y="1448790"/>
            <a:ext cx="6424550" cy="21731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27563" y="3586349"/>
            <a:ext cx="7552707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. . . regret 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is just a memory written on my </a:t>
            </a:r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brow, and 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there's nothing I can do about it now</a:t>
            </a:r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I could cry for the time I've </a:t>
            </a:r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wasted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but 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that's a waste of time and </a:t>
            </a:r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tears, and 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I know just what I'd </a:t>
            </a:r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change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smtClean="0">
                <a:latin typeface="Arial" charset="0"/>
                <a:ea typeface="Arial" charset="0"/>
                <a:cs typeface="Arial" charset="0"/>
              </a:rPr>
              <a:t>if I went 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back in time </a:t>
            </a:r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somehow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but 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there's nothing I can do about it </a:t>
            </a:r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now</a:t>
            </a:r>
            <a:r>
              <a:rPr lang="en-US" dirty="0"/>
              <a:t>.</a:t>
            </a:r>
            <a:endParaRPr lang="en-US" sz="20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17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670559" y="1554831"/>
            <a:ext cx="108661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45820" y="2243341"/>
            <a:ext cx="10500360" cy="51816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2" t="32295" r="13803" b="26501"/>
          <a:stretch/>
        </p:blipFill>
        <p:spPr>
          <a:xfrm>
            <a:off x="622199" y="1631953"/>
            <a:ext cx="10968269" cy="461964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5" name="TextBox 14"/>
          <p:cNvSpPr txBox="1"/>
          <p:nvPr/>
        </p:nvSpPr>
        <p:spPr>
          <a:xfrm>
            <a:off x="853439" y="1718502"/>
            <a:ext cx="1050036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n-US" sz="4400" b="1" dirty="0">
                <a:latin typeface="Arial" charset="0"/>
                <a:ea typeface="Arial" charset="0"/>
                <a:cs typeface="Arial" charset="0"/>
              </a:rPr>
              <a:t>How did Esau administer </a:t>
            </a:r>
            <a:r>
              <a:rPr lang="en-US" sz="4400" b="1" dirty="0" smtClean="0">
                <a:latin typeface="Arial" charset="0"/>
                <a:ea typeface="Arial" charset="0"/>
                <a:cs typeface="Arial" charset="0"/>
              </a:rPr>
              <a:t>his firstborn </a:t>
            </a:r>
            <a:r>
              <a:rPr lang="en-US" sz="4400" b="1" dirty="0">
                <a:latin typeface="Arial" charset="0"/>
                <a:ea typeface="Arial" charset="0"/>
                <a:cs typeface="Arial" charset="0"/>
              </a:rPr>
              <a:t>birthright?</a:t>
            </a:r>
          </a:p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n-US" sz="4400" b="1" dirty="0">
                <a:latin typeface="Arial" charset="0"/>
                <a:ea typeface="Arial" charset="0"/>
                <a:cs typeface="Arial" charset="0"/>
              </a:rPr>
              <a:t>How many years did Moses live in the Promised Land?</a:t>
            </a:r>
          </a:p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n-US" sz="4400" b="1" dirty="0">
                <a:latin typeface="Arial" charset="0"/>
                <a:ea typeface="Arial" charset="0"/>
                <a:cs typeface="Arial" charset="0"/>
              </a:rPr>
              <a:t>When King David died, how old was his firstborn son with Bathsheba</a:t>
            </a:r>
            <a:r>
              <a:rPr lang="en-US" sz="4400" b="1" dirty="0" smtClean="0">
                <a:latin typeface="Arial" charset="0"/>
                <a:ea typeface="Arial" charset="0"/>
                <a:cs typeface="Arial" charset="0"/>
              </a:rPr>
              <a:t>?</a:t>
            </a:r>
            <a:endParaRPr lang="en-US" sz="44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9" y="607242"/>
            <a:ext cx="10866121" cy="978069"/>
          </a:xfrm>
        </p:spPr>
      </p:pic>
    </p:spTree>
    <p:extLst>
      <p:ext uri="{BB962C8B-B14F-4D97-AF65-F5344CB8AC3E}">
        <p14:creationId xmlns:p14="http://schemas.microsoft.com/office/powerpoint/2010/main" val="57180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9" y="607242"/>
            <a:ext cx="10866121" cy="978069"/>
          </a:xfrm>
        </p:spPr>
      </p:pic>
      <p:cxnSp>
        <p:nvCxnSpPr>
          <p:cNvPr id="11" name="Straight Connector 10"/>
          <p:cNvCxnSpPr/>
          <p:nvPr/>
        </p:nvCxnSpPr>
        <p:spPr>
          <a:xfrm>
            <a:off x="670559" y="1554831"/>
            <a:ext cx="108661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45820" y="2243341"/>
            <a:ext cx="10500360" cy="51816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206238" y="1600200"/>
            <a:ext cx="73304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How did Esau administer his </a:t>
            </a:r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firstborn birthright?</a:t>
            </a:r>
            <a:endParaRPr lang="en-US" sz="32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0" r="15400" b="13683"/>
          <a:stretch/>
        </p:blipFill>
        <p:spPr>
          <a:xfrm>
            <a:off x="716279" y="1584960"/>
            <a:ext cx="3535680" cy="23493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7" name="TextBox 16"/>
          <p:cNvSpPr txBox="1"/>
          <p:nvPr/>
        </p:nvSpPr>
        <p:spPr>
          <a:xfrm>
            <a:off x="853439" y="4008511"/>
            <a:ext cx="1050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. . . lest </a:t>
            </a: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there be any fornicator or profane person like Esau, who for one morsel of food sold his birthright. </a:t>
            </a: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For </a:t>
            </a: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you know that afterward, when he wanted to inherit the blessing, he was rejected, for </a:t>
            </a:r>
            <a:r>
              <a:rPr lang="en-US" sz="2400" b="1" u="sng" dirty="0">
                <a:ln>
                  <a:solidFill>
                    <a:srgbClr val="C00000"/>
                  </a:solidFill>
                </a:ln>
                <a:latin typeface="Arial" charset="0"/>
                <a:ea typeface="Arial" charset="0"/>
                <a:cs typeface="Arial" charset="0"/>
              </a:rPr>
              <a:t>he found no place for repentance</a:t>
            </a: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, though he sought it diligently with tears</a:t>
            </a: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 algn="r"/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(Hebrews 12:16-17).</a:t>
            </a:r>
            <a:endParaRPr lang="en-US" sz="2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096365"/>
            <a:ext cx="12192000" cy="707886"/>
          </a:xfrm>
          <a:prstGeom prst="rect">
            <a:avLst/>
          </a:prstGeom>
          <a:solidFill>
            <a:srgbClr val="3C322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pc="3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Arial Black" charset="0"/>
                <a:ea typeface="Arial Black" charset="0"/>
                <a:cs typeface="Arial Black" charset="0"/>
              </a:rPr>
              <a:t>NOTHING HE COULD DO ABOUT IT</a:t>
            </a:r>
            <a:endParaRPr lang="en-US" sz="4000" b="1" spc="300" dirty="0">
              <a:ln>
                <a:solidFill>
                  <a:srgbClr val="C00000"/>
                </a:solidFill>
              </a:ln>
              <a:solidFill>
                <a:srgbClr val="FFFF00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11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9" y="607242"/>
            <a:ext cx="10866121" cy="978069"/>
          </a:xfrm>
        </p:spPr>
      </p:pic>
      <p:cxnSp>
        <p:nvCxnSpPr>
          <p:cNvPr id="11" name="Straight Connector 10"/>
          <p:cNvCxnSpPr/>
          <p:nvPr/>
        </p:nvCxnSpPr>
        <p:spPr>
          <a:xfrm>
            <a:off x="670559" y="1554831"/>
            <a:ext cx="108661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45820" y="2243341"/>
            <a:ext cx="10500360" cy="51816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043682" y="1600200"/>
            <a:ext cx="7492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 startAt="2"/>
            </a:pPr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How many years did Moses live in the Promised Land?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2" t="5733" b="46534"/>
          <a:stretch/>
        </p:blipFill>
        <p:spPr>
          <a:xfrm>
            <a:off x="845820" y="1554831"/>
            <a:ext cx="3022600" cy="272796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7" name="TextBox 16"/>
          <p:cNvSpPr txBox="1"/>
          <p:nvPr/>
        </p:nvSpPr>
        <p:spPr>
          <a:xfrm>
            <a:off x="853439" y="4073940"/>
            <a:ext cx="10500360" cy="1990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300" b="1" dirty="0">
                <a:latin typeface="Arial" charset="0"/>
                <a:ea typeface="Arial" charset="0"/>
                <a:cs typeface="Arial" charset="0"/>
              </a:rPr>
              <a:t>Because you did not believe Me, to hallow Me in the eyes of the children of Israel, therefore </a:t>
            </a:r>
            <a:r>
              <a:rPr lang="en-US" sz="2300" b="1" u="sng" dirty="0">
                <a:ln>
                  <a:solidFill>
                    <a:srgbClr val="C00000"/>
                  </a:solidFill>
                </a:ln>
                <a:latin typeface="Arial" charset="0"/>
                <a:ea typeface="Arial" charset="0"/>
                <a:cs typeface="Arial" charset="0"/>
              </a:rPr>
              <a:t>you shall not bring this assembly into the land</a:t>
            </a:r>
            <a:r>
              <a:rPr lang="en-US" sz="2300" b="1" dirty="0">
                <a:latin typeface="Arial" charset="0"/>
                <a:ea typeface="Arial" charset="0"/>
                <a:cs typeface="Arial" charset="0"/>
              </a:rPr>
              <a:t> which I have given </a:t>
            </a:r>
            <a:r>
              <a:rPr lang="en-US" sz="2300" b="1" dirty="0" smtClean="0">
                <a:latin typeface="Arial" charset="0"/>
                <a:ea typeface="Arial" charset="0"/>
                <a:cs typeface="Arial" charset="0"/>
              </a:rPr>
              <a:t>them, (Num 20:12).</a:t>
            </a:r>
          </a:p>
          <a:p>
            <a:pPr>
              <a:spcAft>
                <a:spcPts val="1000"/>
              </a:spcAft>
            </a:pPr>
            <a:r>
              <a:rPr lang="en-US" sz="2300" b="1" dirty="0" smtClean="0">
                <a:latin typeface="Arial" charset="0"/>
                <a:ea typeface="Arial" charset="0"/>
                <a:cs typeface="Arial" charset="0"/>
              </a:rPr>
              <a:t>. . . this </a:t>
            </a:r>
            <a:r>
              <a:rPr lang="en-US" sz="2300" b="1" dirty="0">
                <a:latin typeface="Arial" charset="0"/>
                <a:ea typeface="Arial" charset="0"/>
                <a:cs typeface="Arial" charset="0"/>
              </a:rPr>
              <a:t>is the land </a:t>
            </a:r>
            <a:r>
              <a:rPr lang="en-US" sz="2300" b="1" dirty="0" smtClean="0">
                <a:latin typeface="Arial" charset="0"/>
                <a:ea typeface="Arial" charset="0"/>
                <a:cs typeface="Arial" charset="0"/>
              </a:rPr>
              <a:t>. . . I </a:t>
            </a:r>
            <a:r>
              <a:rPr lang="en-US" sz="2300" b="1" dirty="0">
                <a:latin typeface="Arial" charset="0"/>
                <a:ea typeface="Arial" charset="0"/>
                <a:cs typeface="Arial" charset="0"/>
              </a:rPr>
              <a:t>will give it to your descendants</a:t>
            </a:r>
            <a:r>
              <a:rPr lang="en-US" sz="2300" b="1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300" b="1" dirty="0">
                <a:latin typeface="Arial" charset="0"/>
                <a:ea typeface="Arial" charset="0"/>
                <a:cs typeface="Arial" charset="0"/>
              </a:rPr>
              <a:t>I have caused you to see it with your eyes, </a:t>
            </a:r>
            <a:r>
              <a:rPr lang="en-US" sz="2300" b="1" u="sng" dirty="0">
                <a:ln>
                  <a:solidFill>
                    <a:srgbClr val="C00000"/>
                  </a:solidFill>
                </a:ln>
                <a:latin typeface="Arial" charset="0"/>
                <a:ea typeface="Arial" charset="0"/>
                <a:cs typeface="Arial" charset="0"/>
              </a:rPr>
              <a:t>but you shall not cross over </a:t>
            </a:r>
            <a:r>
              <a:rPr lang="en-US" sz="2300" b="1" u="sng" dirty="0" smtClean="0">
                <a:ln>
                  <a:solidFill>
                    <a:srgbClr val="C00000"/>
                  </a:solidFill>
                </a:ln>
                <a:latin typeface="Arial" charset="0"/>
                <a:ea typeface="Arial" charset="0"/>
                <a:cs typeface="Arial" charset="0"/>
              </a:rPr>
              <a:t>there</a:t>
            </a:r>
            <a:r>
              <a:rPr lang="en-US" sz="2300" b="1" dirty="0" smtClean="0">
                <a:latin typeface="Arial" charset="0"/>
                <a:ea typeface="Arial" charset="0"/>
                <a:cs typeface="Arial" charset="0"/>
              </a:rPr>
              <a:t>, (Deut 34:4).</a:t>
            </a:r>
            <a:endParaRPr lang="en-US" sz="23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3096365"/>
            <a:ext cx="12192000" cy="707886"/>
          </a:xfrm>
          <a:prstGeom prst="rect">
            <a:avLst/>
          </a:prstGeom>
          <a:solidFill>
            <a:srgbClr val="3C322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pc="3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Arial Black" charset="0"/>
                <a:ea typeface="Arial Black" charset="0"/>
                <a:cs typeface="Arial Black" charset="0"/>
              </a:rPr>
              <a:t>NOTHING HE COULD DO ABOUT IT</a:t>
            </a:r>
            <a:endParaRPr lang="en-US" sz="4000" b="1" spc="300" dirty="0">
              <a:ln>
                <a:solidFill>
                  <a:srgbClr val="C00000"/>
                </a:solidFill>
              </a:ln>
              <a:solidFill>
                <a:srgbClr val="FFFF00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32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9" y="607242"/>
            <a:ext cx="10866121" cy="978069"/>
          </a:xfrm>
        </p:spPr>
      </p:pic>
      <p:cxnSp>
        <p:nvCxnSpPr>
          <p:cNvPr id="11" name="Straight Connector 10"/>
          <p:cNvCxnSpPr/>
          <p:nvPr/>
        </p:nvCxnSpPr>
        <p:spPr>
          <a:xfrm>
            <a:off x="670559" y="1554831"/>
            <a:ext cx="108661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45820" y="2243341"/>
            <a:ext cx="10500360" cy="51816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10001" y="1600200"/>
            <a:ext cx="77266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 startAt="3"/>
            </a:pPr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When King David died, how old was his firstborn son with Bathsheba?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2" t="5575" r="48859" b="15510"/>
          <a:stretch/>
        </p:blipFill>
        <p:spPr>
          <a:xfrm>
            <a:off x="1005840" y="1600200"/>
            <a:ext cx="2651760" cy="271578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7" name="TextBox 16"/>
          <p:cNvSpPr txBox="1"/>
          <p:nvPr/>
        </p:nvSpPr>
        <p:spPr>
          <a:xfrm>
            <a:off x="853439" y="4189519"/>
            <a:ext cx="10500360" cy="1990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300" b="1" dirty="0">
                <a:latin typeface="Arial" charset="0"/>
                <a:ea typeface="Arial" charset="0"/>
                <a:cs typeface="Arial" charset="0"/>
              </a:rPr>
              <a:t>Now therefore, the sword </a:t>
            </a:r>
            <a:r>
              <a:rPr lang="en-US" sz="2300" b="1" u="sng" dirty="0">
                <a:ln>
                  <a:solidFill>
                    <a:srgbClr val="C00000"/>
                  </a:solidFill>
                </a:ln>
                <a:latin typeface="Arial" charset="0"/>
                <a:ea typeface="Arial" charset="0"/>
                <a:cs typeface="Arial" charset="0"/>
              </a:rPr>
              <a:t>shall never depart from your house</a:t>
            </a:r>
            <a:r>
              <a:rPr lang="en-US" sz="2300" b="1" dirty="0">
                <a:latin typeface="Arial" charset="0"/>
                <a:ea typeface="Arial" charset="0"/>
                <a:cs typeface="Arial" charset="0"/>
              </a:rPr>
              <a:t>, because you have despised </a:t>
            </a:r>
            <a:r>
              <a:rPr lang="en-US" sz="2300" b="1" dirty="0" smtClean="0">
                <a:latin typeface="Arial" charset="0"/>
                <a:ea typeface="Arial" charset="0"/>
                <a:cs typeface="Arial" charset="0"/>
              </a:rPr>
              <a:t>Me . . ., (2 Sam 12:10).</a:t>
            </a:r>
          </a:p>
          <a:p>
            <a:pPr>
              <a:spcAft>
                <a:spcPts val="1000"/>
              </a:spcAft>
            </a:pPr>
            <a:r>
              <a:rPr lang="en-US" sz="2300" b="1" dirty="0">
                <a:latin typeface="Arial" charset="0"/>
                <a:ea typeface="Arial" charset="0"/>
                <a:cs typeface="Arial" charset="0"/>
              </a:rPr>
              <a:t>However, because by this deed you have given great occasion to the enemies of the Lord to blaspheme, </a:t>
            </a:r>
            <a:r>
              <a:rPr lang="en-US" sz="2300" b="1" u="sng" dirty="0">
                <a:ln>
                  <a:solidFill>
                    <a:srgbClr val="C00000"/>
                  </a:solidFill>
                </a:ln>
                <a:latin typeface="Arial" charset="0"/>
                <a:ea typeface="Arial" charset="0"/>
                <a:cs typeface="Arial" charset="0"/>
              </a:rPr>
              <a:t>the child also who is born to you shall surely die</a:t>
            </a:r>
            <a:r>
              <a:rPr lang="en-US" sz="2300" b="1" dirty="0">
                <a:latin typeface="Arial" charset="0"/>
                <a:ea typeface="Arial" charset="0"/>
                <a:cs typeface="Arial" charset="0"/>
              </a:rPr>
              <a:t>, (2 Sam 12:14)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096365"/>
            <a:ext cx="12192000" cy="707886"/>
          </a:xfrm>
          <a:prstGeom prst="rect">
            <a:avLst/>
          </a:prstGeom>
          <a:solidFill>
            <a:srgbClr val="3C322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pc="3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Arial Black" charset="0"/>
                <a:ea typeface="Arial Black" charset="0"/>
                <a:cs typeface="Arial Black" charset="0"/>
              </a:rPr>
              <a:t>NOTHING HE COULD DO ABOUT IT</a:t>
            </a:r>
            <a:endParaRPr lang="en-US" sz="4000" b="1" spc="300" dirty="0">
              <a:ln>
                <a:solidFill>
                  <a:srgbClr val="C00000"/>
                </a:solidFill>
              </a:ln>
              <a:solidFill>
                <a:srgbClr val="FFFF00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98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9" y="607242"/>
            <a:ext cx="10866121" cy="978069"/>
          </a:xfrm>
        </p:spPr>
      </p:pic>
      <p:cxnSp>
        <p:nvCxnSpPr>
          <p:cNvPr id="11" name="Straight Connector 10"/>
          <p:cNvCxnSpPr/>
          <p:nvPr/>
        </p:nvCxnSpPr>
        <p:spPr>
          <a:xfrm>
            <a:off x="670559" y="1554831"/>
            <a:ext cx="108661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45820" y="2243341"/>
            <a:ext cx="10500360" cy="51816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146612" y="1600200"/>
            <a:ext cx="839006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b="1" dirty="0" smtClean="0">
                <a:ln>
                  <a:solidFill>
                    <a:srgbClr val="C00000"/>
                  </a:solidFill>
                </a:ln>
                <a:latin typeface="Arial" charset="0"/>
                <a:ea typeface="Arial" charset="0"/>
                <a:cs typeface="Arial" charset="0"/>
              </a:rPr>
              <a:t>REMORSE IS A HEAVY BURDEN TO BEAR</a:t>
            </a:r>
          </a:p>
          <a:p>
            <a:pPr marL="457200" indent="-457200">
              <a:spcAft>
                <a:spcPts val="1200"/>
              </a:spcAft>
              <a:buFont typeface="Arial" charset="0"/>
              <a:buChar char="•"/>
            </a:pP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Peter: (Lk 22:54-60)</a:t>
            </a:r>
          </a:p>
          <a:p>
            <a:pPr marL="457200" indent="-457200">
              <a:spcAft>
                <a:spcPts val="1200"/>
              </a:spcAft>
              <a:buFont typeface="Arial" charset="0"/>
              <a:buChar char="•"/>
            </a:pP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Samson: (Judges 16:21)</a:t>
            </a:r>
          </a:p>
          <a:p>
            <a:pPr marL="457200" indent="-457200">
              <a:spcAft>
                <a:spcPts val="1200"/>
              </a:spcAft>
              <a:buFont typeface="Arial" charset="0"/>
              <a:buChar char="•"/>
            </a:pP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David: (Psa 51:3)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58" y="3908203"/>
            <a:ext cx="108661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charset="0"/>
              <a:buChar char="•"/>
            </a:pPr>
            <a:r>
              <a:rPr lang="en-US" sz="2800" b="1" dirty="0">
                <a:ln>
                  <a:solidFill>
                    <a:srgbClr val="C00000"/>
                  </a:solidFill>
                </a:ln>
                <a:latin typeface="Arial" charset="0"/>
                <a:ea typeface="Arial" charset="0"/>
                <a:cs typeface="Arial" charset="0"/>
              </a:rPr>
              <a:t>Roberta:</a:t>
            </a: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 I´d choose to undo the moment I hung up the phone mad at my mom and decided not to talk to her for a long 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time, </a:t>
            </a: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and stopped 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taking calls </a:t>
            </a: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that showed her 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number. Two weeks later she </a:t>
            </a: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passed away and I didn´t get the chance to say good bye due to my stupid pride.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0558" y="3917331"/>
            <a:ext cx="1086612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charset="0"/>
              <a:buChar char="•"/>
            </a:pPr>
            <a:r>
              <a:rPr lang="en-US" sz="2800" b="1" dirty="0" smtClean="0">
                <a:ln>
                  <a:solidFill>
                    <a:srgbClr val="C00000"/>
                  </a:solidFill>
                </a:ln>
                <a:latin typeface="Arial" charset="0"/>
                <a:ea typeface="Arial" charset="0"/>
                <a:cs typeface="Arial" charset="0"/>
              </a:rPr>
              <a:t>Morgan: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My regret is refusing to save my marriage. I walked away from my first love and never found the happiness I looked for.</a:t>
            </a:r>
          </a:p>
          <a:p>
            <a:pPr marL="457200" indent="-457200">
              <a:spcAft>
                <a:spcPts val="1200"/>
              </a:spcAft>
              <a:buFont typeface="Arial" charset="0"/>
              <a:buChar char="•"/>
            </a:pPr>
            <a:r>
              <a:rPr lang="en-US" sz="2800" b="1" dirty="0" smtClean="0">
                <a:ln>
                  <a:solidFill>
                    <a:srgbClr val="C00000"/>
                  </a:solidFill>
                </a:ln>
                <a:latin typeface="Arial" charset="0"/>
                <a:ea typeface="Arial" charset="0"/>
                <a:cs typeface="Arial" charset="0"/>
              </a:rPr>
              <a:t>Amber: 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I would say it’s not answering my dad’s calls. He was just lonely and wanted to talk—but I was too busy.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29" y="1616387"/>
            <a:ext cx="2366683" cy="23320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3118884"/>
            <a:ext cx="12192000" cy="707886"/>
          </a:xfrm>
          <a:prstGeom prst="rect">
            <a:avLst/>
          </a:prstGeom>
          <a:solidFill>
            <a:srgbClr val="3C322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pc="3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Arial Black" charset="0"/>
                <a:ea typeface="Arial Black" charset="0"/>
                <a:cs typeface="Arial Black" charset="0"/>
              </a:rPr>
              <a:t>NOTHING THEY COULD DO ABOUT IT</a:t>
            </a:r>
            <a:endParaRPr lang="en-US" sz="4000" b="1" spc="300" dirty="0">
              <a:ln>
                <a:solidFill>
                  <a:srgbClr val="C00000"/>
                </a:solidFill>
              </a:ln>
              <a:solidFill>
                <a:srgbClr val="FFFF00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5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bldLvl="5"/>
      <p:bldP spid="10" grpId="0" bldLvl="5"/>
      <p:bldP spid="10" grpId="1"/>
      <p:bldP spid="12" grpId="0" uiExpand="1" build="p" bldLvl="5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9" y="607242"/>
            <a:ext cx="10866121" cy="978069"/>
          </a:xfrm>
        </p:spPr>
      </p:pic>
      <p:cxnSp>
        <p:nvCxnSpPr>
          <p:cNvPr id="11" name="Straight Connector 10"/>
          <p:cNvCxnSpPr/>
          <p:nvPr/>
        </p:nvCxnSpPr>
        <p:spPr>
          <a:xfrm>
            <a:off x="670559" y="1554831"/>
            <a:ext cx="108661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45820" y="2243341"/>
            <a:ext cx="10500360" cy="51816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511027" y="1600200"/>
            <a:ext cx="802565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Adultery: (Prov 6:27-28; Matt 19:9)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1200"/>
              </a:spcAft>
            </a:pP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Viewing Pornography</a:t>
            </a:r>
            <a:r>
              <a:rPr lang="en-US" sz="2800" b="1" smtClean="0">
                <a:latin typeface="Arial" charset="0"/>
                <a:ea typeface="Arial" charset="0"/>
                <a:cs typeface="Arial" charset="0"/>
              </a:rPr>
              <a:t>: (Matt 5:28; 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Job 31:1)</a:t>
            </a:r>
          </a:p>
          <a:p>
            <a:pPr>
              <a:spcAft>
                <a:spcPts val="1200"/>
              </a:spcAft>
            </a:pP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Anger: (Num 20:12; Prov 16:32)</a:t>
            </a:r>
          </a:p>
          <a:p>
            <a:pPr>
              <a:spcAft>
                <a:spcPts val="1200"/>
              </a:spcAft>
            </a:pP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Workaholic: (Eccl 2:18-23; Lk 12:20)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820" y="3942421"/>
            <a:ext cx="1050036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Neglecting Spiritual Training: (Prov 22:6; 2 Tim 3:15)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1200"/>
              </a:spcAft>
            </a:pP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Sending inappropriate pictures: (Prov 13:16)</a:t>
            </a:r>
          </a:p>
          <a:p>
            <a:pPr>
              <a:spcAft>
                <a:spcPts val="1200"/>
              </a:spcAft>
            </a:pP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Having an Abortion: (Jer 1:5; Psa 127:3; Psa 106:37-38)</a:t>
            </a:r>
          </a:p>
          <a:p>
            <a:pPr>
              <a:spcAft>
                <a:spcPts val="1200"/>
              </a:spcAft>
            </a:pP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One Night Stand / fornication</a:t>
            </a: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: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(1 Cor 6:18-20)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>
          <a:blip r:embed="rId3">
            <a:lum bright="70000" contrast="-70000"/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168"/>
                    </a14:imgEffect>
                    <a14:imgEffect>
                      <a14:saturation sat="3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" y="1649985"/>
            <a:ext cx="2665207" cy="232663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TextBox 9"/>
          <p:cNvSpPr txBox="1"/>
          <p:nvPr/>
        </p:nvSpPr>
        <p:spPr>
          <a:xfrm>
            <a:off x="-19878" y="3130105"/>
            <a:ext cx="12211878" cy="707886"/>
          </a:xfrm>
          <a:prstGeom prst="rect">
            <a:avLst/>
          </a:prstGeom>
          <a:solidFill>
            <a:srgbClr val="3C322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pc="3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Arial Black" charset="0"/>
                <a:ea typeface="Arial Black" charset="0"/>
                <a:cs typeface="Arial Black" charset="0"/>
              </a:rPr>
              <a:t>NONE OF THESE CAN BE UNDONE</a:t>
            </a:r>
            <a:endParaRPr lang="en-US" sz="4000" b="1" spc="300" dirty="0">
              <a:ln>
                <a:solidFill>
                  <a:srgbClr val="C00000"/>
                </a:solidFill>
              </a:ln>
              <a:solidFill>
                <a:srgbClr val="FFFF00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26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bldLvl="5"/>
      <p:bldP spid="7" grpId="0" build="p" bldLvl="5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670559" y="1554831"/>
            <a:ext cx="108661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45820" y="2243341"/>
            <a:ext cx="10500360" cy="51816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TextBox 14"/>
          <p:cNvSpPr txBox="1"/>
          <p:nvPr/>
        </p:nvSpPr>
        <p:spPr>
          <a:xfrm>
            <a:off x="856440" y="2109860"/>
            <a:ext cx="1048974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charset="0"/>
              <a:buChar char="•"/>
            </a:pPr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Seek the Lord’s Forgiveness </a:t>
            </a:r>
            <a:r>
              <a:rPr lang="en-US" sz="3200" b="1" u="sng" dirty="0" smtClean="0">
                <a:latin typeface="Arial" charset="0"/>
                <a:ea typeface="Arial" charset="0"/>
                <a:cs typeface="Arial" charset="0"/>
              </a:rPr>
              <a:t>NOW</a:t>
            </a:r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:  (1 Jn 1:9)</a:t>
            </a:r>
            <a:endParaRPr lang="en-US" sz="3200" b="1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spcAft>
                <a:spcPts val="1200"/>
              </a:spcAft>
              <a:buFont typeface="Arial" charset="0"/>
              <a:buChar char="•"/>
            </a:pPr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Leave the past behind you and </a:t>
            </a:r>
            <a:r>
              <a:rPr lang="en-US" sz="3200" b="1" u="sng" dirty="0" smtClean="0">
                <a:latin typeface="Arial" charset="0"/>
                <a:ea typeface="Arial" charset="0"/>
                <a:cs typeface="Arial" charset="0"/>
              </a:rPr>
              <a:t>Press</a:t>
            </a:r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 on to the goal before you: (Phil 3:14)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6440" y="3887071"/>
            <a:ext cx="1050036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charset="0"/>
              <a:buChar char="•"/>
            </a:pPr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Make </a:t>
            </a:r>
            <a:r>
              <a:rPr lang="en-US" sz="3200" b="1" u="sng" dirty="0" smtClean="0">
                <a:latin typeface="Arial" charset="0"/>
                <a:ea typeface="Arial" charset="0"/>
                <a:cs typeface="Arial" charset="0"/>
              </a:rPr>
              <a:t>Better</a:t>
            </a:r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 Choices: (Eccl 12:1; Josh 24:15)</a:t>
            </a:r>
            <a:endParaRPr lang="en-US" sz="3200" b="1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spcAft>
                <a:spcPts val="1200"/>
              </a:spcAft>
              <a:buFont typeface="Arial" charset="0"/>
              <a:buChar char="•"/>
            </a:pPr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Don’t Blame God for the </a:t>
            </a:r>
            <a:r>
              <a:rPr lang="en-US" sz="3200" b="1" u="sng" dirty="0" smtClean="0">
                <a:latin typeface="Arial" charset="0"/>
                <a:ea typeface="Arial" charset="0"/>
                <a:cs typeface="Arial" charset="0"/>
              </a:rPr>
              <a:t>Consequences</a:t>
            </a:r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 you experience: (Gal 6:7-8; Hos 8:7; Lk 16:25)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6" b="6701"/>
          <a:stretch/>
        </p:blipFill>
        <p:spPr>
          <a:xfrm>
            <a:off x="1124262" y="541140"/>
            <a:ext cx="9983449" cy="97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1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bldLvl="5"/>
      <p:bldP spid="7" grpId="0" uiExpand="1" build="p" bldLvl="5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410</TotalTime>
  <Words>649</Words>
  <Application>Microsoft Office PowerPoint</Application>
  <PresentationFormat>Custom</PresentationFormat>
  <Paragraphs>39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 Bronger</dc:creator>
  <cp:lastModifiedBy>Danville Church</cp:lastModifiedBy>
  <cp:revision>38</cp:revision>
  <dcterms:created xsi:type="dcterms:W3CDTF">2018-01-04T14:13:38Z</dcterms:created>
  <dcterms:modified xsi:type="dcterms:W3CDTF">2018-05-13T20:51:30Z</dcterms:modified>
</cp:coreProperties>
</file>