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0" r:id="rId5"/>
    <p:sldId id="293" r:id="rId6"/>
    <p:sldId id="294" r:id="rId7"/>
    <p:sldId id="295" r:id="rId8"/>
    <p:sldId id="296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B516A-3120-4B91-AF98-9D34669E5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B5324D-16C1-45D6-B493-A78DB6695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47E18-E65B-4D76-8DA8-41BEE7629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65E7E-E485-4342-9357-E3BAA433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77493-6AAA-444B-B584-C8B0F83E6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4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51C4E-10D9-4E02-9720-E83DC6DEA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26C8E4-2727-4831-9725-5F8DE754A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AFCF2-AD2D-43D7-9C9A-424A899B7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404D8-D26A-4E18-BF92-80D7402BA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B7051-9046-4732-A3F1-CCD248CE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5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9263B7-5D2C-4ADF-853C-71FFB5E27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BC96F2-1306-49F0-86BA-6B195549F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0642D-2DDF-4850-9812-A78751E5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66232-BA75-4B7E-BCBD-E5D94FE6A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3DFC1-3D79-40E3-B183-F08467A8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9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C0B06-7FF4-4AB0-A792-94C480C86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19591-2DC7-4036-B0F5-E7A0AB317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D31D6-337B-4E4A-9E8F-7E5B5E7CD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5E6F2-F373-466D-9D8A-D88F88813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72165-73D8-4659-A175-78F5168E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8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C7126-0705-4BA0-978B-9E44E5C4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8446F-38CF-45E1-A4F4-10631FE80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635E4-F252-422D-AEF2-316811D1F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87D57-699B-46FF-9387-26D48E9FF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A42A0-134A-4C39-A1AA-7F8E8941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5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93ADA-D8DA-4AF1-86DA-9DD5D029D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7581F-C4EC-44D9-975A-DCF171980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6001B9-01F0-4663-BCB5-29DD29659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C5D30-BED6-4E6E-8A6C-96D4C6CA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A9122-FFEB-4B22-BB73-EFFCEB40C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20A44-C612-4726-8563-2A129049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4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38990-646B-4F06-B0C3-0D9F74F7D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8012-1441-4EA1-A337-C72D272D7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CF354C-C987-452C-B5F2-6D52EB45A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ACFA6F-4140-4932-988C-8E435D66D6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A77218-89AD-4304-87BE-C4D6499414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339B25-A7EC-4F62-AFEA-9DA7C2123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51DD59-E07F-437E-89B6-C3D7F5095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BB333-8386-4221-80E3-830E97E2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1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F113F-BF62-42F9-BCD9-DEA3084D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7D06A-D3E8-4485-8E05-66AF67197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DAC87-A22B-4323-9778-0098A5CAA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4633E-37A7-459C-976F-E5851D59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8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EA8F0-D837-47C2-A66C-C65581265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DC7279-6341-4B8D-A6F3-16BE47F60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CC29A-2F94-4839-8F74-2A068E68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4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BDE9A-854F-406F-9913-CF324B13D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51C4B-CFE7-466B-A097-E54AC0ACA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5AE70-0735-41C1-AD7B-3128E5AF6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8FF47-14BE-476D-8CB5-E63BA9B4F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F8D8FF-6D58-42D4-98F7-A26045EC5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BC2CE-F644-4DEE-8DD0-D1E279D7B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C0632-57D6-47F1-9439-3EC682253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F15C1A-934E-4C32-9184-9E05641490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212184-1308-4C9C-8C6F-87FC7B715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07E5DC-F4F3-4391-8533-77C002C34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0C4BB-9579-43C7-9601-59CA8F1F9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C5BA7-E60B-4578-9946-ED14EDAE6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5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196439-09D9-40B6-9754-49E6005C7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E8DD3-167C-466B-AFA8-B29194527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D95D2-95CE-4E70-96EB-D68315D033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4DE84-0E8B-4537-9B5E-19FDD456DA29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5E9F6-BAC5-41F3-A662-3D811C702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3F246-EFCA-4B83-9295-6083BED11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6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E7908C-9135-4728-BCBD-12D10C173A1A}"/>
              </a:ext>
            </a:extLst>
          </p:cNvPr>
          <p:cNvSpPr/>
          <p:nvPr/>
        </p:nvSpPr>
        <p:spPr>
          <a:xfrm>
            <a:off x="3942826" y="388246"/>
            <a:ext cx="7899634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Ephesians 1:22-23</a:t>
            </a:r>
          </a:p>
        </p:txBody>
      </p:sp>
    </p:spTree>
    <p:extLst>
      <p:ext uri="{BB962C8B-B14F-4D97-AF65-F5344CB8AC3E}">
        <p14:creationId xmlns:p14="http://schemas.microsoft.com/office/powerpoint/2010/main" val="299331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19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757AF3-B79E-4E4C-8BCD-791BDFDDC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1DEDFC-6451-480A-ADAB-D81477967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EB014F-269E-4B25-90AB-954FA59CD5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11"/>
          <a:stretch/>
        </p:blipFill>
        <p:spPr>
          <a:xfrm>
            <a:off x="0" y="1845578"/>
            <a:ext cx="12192000" cy="50124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740E17-09B8-4C19-92E3-7021855ECBEF}"/>
              </a:ext>
            </a:extLst>
          </p:cNvPr>
          <p:cNvSpPr txBox="1"/>
          <p:nvPr/>
        </p:nvSpPr>
        <p:spPr>
          <a:xfrm>
            <a:off x="957743" y="1845578"/>
            <a:ext cx="102765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3200" b="1" dirty="0">
                <a:solidFill>
                  <a:srgbClr val="FFC000"/>
                </a:solidFill>
              </a:rPr>
              <a:t>Literal Meaning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i="1" dirty="0">
                <a:solidFill>
                  <a:schemeClr val="bg1"/>
                </a:solidFill>
              </a:rPr>
              <a:t>an assembly of people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chemeClr val="bg1"/>
                </a:solidFill>
              </a:rPr>
              <a:t>Greek background – </a:t>
            </a:r>
            <a:r>
              <a:rPr lang="en-US" sz="3200" i="1" dirty="0" err="1">
                <a:solidFill>
                  <a:schemeClr val="bg1"/>
                </a:solidFill>
              </a:rPr>
              <a:t>ekklēsia</a:t>
            </a:r>
            <a:r>
              <a:rPr lang="en-US" sz="3200" i="1" dirty="0">
                <a:solidFill>
                  <a:schemeClr val="bg1"/>
                </a:solidFill>
              </a:rPr>
              <a:t> (Acts 19:32, 39-41)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chemeClr val="bg1"/>
                </a:solidFill>
              </a:rPr>
              <a:t>Hebrew background – </a:t>
            </a:r>
            <a:r>
              <a:rPr lang="en-US" sz="3200" i="1" dirty="0" err="1">
                <a:solidFill>
                  <a:schemeClr val="bg1"/>
                </a:solidFill>
              </a:rPr>
              <a:t>qahal</a:t>
            </a:r>
            <a:r>
              <a:rPr lang="en-US" sz="3200" i="1" dirty="0">
                <a:solidFill>
                  <a:schemeClr val="bg1"/>
                </a:solidFill>
              </a:rPr>
              <a:t> (Deut. 18:16; Num. 1:16)</a:t>
            </a:r>
            <a:endParaRPr lang="en-US" sz="32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8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1DEDFC-6451-480A-ADAB-D81477967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EB014F-269E-4B25-90AB-954FA59CD5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11"/>
          <a:stretch/>
        </p:blipFill>
        <p:spPr>
          <a:xfrm>
            <a:off x="0" y="1845578"/>
            <a:ext cx="12192000" cy="50124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740E17-09B8-4C19-92E3-7021855ECBEF}"/>
              </a:ext>
            </a:extLst>
          </p:cNvPr>
          <p:cNvSpPr txBox="1"/>
          <p:nvPr/>
        </p:nvSpPr>
        <p:spPr>
          <a:xfrm>
            <a:off x="957743" y="1845578"/>
            <a:ext cx="102765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3200" b="1" dirty="0">
                <a:solidFill>
                  <a:srgbClr val="FFC000"/>
                </a:solidFill>
              </a:rPr>
              <a:t>Literal Meaning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i="1" dirty="0">
                <a:solidFill>
                  <a:schemeClr val="bg1"/>
                </a:solidFill>
              </a:rPr>
              <a:t>an assembly of people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b="1" dirty="0">
                <a:solidFill>
                  <a:srgbClr val="FFC000"/>
                </a:solidFill>
              </a:rPr>
              <a:t>The </a:t>
            </a:r>
            <a:r>
              <a:rPr lang="en-US" sz="3200" b="1" dirty="0" err="1">
                <a:solidFill>
                  <a:srgbClr val="FFC000"/>
                </a:solidFill>
              </a:rPr>
              <a:t>Ekklēsia</a:t>
            </a:r>
            <a:r>
              <a:rPr lang="en-US" sz="3200" b="1" dirty="0">
                <a:solidFill>
                  <a:srgbClr val="FFC000"/>
                </a:solidFill>
              </a:rPr>
              <a:t> of God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i="1" dirty="0">
                <a:solidFill>
                  <a:schemeClr val="bg1"/>
                </a:solidFill>
              </a:rPr>
              <a:t>an assembly of God’s people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chemeClr val="bg1"/>
                </a:solidFill>
              </a:rPr>
              <a:t>Universal – relationship of saints w/God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/>
                </a:solidFill>
              </a:rPr>
              <a:t>In both heaven &amp; earth (Eph. 3:15)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/>
                </a:solidFill>
              </a:rPr>
              <a:t>The Lord “adds” members (Acts 2:47)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/>
                </a:solidFill>
              </a:rPr>
              <a:t>Entered by baptism (1 Cor. 12:13)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/>
                </a:solidFill>
              </a:rPr>
              <a:t>All saints are part (Gal. 3:27)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/>
                </a:solidFill>
              </a:rPr>
              <a:t>None but saved (2 Tim. 2:19)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/>
                </a:solidFill>
              </a:rPr>
              <a:t>One Shepherd only (Mt. 23:8)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/>
                </a:solidFill>
              </a:rPr>
              <a:t>Assembled figuratively (Heb. 12:23)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/>
                </a:solidFill>
              </a:rPr>
              <a:t>Satan can’t prevail against it (Mt. 16:18)</a:t>
            </a:r>
            <a:r>
              <a:rPr lang="en-US" sz="2000" i="1" dirty="0">
                <a:solidFill>
                  <a:srgbClr val="FFC000"/>
                </a:solidFill>
              </a:rPr>
              <a:t> </a:t>
            </a:r>
            <a:endParaRPr lang="en-US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3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1DEDFC-6451-480A-ADAB-D81477967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EB014F-269E-4B25-90AB-954FA59CD5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11"/>
          <a:stretch/>
        </p:blipFill>
        <p:spPr>
          <a:xfrm>
            <a:off x="0" y="1845578"/>
            <a:ext cx="12192000" cy="50124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740E17-09B8-4C19-92E3-7021855ECBEF}"/>
              </a:ext>
            </a:extLst>
          </p:cNvPr>
          <p:cNvSpPr txBox="1"/>
          <p:nvPr/>
        </p:nvSpPr>
        <p:spPr>
          <a:xfrm>
            <a:off x="957743" y="1845578"/>
            <a:ext cx="102765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3200" b="1" dirty="0">
                <a:solidFill>
                  <a:srgbClr val="FFC000"/>
                </a:solidFill>
              </a:rPr>
              <a:t>Literal Meaning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i="1" dirty="0">
                <a:solidFill>
                  <a:schemeClr val="bg1"/>
                </a:solidFill>
              </a:rPr>
              <a:t>an assembly of people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b="1" dirty="0">
                <a:solidFill>
                  <a:srgbClr val="FFC000"/>
                </a:solidFill>
              </a:rPr>
              <a:t>The </a:t>
            </a:r>
            <a:r>
              <a:rPr lang="en-US" sz="3200" b="1" dirty="0" err="1">
                <a:solidFill>
                  <a:srgbClr val="FFC000"/>
                </a:solidFill>
              </a:rPr>
              <a:t>Ekklēsia</a:t>
            </a:r>
            <a:r>
              <a:rPr lang="en-US" sz="3200" b="1" dirty="0">
                <a:solidFill>
                  <a:srgbClr val="FFC000"/>
                </a:solidFill>
              </a:rPr>
              <a:t> of God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i="1" dirty="0">
                <a:solidFill>
                  <a:schemeClr val="bg1"/>
                </a:solidFill>
              </a:rPr>
              <a:t>an assembly of God’s people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chemeClr val="bg1"/>
                </a:solidFill>
              </a:rPr>
              <a:t>Universal – relationship of saints w/God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chemeClr val="bg1"/>
                </a:solidFill>
              </a:rPr>
              <a:t>Local – relationship of saints w/saints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/>
                </a:solidFill>
              </a:rPr>
              <a:t>Earthly, limited (Phil. 1:1)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/>
                </a:solidFill>
              </a:rPr>
              <a:t>We “join” ourselves to it (Acts 9:26)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/>
                </a:solidFill>
              </a:rPr>
              <a:t>Be agreement w/fellow saints (3 Jn.10)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/>
                </a:solidFill>
              </a:rPr>
              <a:t>Certain saints here (1 Cor. 1:2)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/>
                </a:solidFill>
              </a:rPr>
              <a:t>Some “not of us” here (1 Jn. 2:19)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/>
                </a:solidFill>
              </a:rPr>
              <a:t>Lesser shepherds here (1 Pet. 5:2)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/>
                </a:solidFill>
              </a:rPr>
              <a:t>Literally assemble (1 Cor. 14:23)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/>
                </a:solidFill>
              </a:rPr>
              <a:t>Satan can &amp; does prevail (Rev. 2:5)</a:t>
            </a:r>
          </a:p>
        </p:txBody>
      </p:sp>
    </p:spTree>
    <p:extLst>
      <p:ext uri="{BB962C8B-B14F-4D97-AF65-F5344CB8AC3E}">
        <p14:creationId xmlns:p14="http://schemas.microsoft.com/office/powerpoint/2010/main" val="73874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1DEDFC-6451-480A-ADAB-D81477967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EB014F-269E-4B25-90AB-954FA59CD5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11"/>
          <a:stretch/>
        </p:blipFill>
        <p:spPr>
          <a:xfrm>
            <a:off x="0" y="1845578"/>
            <a:ext cx="12192000" cy="50124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740E17-09B8-4C19-92E3-7021855ECBEF}"/>
              </a:ext>
            </a:extLst>
          </p:cNvPr>
          <p:cNvSpPr txBox="1"/>
          <p:nvPr/>
        </p:nvSpPr>
        <p:spPr>
          <a:xfrm>
            <a:off x="957743" y="1845578"/>
            <a:ext cx="102765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3200" b="1" dirty="0">
                <a:solidFill>
                  <a:srgbClr val="FFC000"/>
                </a:solidFill>
              </a:rPr>
              <a:t>Literal Meaning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i="1" dirty="0">
                <a:solidFill>
                  <a:schemeClr val="bg1"/>
                </a:solidFill>
              </a:rPr>
              <a:t>an assembly of people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b="1" dirty="0">
                <a:solidFill>
                  <a:srgbClr val="FFC000"/>
                </a:solidFill>
              </a:rPr>
              <a:t>The </a:t>
            </a:r>
            <a:r>
              <a:rPr lang="en-US" sz="3200" b="1" dirty="0" err="1">
                <a:solidFill>
                  <a:srgbClr val="FFC000"/>
                </a:solidFill>
              </a:rPr>
              <a:t>Ekklēsia</a:t>
            </a:r>
            <a:r>
              <a:rPr lang="en-US" sz="3200" b="1" dirty="0">
                <a:solidFill>
                  <a:srgbClr val="FFC000"/>
                </a:solidFill>
              </a:rPr>
              <a:t> of God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i="1" dirty="0">
                <a:solidFill>
                  <a:schemeClr val="bg1"/>
                </a:solidFill>
              </a:rPr>
              <a:t>an assembly of God’s people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chemeClr val="bg1"/>
                </a:solidFill>
              </a:rPr>
              <a:t>Universal – relationship of saints w/God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chemeClr val="bg1"/>
                </a:solidFill>
              </a:rPr>
              <a:t>Local – relationship of saints w/saints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chemeClr val="bg1"/>
                </a:solidFill>
              </a:rPr>
              <a:t>Assembly – literal assembly of local saints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357FFE-B761-4F48-A2A0-1AC2C5C4C6F5}"/>
              </a:ext>
            </a:extLst>
          </p:cNvPr>
          <p:cNvSpPr txBox="1"/>
          <p:nvPr/>
        </p:nvSpPr>
        <p:spPr>
          <a:xfrm>
            <a:off x="462793" y="4551843"/>
            <a:ext cx="11266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1 Corinthians 11:18; 14:19</a:t>
            </a:r>
          </a:p>
          <a:p>
            <a:r>
              <a:rPr lang="en-US" sz="3200" dirty="0">
                <a:solidFill>
                  <a:schemeClr val="bg1"/>
                </a:solidFill>
              </a:rPr>
              <a:t>…when you come together as a </a:t>
            </a:r>
            <a:r>
              <a:rPr lang="en-US" sz="3200" b="1" dirty="0" err="1">
                <a:solidFill>
                  <a:srgbClr val="FFC000"/>
                </a:solidFill>
              </a:rPr>
              <a:t>ekklēsia</a:t>
            </a:r>
            <a:r>
              <a:rPr lang="en-US" sz="3200" dirty="0">
                <a:solidFill>
                  <a:schemeClr val="bg1"/>
                </a:solidFill>
              </a:rPr>
              <a:t>…</a:t>
            </a:r>
          </a:p>
          <a:p>
            <a:r>
              <a:rPr lang="en-US" sz="3200" dirty="0">
                <a:solidFill>
                  <a:schemeClr val="bg1"/>
                </a:solidFill>
              </a:rPr>
              <a:t>…in the </a:t>
            </a:r>
            <a:r>
              <a:rPr lang="en-US" sz="3200" b="1" dirty="0" err="1">
                <a:solidFill>
                  <a:srgbClr val="FFC000"/>
                </a:solidFill>
              </a:rPr>
              <a:t>ekklēsia</a:t>
            </a:r>
            <a:r>
              <a:rPr lang="en-US" sz="3200" dirty="0">
                <a:solidFill>
                  <a:schemeClr val="bg1"/>
                </a:solidFill>
              </a:rPr>
              <a:t> I desire to speak five words with my mind…</a:t>
            </a:r>
          </a:p>
        </p:txBody>
      </p:sp>
    </p:spTree>
    <p:extLst>
      <p:ext uri="{BB962C8B-B14F-4D97-AF65-F5344CB8AC3E}">
        <p14:creationId xmlns:p14="http://schemas.microsoft.com/office/powerpoint/2010/main" val="123833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1DEDFC-6451-480A-ADAB-D81477967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EB014F-269E-4B25-90AB-954FA59CD5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11"/>
          <a:stretch/>
        </p:blipFill>
        <p:spPr>
          <a:xfrm>
            <a:off x="0" y="1845578"/>
            <a:ext cx="12192000" cy="50124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740E17-09B8-4C19-92E3-7021855ECBEF}"/>
              </a:ext>
            </a:extLst>
          </p:cNvPr>
          <p:cNvSpPr txBox="1"/>
          <p:nvPr/>
        </p:nvSpPr>
        <p:spPr>
          <a:xfrm>
            <a:off x="957742" y="1845578"/>
            <a:ext cx="1046806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3200" b="1" dirty="0">
                <a:solidFill>
                  <a:srgbClr val="FFC000"/>
                </a:solidFill>
              </a:rPr>
              <a:t>Literal Meaning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i="1" dirty="0">
                <a:solidFill>
                  <a:schemeClr val="bg1"/>
                </a:solidFill>
              </a:rPr>
              <a:t>an assembly of people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b="1" dirty="0">
                <a:solidFill>
                  <a:srgbClr val="FFC000"/>
                </a:solidFill>
              </a:rPr>
              <a:t>The </a:t>
            </a:r>
            <a:r>
              <a:rPr lang="en-US" sz="3200" b="1" dirty="0" err="1">
                <a:solidFill>
                  <a:srgbClr val="FFC000"/>
                </a:solidFill>
              </a:rPr>
              <a:t>Ekklēsia</a:t>
            </a:r>
            <a:r>
              <a:rPr lang="en-US" sz="3200" b="1" dirty="0">
                <a:solidFill>
                  <a:srgbClr val="FFC000"/>
                </a:solidFill>
              </a:rPr>
              <a:t> of God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i="1" dirty="0">
                <a:solidFill>
                  <a:schemeClr val="bg1"/>
                </a:solidFill>
              </a:rPr>
              <a:t>an assembly of God’s people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b="1" dirty="0">
                <a:solidFill>
                  <a:srgbClr val="FFC000"/>
                </a:solidFill>
              </a:rPr>
              <a:t>The </a:t>
            </a:r>
            <a:r>
              <a:rPr lang="en-US" sz="3200" b="1" dirty="0" err="1">
                <a:solidFill>
                  <a:srgbClr val="FFC000"/>
                </a:solidFill>
              </a:rPr>
              <a:t>Ekklēsia’s</a:t>
            </a:r>
            <a:r>
              <a:rPr lang="en-US" sz="3200" b="1" dirty="0">
                <a:solidFill>
                  <a:srgbClr val="FFC000"/>
                </a:solidFill>
              </a:rPr>
              <a:t> Mission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i="1" dirty="0">
                <a:solidFill>
                  <a:schemeClr val="bg1"/>
                </a:solidFill>
              </a:rPr>
              <a:t>display God’s wisdom (</a:t>
            </a:r>
            <a:r>
              <a:rPr lang="en-US" sz="3200" i="1" dirty="0" err="1">
                <a:solidFill>
                  <a:schemeClr val="bg1"/>
                </a:solidFill>
              </a:rPr>
              <a:t>Eph</a:t>
            </a:r>
            <a:r>
              <a:rPr lang="en-US" sz="3200" i="1" dirty="0">
                <a:solidFill>
                  <a:schemeClr val="bg1"/>
                </a:solidFill>
              </a:rPr>
              <a:t> 3:8-11)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chemeClr val="bg1"/>
                </a:solidFill>
              </a:rPr>
              <a:t>Teaching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chemeClr val="bg1"/>
                </a:solidFill>
              </a:rPr>
              <a:t>Learning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chemeClr val="bg1"/>
                </a:solidFill>
              </a:rPr>
              <a:t>Sharing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chemeClr val="bg1"/>
                </a:solidFill>
              </a:rPr>
              <a:t>Gathering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chemeClr val="bg1"/>
                </a:solidFill>
              </a:rPr>
              <a:t>Worshiping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F8C5F3-6614-47D0-A264-F018C6F1B4EA}"/>
              </a:ext>
            </a:extLst>
          </p:cNvPr>
          <p:cNvSpPr/>
          <p:nvPr/>
        </p:nvSpPr>
        <p:spPr>
          <a:xfrm>
            <a:off x="9073234" y="3751014"/>
            <a:ext cx="28055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Acts 2:41-47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2C499E-B2B4-40FC-9DB6-4E9E707DAC81}"/>
              </a:ext>
            </a:extLst>
          </p:cNvPr>
          <p:cNvSpPr/>
          <p:nvPr/>
        </p:nvSpPr>
        <p:spPr>
          <a:xfrm>
            <a:off x="5687736" y="4290233"/>
            <a:ext cx="61910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ea typeface="Calibri" panose="020F0502020204030204" pitchFamily="34" charset="0"/>
              </a:rPr>
              <a:t>God’s church is the </a:t>
            </a:r>
            <a:r>
              <a:rPr lang="en-US" sz="2800" i="1" dirty="0">
                <a:solidFill>
                  <a:schemeClr val="bg1"/>
                </a:solidFill>
                <a:ea typeface="Calibri" panose="020F0502020204030204" pitchFamily="34" charset="0"/>
              </a:rPr>
              <a:t>product</a:t>
            </a:r>
            <a:r>
              <a:rPr lang="en-US" sz="2800" dirty="0">
                <a:solidFill>
                  <a:schemeClr val="bg1"/>
                </a:solidFill>
                <a:ea typeface="Calibri" panose="020F0502020204030204" pitchFamily="34" charset="0"/>
              </a:rPr>
              <a:t> of Jesus’ work of salvation &amp; the </a:t>
            </a:r>
            <a:r>
              <a:rPr lang="en-US" sz="2800" i="1" dirty="0">
                <a:solidFill>
                  <a:schemeClr val="bg1"/>
                </a:solidFill>
                <a:ea typeface="Calibri" panose="020F0502020204030204" pitchFamily="34" charset="0"/>
              </a:rPr>
              <a:t>vehicle</a:t>
            </a:r>
            <a:r>
              <a:rPr lang="en-US" sz="2800" dirty="0">
                <a:solidFill>
                  <a:schemeClr val="bg1"/>
                </a:solidFill>
                <a:ea typeface="Calibri" panose="020F0502020204030204" pitchFamily="34" charset="0"/>
              </a:rPr>
              <a:t> through which He continues His work of salvation</a:t>
            </a:r>
          </a:p>
        </p:txBody>
      </p:sp>
    </p:spTree>
    <p:extLst>
      <p:ext uri="{BB962C8B-B14F-4D97-AF65-F5344CB8AC3E}">
        <p14:creationId xmlns:p14="http://schemas.microsoft.com/office/powerpoint/2010/main" val="340460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58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370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Sasanecki</dc:creator>
  <cp:lastModifiedBy>Jerome Sasanecki</cp:lastModifiedBy>
  <cp:revision>22</cp:revision>
  <dcterms:created xsi:type="dcterms:W3CDTF">2017-11-12T03:45:52Z</dcterms:created>
  <dcterms:modified xsi:type="dcterms:W3CDTF">2018-02-08T15:56:25Z</dcterms:modified>
</cp:coreProperties>
</file>