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6/25/16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36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084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31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26 h 10000"/>
                <a:gd name="connsiteX5" fmla="*/ 8761 w 10000"/>
                <a:gd name="connsiteY5" fmla="*/ 9127 h 10000"/>
                <a:gd name="connsiteX6" fmla="*/ 8761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
            <p:cNvSpPr>
              <a:spLocks/>
            </p:cNvSpPr>
            <p:nvPr/>
          </p:nvSpPr>
          <p:spPr bwMode="auto">
            <a:xfrm flipH="1" flipV="1">
              <a:off x="752858" y="744469"/>
              <a:ext cx="3275668"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136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84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1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7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90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128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125 h 10000"/>
                <a:gd name="connsiteX5" fmla="*/ 8762 w 10001"/>
                <a:gd name="connsiteY5" fmla="*/ 9128 h 10000"/>
                <a:gd name="connsiteX6" fmla="*/ 8762 w 10001"/>
                <a:gd name="connsiteY6" fmla="*/ 0 h 10000"/>
                <a:gd name="connsiteX0" fmla="*/ 8763 w 10002"/>
                <a:gd name="connsiteY0" fmla="*/ 0 h 10000"/>
                <a:gd name="connsiteX1" fmla="*/ 10002 w 10002"/>
                <a:gd name="connsiteY1" fmla="*/ 0 h 10000"/>
                <a:gd name="connsiteX2" fmla="*/ 10002 w 10002"/>
                <a:gd name="connsiteY2" fmla="*/ 10000 h 10000"/>
                <a:gd name="connsiteX3" fmla="*/ 2 w 10002"/>
                <a:gd name="connsiteY3" fmla="*/ 10000 h 10000"/>
                <a:gd name="connsiteX4" fmla="*/ 0 w 10002"/>
                <a:gd name="connsiteY4" fmla="*/ 9125 h 10000"/>
                <a:gd name="connsiteX5" fmla="*/ 8763 w 10002"/>
                <a:gd name="connsiteY5" fmla="*/ 9128 h 10000"/>
                <a:gd name="connsiteX6" fmla="*/ 8763 w 10002"/>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889043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599596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362998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6972219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6/25/16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7" name="Freeform 6" title="Crop Mark"/>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Lst>
            <a:ahLst/>
            <a:cxnLst>
              <a:cxn ang="0">
                <a:pos x="T0" y="T1"/>
              </a:cxn>
              <a:cxn ang="0">
                <a:pos x="T2" y="T3"/>
              </a:cxn>
              <a:cxn ang="0">
                <a:pos x="T4" y="T5"/>
              </a:cxn>
              <a:cxn ang="0">
                <a:pos x="T6" y="T7"/>
              </a:cxn>
              <a:cxn ang="0">
                <a:pos x="T8" y="T9"/>
              </a:cxn>
              <a:cxn ang="0">
                <a:pos x="T10" y="T11"/>
              </a:cxn>
              <a:cxn ang="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487924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E6118-2437-4B30-8E3C-4D2BE6020583}" type="datetimeFigureOut">
              <a:rPr lang="en-US" smtClean="0"/>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545608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E6118-2437-4B30-8E3C-4D2BE6020583}" type="datetimeFigureOut">
              <a:rPr lang="en-US" smtClean="0"/>
              <a:t>6/25/16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8744426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E6118-2437-4B30-8E3C-4D2BE6020583}" type="datetimeFigureOut">
              <a:rPr lang="en-US" smtClean="0"/>
              <a:t>6/25/16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521481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173535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6/25/16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0806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a:p>
        </p:txBody>
      </p:sp>
      <p:sp>
        <p:nvSpPr>
          <p:cNvPr id="3" name="Picture Placeholder 2"/>
          <p:cNvSpPr>
            <a:spLocks noGrp="1"/>
          </p:cNvSpPr>
          <p:nvPr>
            <p:ph type="pic" idx="1"/>
          </p:nvPr>
        </p:nvSpPr>
        <p:spPr>
          <a:xfrm>
            <a:off x="5532120" y="0"/>
            <a:ext cx="6659880" cy="685799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6/25/16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5750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6/25/16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957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 t="-331" r="14010" b="331"/>
          <a:stretch/>
        </p:blipFill>
        <p:spPr>
          <a:xfrm>
            <a:off x="1290406" y="1231684"/>
            <a:ext cx="9612799" cy="4379406"/>
          </a:xfrm>
          <a:prstGeom prst="rect">
            <a:avLst/>
          </a:prstGeom>
        </p:spPr>
      </p:pic>
      <p:sp>
        <p:nvSpPr>
          <p:cNvPr id="2" name="Title 1"/>
          <p:cNvSpPr>
            <a:spLocks noGrp="1"/>
          </p:cNvSpPr>
          <p:nvPr>
            <p:ph type="ctrTitle"/>
          </p:nvPr>
        </p:nvSpPr>
        <p:spPr>
          <a:xfrm>
            <a:off x="2422591" y="3421387"/>
            <a:ext cx="8361229" cy="2098226"/>
          </a:xfrm>
        </p:spPr>
        <p:txBody>
          <a:bodyPr/>
          <a:lstStyle/>
          <a:p>
            <a:pPr algn="r"/>
            <a:r>
              <a:rPr lang="en-US" dirty="0" smtClean="0">
                <a:solidFill>
                  <a:schemeClr val="bg1"/>
                </a:solidFill>
              </a:rPr>
              <a:t>The </a:t>
            </a:r>
          </a:p>
          <a:p>
            <a:pPr algn="r"/>
            <a:r>
              <a:rPr lang="en-US" sz="11600" b="1" dirty="0" smtClean="0">
                <a:solidFill>
                  <a:schemeClr val="bg1"/>
                </a:solidFill>
              </a:rPr>
              <a:t>providence </a:t>
            </a:r>
          </a:p>
          <a:p>
            <a:pPr algn="r"/>
            <a:r>
              <a:rPr lang="en-US" dirty="0" smtClean="0">
                <a:solidFill>
                  <a:schemeClr val="bg1"/>
                </a:solidFill>
              </a:rPr>
              <a:t>of God</a:t>
            </a:r>
            <a:endParaRPr lang="en-US" dirty="0">
              <a:solidFill>
                <a:schemeClr val="bg1"/>
              </a:solidFill>
            </a:endParaRPr>
          </a:p>
        </p:txBody>
      </p:sp>
    </p:spTree>
    <p:extLst>
      <p:ext uri="{BB962C8B-B14F-4D97-AF65-F5344CB8AC3E}">
        <p14:creationId xmlns:p14="http://schemas.microsoft.com/office/powerpoint/2010/main" val="1355208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t>
            </a:r>
            <a:r>
              <a:rPr lang="en-US" b="1" dirty="0" smtClean="0"/>
              <a:t>Preference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2 Peter 3:9</a:t>
            </a:r>
          </a:p>
          <a:p>
            <a:pPr marL="0" indent="0">
              <a:buNone/>
            </a:pPr>
            <a:r>
              <a:rPr lang="en-US" sz="3500" dirty="0" smtClean="0"/>
              <a:t>The Lord is not slow about His promise, as some count slowness, but is patient toward you, not wishing for any to perish but for all to come to repentance.</a:t>
            </a:r>
          </a:p>
        </p:txBody>
      </p:sp>
    </p:spTree>
    <p:extLst>
      <p:ext uri="{BB962C8B-B14F-4D97-AF65-F5344CB8AC3E}">
        <p14:creationId xmlns:p14="http://schemas.microsoft.com/office/powerpoint/2010/main" val="980699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t>
            </a:r>
            <a:r>
              <a:rPr lang="en-US" b="1" dirty="0" smtClean="0"/>
              <a:t>Preference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Matthew 18:14</a:t>
            </a:r>
          </a:p>
          <a:p>
            <a:pPr marL="0" indent="0">
              <a:buNone/>
            </a:pPr>
            <a:r>
              <a:rPr lang="en-US" sz="3500" dirty="0" smtClean="0"/>
              <a:t>So it is not the will of your Father who is in heaven that one of these little ones perish.</a:t>
            </a:r>
          </a:p>
        </p:txBody>
      </p:sp>
    </p:spTree>
    <p:extLst>
      <p:ext uri="{BB962C8B-B14F-4D97-AF65-F5344CB8AC3E}">
        <p14:creationId xmlns:p14="http://schemas.microsoft.com/office/powerpoint/2010/main" val="692818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t>
            </a:r>
            <a:r>
              <a:rPr lang="en-US" b="1" dirty="0" smtClean="0"/>
              <a:t>Providence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1 Peter 3:12</a:t>
            </a:r>
          </a:p>
          <a:p>
            <a:pPr marL="0" indent="0">
              <a:buNone/>
            </a:pPr>
            <a:r>
              <a:rPr lang="en-US" sz="3500" dirty="0" smtClean="0"/>
              <a:t>For the eyes of the LORD are toward the righteous, And His ears attend to their prayer, But the face of the LORD is against those who do evil.</a:t>
            </a:r>
          </a:p>
        </p:txBody>
      </p:sp>
    </p:spTree>
    <p:extLst>
      <p:ext uri="{BB962C8B-B14F-4D97-AF65-F5344CB8AC3E}">
        <p14:creationId xmlns:p14="http://schemas.microsoft.com/office/powerpoint/2010/main" val="2061590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t>
            </a:r>
            <a:r>
              <a:rPr lang="en-US" b="1" dirty="0" smtClean="0"/>
              <a:t>Providence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James 5:16</a:t>
            </a:r>
          </a:p>
          <a:p>
            <a:pPr marL="0" indent="0">
              <a:buNone/>
            </a:pPr>
            <a:r>
              <a:rPr lang="is-IS" sz="3500" dirty="0" smtClean="0"/>
              <a:t>…</a:t>
            </a:r>
            <a:r>
              <a:rPr lang="en-US" sz="3500" dirty="0" smtClean="0"/>
              <a:t>The effective prayer of a righteous man can accomplish much.</a:t>
            </a:r>
          </a:p>
        </p:txBody>
      </p:sp>
    </p:spTree>
    <p:extLst>
      <p:ext uri="{BB962C8B-B14F-4D97-AF65-F5344CB8AC3E}">
        <p14:creationId xmlns:p14="http://schemas.microsoft.com/office/powerpoint/2010/main" val="696614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t>
            </a:r>
            <a:r>
              <a:rPr lang="en-US" b="1" dirty="0" smtClean="0"/>
              <a:t>Providence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James 1:5-6</a:t>
            </a:r>
          </a:p>
          <a:p>
            <a:pPr marL="0" indent="0">
              <a:buNone/>
            </a:pPr>
            <a:r>
              <a:rPr lang="en-US" sz="3500" dirty="0" smtClean="0"/>
              <a:t>But if any of you lacks wisdom, let him ask of God, who gives generously and without reproach, and it will be given to him. But he must ask in faith without any doubting, for the one who doubts is like the surf of the sea, driven and tossed by the wind.</a:t>
            </a:r>
          </a:p>
        </p:txBody>
      </p:sp>
    </p:spTree>
    <p:extLst>
      <p:ext uri="{BB962C8B-B14F-4D97-AF65-F5344CB8AC3E}">
        <p14:creationId xmlns:p14="http://schemas.microsoft.com/office/powerpoint/2010/main" val="1925026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t>
            </a:r>
            <a:r>
              <a:rPr lang="en-US" b="1" dirty="0" smtClean="0"/>
              <a:t>Providence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James 1:17</a:t>
            </a:r>
          </a:p>
          <a:p>
            <a:pPr marL="0" indent="0">
              <a:buNone/>
            </a:pPr>
            <a:r>
              <a:rPr lang="en-US" sz="3500" dirty="0" smtClean="0"/>
              <a:t>Every good thing given and every perfect gift is from above, coming down from the Father of lights, with whom there is no variation or shifting shadow.</a:t>
            </a:r>
          </a:p>
        </p:txBody>
      </p:sp>
    </p:spTree>
    <p:extLst>
      <p:ext uri="{BB962C8B-B14F-4D97-AF65-F5344CB8AC3E}">
        <p14:creationId xmlns:p14="http://schemas.microsoft.com/office/powerpoint/2010/main" val="1216083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t>
            </a:r>
            <a:r>
              <a:rPr lang="en-US" b="1" dirty="0" smtClean="0"/>
              <a:t>Providence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1 John 5:14-15</a:t>
            </a:r>
          </a:p>
          <a:p>
            <a:pPr marL="0" indent="0">
              <a:buNone/>
            </a:pPr>
            <a:r>
              <a:rPr lang="is-IS" sz="3500" dirty="0" smtClean="0"/>
              <a:t>…</a:t>
            </a:r>
            <a:r>
              <a:rPr lang="en-US" sz="3500" dirty="0" smtClean="0"/>
              <a:t>if we ask anything according to His will, He hears us. And if we know that He hears us in whatever we ask, we know that we have the requests which we have asked from Him.</a:t>
            </a:r>
            <a:endParaRPr lang="en-US" sz="3500" dirty="0" smtClean="0"/>
          </a:p>
        </p:txBody>
      </p:sp>
    </p:spTree>
    <p:extLst>
      <p:ext uri="{BB962C8B-B14F-4D97-AF65-F5344CB8AC3E}">
        <p14:creationId xmlns:p14="http://schemas.microsoft.com/office/powerpoint/2010/main" val="2141489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t>
            </a:r>
            <a:r>
              <a:rPr lang="en-US" b="1" dirty="0" smtClean="0"/>
              <a:t>Providence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My. 26:39 (cf. 2 </a:t>
            </a:r>
            <a:r>
              <a:rPr lang="en-US" sz="3500" dirty="0" err="1" smtClean="0"/>
              <a:t>Cor</a:t>
            </a:r>
            <a:r>
              <a:rPr lang="en-US" sz="3500" dirty="0" smtClean="0"/>
              <a:t>. 12:7-10)</a:t>
            </a:r>
          </a:p>
          <a:p>
            <a:pPr marL="0" indent="0">
              <a:buNone/>
            </a:pPr>
            <a:r>
              <a:rPr lang="is-IS" sz="3500" dirty="0" smtClean="0"/>
              <a:t>…</a:t>
            </a:r>
            <a:r>
              <a:rPr lang="en-US" sz="3500" dirty="0" smtClean="0"/>
              <a:t>"My Father, if it is possible, let this cup pass from Me; yet not as I will, but as you will."</a:t>
            </a:r>
            <a:endParaRPr lang="en-US" sz="3500" dirty="0" smtClean="0"/>
          </a:p>
        </p:txBody>
      </p:sp>
    </p:spTree>
    <p:extLst>
      <p:ext uri="{BB962C8B-B14F-4D97-AF65-F5344CB8AC3E}">
        <p14:creationId xmlns:p14="http://schemas.microsoft.com/office/powerpoint/2010/main" val="469540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a:r>
            <a:r>
              <a:rPr lang="en-US" dirty="0" smtClean="0"/>
              <a:t>. </a:t>
            </a:r>
            <a:r>
              <a:rPr lang="en-US" b="1" dirty="0" smtClean="0"/>
              <a:t>Prohibition</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1 Corinthians 10:13 (Cf. Job. 2:6)</a:t>
            </a:r>
          </a:p>
          <a:p>
            <a:pPr marL="0" indent="0">
              <a:buNone/>
            </a:pPr>
            <a:r>
              <a:rPr lang="en-US" sz="3500" dirty="0" smtClean="0"/>
              <a:t>No temptation has overtaken you but such as is common to man; and God is faithful, who will not allow you to be tempted beyond what you are able, but with the temptation will provide the way of escape also, so that you will be ale to endure it.</a:t>
            </a:r>
            <a:endParaRPr lang="en-US" sz="3500" dirty="0" smtClean="0"/>
          </a:p>
        </p:txBody>
      </p:sp>
    </p:spTree>
    <p:extLst>
      <p:ext uri="{BB962C8B-B14F-4D97-AF65-F5344CB8AC3E}">
        <p14:creationId xmlns:p14="http://schemas.microsoft.com/office/powerpoint/2010/main" val="11315807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 t="-331" r="14010" b="331"/>
          <a:stretch/>
        </p:blipFill>
        <p:spPr>
          <a:xfrm>
            <a:off x="1290406" y="1231684"/>
            <a:ext cx="9612799" cy="4379406"/>
          </a:xfrm>
          <a:prstGeom prst="rect">
            <a:avLst/>
          </a:prstGeom>
        </p:spPr>
      </p:pic>
      <p:sp>
        <p:nvSpPr>
          <p:cNvPr id="2" name="Title 1"/>
          <p:cNvSpPr>
            <a:spLocks noGrp="1"/>
          </p:cNvSpPr>
          <p:nvPr>
            <p:ph type="ctrTitle"/>
          </p:nvPr>
        </p:nvSpPr>
        <p:spPr>
          <a:xfrm>
            <a:off x="2393597" y="2276032"/>
            <a:ext cx="8361229" cy="3229083"/>
          </a:xfrm>
        </p:spPr>
        <p:txBody>
          <a:bodyPr/>
          <a:lstStyle/>
          <a:p>
            <a:pPr algn="r"/>
            <a:r>
              <a:rPr lang="en-US" sz="3200" b="1" dirty="0" smtClean="0">
                <a:solidFill>
                  <a:schemeClr val="bg1"/>
                </a:solidFill>
              </a:rPr>
              <a:t>Romans 8:28-29</a:t>
            </a:r>
          </a:p>
          <a:p>
            <a:pPr algn="r"/>
            <a:r>
              <a:rPr lang="en-US" sz="2800" dirty="0" smtClean="0">
                <a:solidFill>
                  <a:schemeClr val="bg1"/>
                </a:solidFill>
              </a:rPr>
              <a:t>And we know that God causes all things to work together for good to those who are called according to His purpose. For those whom He foreknew, He also predestined to become conformed to the image of His Son, so that He would be the firstborn among many brethren. </a:t>
            </a:r>
          </a:p>
        </p:txBody>
      </p:sp>
    </p:spTree>
    <p:extLst>
      <p:ext uri="{BB962C8B-B14F-4D97-AF65-F5344CB8AC3E}">
        <p14:creationId xmlns:p14="http://schemas.microsoft.com/office/powerpoint/2010/main" val="170358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b="1" dirty="0" smtClean="0"/>
              <a:t>Permission</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1 Corinthians 16:7</a:t>
            </a:r>
          </a:p>
          <a:p>
            <a:pPr marL="0" indent="0">
              <a:buNone/>
            </a:pPr>
            <a:r>
              <a:rPr lang="is-IS" sz="3500" dirty="0" smtClean="0"/>
              <a:t>…</a:t>
            </a:r>
            <a:r>
              <a:rPr lang="en-US" sz="3500" dirty="0" smtClean="0"/>
              <a:t>for I hope to remain with you for some time, if the Lord permits.</a:t>
            </a:r>
          </a:p>
        </p:txBody>
      </p:sp>
    </p:spTree>
    <p:extLst>
      <p:ext uri="{BB962C8B-B14F-4D97-AF65-F5344CB8AC3E}">
        <p14:creationId xmlns:p14="http://schemas.microsoft.com/office/powerpoint/2010/main" val="9252504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 t="-331" r="14010" b="331"/>
          <a:stretch/>
        </p:blipFill>
        <p:spPr>
          <a:xfrm>
            <a:off x="1290406" y="1231684"/>
            <a:ext cx="9612799" cy="4379406"/>
          </a:xfrm>
          <a:prstGeom prst="rect">
            <a:avLst/>
          </a:prstGeom>
        </p:spPr>
      </p:pic>
      <p:sp>
        <p:nvSpPr>
          <p:cNvPr id="2" name="Title 1"/>
          <p:cNvSpPr>
            <a:spLocks noGrp="1"/>
          </p:cNvSpPr>
          <p:nvPr>
            <p:ph type="ctrTitle"/>
          </p:nvPr>
        </p:nvSpPr>
        <p:spPr>
          <a:xfrm>
            <a:off x="2422591" y="2290530"/>
            <a:ext cx="8361229" cy="3229083"/>
          </a:xfrm>
        </p:spPr>
        <p:txBody>
          <a:bodyPr/>
          <a:lstStyle/>
          <a:p>
            <a:pPr algn="r"/>
            <a:r>
              <a:rPr lang="en-US" sz="3200" b="1" dirty="0" smtClean="0">
                <a:solidFill>
                  <a:schemeClr val="bg1"/>
                </a:solidFill>
              </a:rPr>
              <a:t>Esther 4:14 </a:t>
            </a:r>
          </a:p>
          <a:p>
            <a:pPr algn="r"/>
            <a:r>
              <a:rPr lang="en-US" sz="2800" dirty="0" smtClean="0">
                <a:solidFill>
                  <a:schemeClr val="bg1"/>
                </a:solidFill>
              </a:rPr>
              <a:t>cf. Gen. 45:7-8; 50:20</a:t>
            </a:r>
            <a:endParaRPr lang="en-US" sz="2800" dirty="0" smtClean="0">
              <a:solidFill>
                <a:schemeClr val="bg1"/>
              </a:solidFill>
            </a:endParaRPr>
          </a:p>
          <a:p>
            <a:pPr algn="r"/>
            <a:r>
              <a:rPr lang="en-US" sz="2800" dirty="0" smtClean="0">
                <a:solidFill>
                  <a:schemeClr val="bg1"/>
                </a:solidFill>
              </a:rPr>
              <a:t>"</a:t>
            </a:r>
            <a:r>
              <a:rPr lang="is-IS" sz="2800" dirty="0" smtClean="0">
                <a:solidFill>
                  <a:schemeClr val="bg1"/>
                </a:solidFill>
              </a:rPr>
              <a:t>…</a:t>
            </a:r>
            <a:r>
              <a:rPr lang="en-US" sz="2800" dirty="0" smtClean="0">
                <a:solidFill>
                  <a:schemeClr val="bg1"/>
                </a:solidFill>
              </a:rPr>
              <a:t>And who knows whether </a:t>
            </a:r>
          </a:p>
          <a:p>
            <a:pPr algn="r"/>
            <a:r>
              <a:rPr lang="en-US" sz="2800" dirty="0" smtClean="0">
                <a:solidFill>
                  <a:schemeClr val="bg1"/>
                </a:solidFill>
              </a:rPr>
              <a:t>you have not attained royalty </a:t>
            </a:r>
          </a:p>
          <a:p>
            <a:pPr algn="r"/>
            <a:r>
              <a:rPr lang="en-US" sz="2800" dirty="0" smtClean="0">
                <a:solidFill>
                  <a:schemeClr val="bg1"/>
                </a:solidFill>
              </a:rPr>
              <a:t>for such a time as this?"</a:t>
            </a:r>
          </a:p>
        </p:txBody>
      </p:sp>
    </p:spTree>
    <p:extLst>
      <p:ext uri="{BB962C8B-B14F-4D97-AF65-F5344CB8AC3E}">
        <p14:creationId xmlns:p14="http://schemas.microsoft.com/office/powerpoint/2010/main" val="603577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82839" y="44396"/>
            <a:ext cx="6813604" cy="68136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378396" y="44396"/>
            <a:ext cx="6813604" cy="68136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630839" y="1789204"/>
            <a:ext cx="3646078" cy="3323987"/>
          </a:xfrm>
          <a:prstGeom prst="rect">
            <a:avLst/>
          </a:prstGeom>
          <a:noFill/>
        </p:spPr>
        <p:txBody>
          <a:bodyPr wrap="square" rtlCol="0">
            <a:spAutoFit/>
          </a:bodyPr>
          <a:lstStyle/>
          <a:p>
            <a:r>
              <a:rPr lang="en-US" sz="5500" b="1" dirty="0" smtClean="0"/>
              <a:t>God's Sovereignty</a:t>
            </a:r>
          </a:p>
          <a:p>
            <a:r>
              <a:rPr lang="en-US" sz="2500" u="sng" dirty="0" smtClean="0"/>
              <a:t>Proverbs 16:33</a:t>
            </a:r>
          </a:p>
          <a:p>
            <a:r>
              <a:rPr lang="en-US" sz="2500" i="1" dirty="0" smtClean="0"/>
              <a:t>The lot is cast into the lap, But </a:t>
            </a:r>
            <a:r>
              <a:rPr lang="en-US" sz="2500" i="1" dirty="0" smtClean="0"/>
              <a:t>it's every decision is from the LORD</a:t>
            </a:r>
            <a:endParaRPr lang="en-US" sz="2500" i="1" dirty="0"/>
          </a:p>
        </p:txBody>
      </p:sp>
      <p:sp>
        <p:nvSpPr>
          <p:cNvPr id="5" name="TextBox 4"/>
          <p:cNvSpPr txBox="1"/>
          <p:nvPr/>
        </p:nvSpPr>
        <p:spPr>
          <a:xfrm>
            <a:off x="7596443" y="1789204"/>
            <a:ext cx="3646078" cy="3708708"/>
          </a:xfrm>
          <a:prstGeom prst="rect">
            <a:avLst/>
          </a:prstGeom>
          <a:noFill/>
        </p:spPr>
        <p:txBody>
          <a:bodyPr wrap="square" rtlCol="0">
            <a:spAutoFit/>
          </a:bodyPr>
          <a:lstStyle/>
          <a:p>
            <a:pPr algn="r"/>
            <a:r>
              <a:rPr lang="en-US" sz="5500" b="1" dirty="0" smtClean="0"/>
              <a:t>God's Goodness</a:t>
            </a:r>
          </a:p>
          <a:p>
            <a:pPr algn="r"/>
            <a:r>
              <a:rPr lang="en-US" sz="2500" u="sng" dirty="0" smtClean="0"/>
              <a:t>Psalms 136:1</a:t>
            </a:r>
            <a:endParaRPr lang="en-US" sz="2500" u="sng" dirty="0" smtClean="0"/>
          </a:p>
          <a:p>
            <a:pPr algn="r"/>
            <a:r>
              <a:rPr lang="en-US" sz="2500" i="1" dirty="0" smtClean="0"/>
              <a:t>Give thanks to the LORD, for He is good, His lovingkindness is everlasting.</a:t>
            </a:r>
            <a:endParaRPr lang="en-US" sz="2500" i="1" dirty="0"/>
          </a:p>
        </p:txBody>
      </p:sp>
      <p:sp>
        <p:nvSpPr>
          <p:cNvPr id="6" name="TextBox 5"/>
          <p:cNvSpPr txBox="1"/>
          <p:nvPr/>
        </p:nvSpPr>
        <p:spPr>
          <a:xfrm>
            <a:off x="5378396" y="3108121"/>
            <a:ext cx="2218047" cy="707886"/>
          </a:xfrm>
          <a:prstGeom prst="rect">
            <a:avLst/>
          </a:prstGeom>
          <a:noFill/>
        </p:spPr>
        <p:txBody>
          <a:bodyPr wrap="square" rtlCol="0" anchor="ctr">
            <a:spAutoFit/>
          </a:bodyPr>
          <a:lstStyle/>
          <a:p>
            <a:pPr algn="ctr"/>
            <a:r>
              <a:rPr lang="en-US" sz="4000" dirty="0" smtClean="0"/>
              <a:t>YOU</a:t>
            </a:r>
            <a:endParaRPr lang="en-US" sz="4000" dirty="0"/>
          </a:p>
        </p:txBody>
      </p:sp>
    </p:spTree>
    <p:extLst>
      <p:ext uri="{BB962C8B-B14F-4D97-AF65-F5344CB8AC3E}">
        <p14:creationId xmlns:p14="http://schemas.microsoft.com/office/powerpoint/2010/main" val="384432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b="1" dirty="0" smtClean="0"/>
              <a:t>Permission</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James 4:15</a:t>
            </a:r>
          </a:p>
          <a:p>
            <a:pPr marL="0" indent="0">
              <a:buNone/>
            </a:pPr>
            <a:r>
              <a:rPr lang="en-US" sz="3500" dirty="0" smtClean="0"/>
              <a:t>Instead, you ought to say, "If the Lord wills, we will live and also do this or that."</a:t>
            </a:r>
          </a:p>
        </p:txBody>
      </p:sp>
    </p:spTree>
    <p:extLst>
      <p:ext uri="{BB962C8B-B14F-4D97-AF65-F5344CB8AC3E}">
        <p14:creationId xmlns:p14="http://schemas.microsoft.com/office/powerpoint/2010/main" val="335357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b="1" dirty="0" smtClean="0"/>
              <a:t>Permission</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Acts 14:16</a:t>
            </a:r>
          </a:p>
          <a:p>
            <a:pPr marL="0" indent="0">
              <a:buNone/>
            </a:pPr>
            <a:r>
              <a:rPr lang="en-US" sz="3500" dirty="0" smtClean="0"/>
              <a:t>In the generations gone by [God] permitted all the nations to go their own ways</a:t>
            </a:r>
          </a:p>
        </p:txBody>
      </p:sp>
    </p:spTree>
    <p:extLst>
      <p:ext uri="{BB962C8B-B14F-4D97-AF65-F5344CB8AC3E}">
        <p14:creationId xmlns:p14="http://schemas.microsoft.com/office/powerpoint/2010/main" val="1935135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b="1" dirty="0" smtClean="0"/>
              <a:t>Permission</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Hebrews 6:3</a:t>
            </a:r>
          </a:p>
          <a:p>
            <a:pPr marL="0" indent="0">
              <a:buNone/>
            </a:pPr>
            <a:r>
              <a:rPr lang="en-US" sz="3500" dirty="0" smtClean="0"/>
              <a:t>And this we will do, if God permits.</a:t>
            </a:r>
          </a:p>
        </p:txBody>
      </p:sp>
    </p:spTree>
    <p:extLst>
      <p:ext uri="{BB962C8B-B14F-4D97-AF65-F5344CB8AC3E}">
        <p14:creationId xmlns:p14="http://schemas.microsoft.com/office/powerpoint/2010/main" val="2084995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a:t>
            </a:r>
            <a:r>
              <a:rPr lang="en-US" b="1" dirty="0" smtClean="0"/>
              <a:t>Performance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Matthew 5:45</a:t>
            </a:r>
          </a:p>
          <a:p>
            <a:pPr marL="0" indent="0">
              <a:buNone/>
            </a:pPr>
            <a:r>
              <a:rPr lang="is-IS" sz="3500" dirty="0" smtClean="0"/>
              <a:t>…</a:t>
            </a:r>
            <a:r>
              <a:rPr lang="en-US" sz="3500" dirty="0" smtClean="0"/>
              <a:t>for [God] causes His sun to rise on the evil and the good, and sends rains on the righteous and the unrighteous.</a:t>
            </a:r>
          </a:p>
        </p:txBody>
      </p:sp>
    </p:spTree>
    <p:extLst>
      <p:ext uri="{BB962C8B-B14F-4D97-AF65-F5344CB8AC3E}">
        <p14:creationId xmlns:p14="http://schemas.microsoft.com/office/powerpoint/2010/main" val="247582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a:t>
            </a:r>
            <a:r>
              <a:rPr lang="en-US" b="1" dirty="0" smtClean="0"/>
              <a:t>Performance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Acts 17:25</a:t>
            </a:r>
          </a:p>
          <a:p>
            <a:pPr marL="0" indent="0">
              <a:buNone/>
            </a:pPr>
            <a:r>
              <a:rPr lang="en-US" sz="3500" dirty="0" smtClean="0"/>
              <a:t>Nor is He served by human hands, as though He needed anything, since He Himself gives to all people life and breath and all things</a:t>
            </a:r>
          </a:p>
        </p:txBody>
      </p:sp>
    </p:spTree>
    <p:extLst>
      <p:ext uri="{BB962C8B-B14F-4D97-AF65-F5344CB8AC3E}">
        <p14:creationId xmlns:p14="http://schemas.microsoft.com/office/powerpoint/2010/main" val="284543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a:t>
            </a:r>
            <a:r>
              <a:rPr lang="en-US" b="1" dirty="0" smtClean="0"/>
              <a:t>Performance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Romans 8:28</a:t>
            </a:r>
          </a:p>
          <a:p>
            <a:pPr marL="0" indent="0">
              <a:buNone/>
            </a:pPr>
            <a:r>
              <a:rPr lang="en-US" sz="3500" dirty="0" smtClean="0"/>
              <a:t>And we know that God causes all things to work together for good to those who love God, to those who are called according to His purpose.</a:t>
            </a:r>
          </a:p>
        </p:txBody>
      </p:sp>
    </p:spTree>
    <p:extLst>
      <p:ext uri="{BB962C8B-B14F-4D97-AF65-F5344CB8AC3E}">
        <p14:creationId xmlns:p14="http://schemas.microsoft.com/office/powerpoint/2010/main" val="1497542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t>
            </a:r>
            <a:r>
              <a:rPr lang="en-US" b="1" dirty="0" smtClean="0"/>
              <a:t>Preference</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smtClean="0"/>
              <a:t>1 Timothy 2:4</a:t>
            </a:r>
          </a:p>
          <a:p>
            <a:pPr marL="0" indent="0">
              <a:buNone/>
            </a:pPr>
            <a:r>
              <a:rPr lang="en-US" sz="3500" dirty="0" smtClean="0"/>
              <a:t>[God] desires all men to be saved and to come to the knowledge of the truth.</a:t>
            </a:r>
          </a:p>
        </p:txBody>
      </p:sp>
    </p:spTree>
    <p:extLst>
      <p:ext uri="{BB962C8B-B14F-4D97-AF65-F5344CB8AC3E}">
        <p14:creationId xmlns:p14="http://schemas.microsoft.com/office/powerpoint/2010/main" val="618850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Crop_16x9</Template>
  <TotalTime>79</TotalTime>
  <Application>Microsoft Macintosh PowerPoint</Application>
  <PresentationFormat>Widescreen</PresentationFormat>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Franklin Gothic Book</vt:lpstr>
      <vt:lpstr>Crop</vt:lpstr>
      <vt:lpstr>The  providence  of God</vt:lpstr>
      <vt:lpstr>I. Permission</vt:lpstr>
      <vt:lpstr>I. Permission</vt:lpstr>
      <vt:lpstr>I. Permission</vt:lpstr>
      <vt:lpstr>I. Permission</vt:lpstr>
      <vt:lpstr>II. Performance</vt:lpstr>
      <vt:lpstr>II. Performance</vt:lpstr>
      <vt:lpstr>II. Performance</vt:lpstr>
      <vt:lpstr>III. Preference</vt:lpstr>
      <vt:lpstr>III. Preference</vt:lpstr>
      <vt:lpstr>III. Preference</vt:lpstr>
      <vt:lpstr>IV. Providence</vt:lpstr>
      <vt:lpstr>IV. Providence</vt:lpstr>
      <vt:lpstr>IV. Providence</vt:lpstr>
      <vt:lpstr>IV. Providence</vt:lpstr>
      <vt:lpstr>IV. Providence</vt:lpstr>
      <vt:lpstr>IV. Providence</vt:lpstr>
      <vt:lpstr>V. Prohibition</vt:lpstr>
      <vt:lpstr>Romans 8:28-29 And we know that God causes all things to work together for good to those who are called according to His purpose. For those whom He foreknew, He also predestined to become conformed to the image of His Son, so that He would be the firstborn among many brethren. </vt:lpstr>
      <vt:lpstr>Esther 4:14  cf. Gen. 45:7-8; 50:20 "…And who knows whether  you have not attained royalty  for such a time as this?"</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Jerome Sasanecki</dc:creator>
  <cp:lastModifiedBy>Jerome Sasanecki</cp:lastModifiedBy>
  <cp:revision>50</cp:revision>
  <dcterms:created xsi:type="dcterms:W3CDTF">2016-06-25T22:19:11Z</dcterms:created>
  <dcterms:modified xsi:type="dcterms:W3CDTF">2016-06-25T23:43:12Z</dcterms:modified>
</cp:coreProperties>
</file>