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7" r:id="rId6"/>
    <p:sldId id="278" r:id="rId7"/>
    <p:sldId id="260" r:id="rId8"/>
    <p:sldId id="279" r:id="rId9"/>
    <p:sldId id="280" r:id="rId10"/>
    <p:sldId id="281" r:id="rId11"/>
    <p:sldId id="282" r:id="rId12"/>
    <p:sldId id="284" r:id="rId13"/>
    <p:sldId id="283" r:id="rId14"/>
    <p:sldId id="285" r:id="rId15"/>
    <p:sldId id="289" r:id="rId16"/>
    <p:sldId id="286" r:id="rId17"/>
    <p:sldId id="287" r:id="rId18"/>
    <p:sldId id="288"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B516A-3120-4B91-AF98-9D34669E5E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B5324D-16C1-45D6-B493-A78DB6695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847E18-E65B-4D76-8DA8-41BEE7629520}"/>
              </a:ext>
            </a:extLst>
          </p:cNvPr>
          <p:cNvSpPr>
            <a:spLocks noGrp="1"/>
          </p:cNvSpPr>
          <p:nvPr>
            <p:ph type="dt" sz="half" idx="10"/>
          </p:nvPr>
        </p:nvSpPr>
        <p:spPr/>
        <p:txBody>
          <a:bodyPr/>
          <a:lstStyle/>
          <a:p>
            <a:fld id="{5364DE84-0E8B-4537-9B5E-19FDD456DA29}" type="datetimeFigureOut">
              <a:rPr lang="en-US" smtClean="0"/>
              <a:t>1/28/2018</a:t>
            </a:fld>
            <a:endParaRPr lang="en-US"/>
          </a:p>
        </p:txBody>
      </p:sp>
      <p:sp>
        <p:nvSpPr>
          <p:cNvPr id="5" name="Footer Placeholder 4">
            <a:extLst>
              <a:ext uri="{FF2B5EF4-FFF2-40B4-BE49-F238E27FC236}">
                <a16:creationId xmlns:a16="http://schemas.microsoft.com/office/drawing/2014/main" id="{17A65E7E-E485-4342-9357-E3BAA4330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077493-6AAA-444B-B584-C8B0F83E6A5C}"/>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390464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51C4E-10D9-4E02-9720-E83DC6DEAF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26C8E4-2727-4831-9725-5F8DE754AC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AAFCF2-AD2D-43D7-9C9A-424A899B71EB}"/>
              </a:ext>
            </a:extLst>
          </p:cNvPr>
          <p:cNvSpPr>
            <a:spLocks noGrp="1"/>
          </p:cNvSpPr>
          <p:nvPr>
            <p:ph type="dt" sz="half" idx="10"/>
          </p:nvPr>
        </p:nvSpPr>
        <p:spPr/>
        <p:txBody>
          <a:bodyPr/>
          <a:lstStyle/>
          <a:p>
            <a:fld id="{5364DE84-0E8B-4537-9B5E-19FDD456DA29}" type="datetimeFigureOut">
              <a:rPr lang="en-US" smtClean="0"/>
              <a:t>1/28/2018</a:t>
            </a:fld>
            <a:endParaRPr lang="en-US"/>
          </a:p>
        </p:txBody>
      </p:sp>
      <p:sp>
        <p:nvSpPr>
          <p:cNvPr id="5" name="Footer Placeholder 4">
            <a:extLst>
              <a:ext uri="{FF2B5EF4-FFF2-40B4-BE49-F238E27FC236}">
                <a16:creationId xmlns:a16="http://schemas.microsoft.com/office/drawing/2014/main" id="{1B2404D8-D26A-4E18-BF92-80D7402BA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B7051-9046-4732-A3F1-CCD248CEDFBE}"/>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256675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9263B7-5D2C-4ADF-853C-71FFB5E27D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BC96F2-1306-49F0-86BA-6B195549F6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0642D-2DDF-4850-9812-A78751E5EABC}"/>
              </a:ext>
            </a:extLst>
          </p:cNvPr>
          <p:cNvSpPr>
            <a:spLocks noGrp="1"/>
          </p:cNvSpPr>
          <p:nvPr>
            <p:ph type="dt" sz="half" idx="10"/>
          </p:nvPr>
        </p:nvSpPr>
        <p:spPr/>
        <p:txBody>
          <a:bodyPr/>
          <a:lstStyle/>
          <a:p>
            <a:fld id="{5364DE84-0E8B-4537-9B5E-19FDD456DA29}" type="datetimeFigureOut">
              <a:rPr lang="en-US" smtClean="0"/>
              <a:t>1/28/2018</a:t>
            </a:fld>
            <a:endParaRPr lang="en-US"/>
          </a:p>
        </p:txBody>
      </p:sp>
      <p:sp>
        <p:nvSpPr>
          <p:cNvPr id="5" name="Footer Placeholder 4">
            <a:extLst>
              <a:ext uri="{FF2B5EF4-FFF2-40B4-BE49-F238E27FC236}">
                <a16:creationId xmlns:a16="http://schemas.microsoft.com/office/drawing/2014/main" id="{CDA66232-BA75-4B7E-BCBD-E5D94FE6A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3DFC1-3D79-40E3-B183-F08467A85AC5}"/>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1608091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C0B06-7FF4-4AB0-A792-94C480C869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119591-2DC7-4036-B0F5-E7A0AB3174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D31D6-337B-4E4A-9E8F-7E5B5E7CDA40}"/>
              </a:ext>
            </a:extLst>
          </p:cNvPr>
          <p:cNvSpPr>
            <a:spLocks noGrp="1"/>
          </p:cNvSpPr>
          <p:nvPr>
            <p:ph type="dt" sz="half" idx="10"/>
          </p:nvPr>
        </p:nvSpPr>
        <p:spPr/>
        <p:txBody>
          <a:bodyPr/>
          <a:lstStyle/>
          <a:p>
            <a:fld id="{5364DE84-0E8B-4537-9B5E-19FDD456DA29}" type="datetimeFigureOut">
              <a:rPr lang="en-US" smtClean="0"/>
              <a:t>1/28/2018</a:t>
            </a:fld>
            <a:endParaRPr lang="en-US"/>
          </a:p>
        </p:txBody>
      </p:sp>
      <p:sp>
        <p:nvSpPr>
          <p:cNvPr id="5" name="Footer Placeholder 4">
            <a:extLst>
              <a:ext uri="{FF2B5EF4-FFF2-40B4-BE49-F238E27FC236}">
                <a16:creationId xmlns:a16="http://schemas.microsoft.com/office/drawing/2014/main" id="{FE15E6F2-F373-466D-9D8A-D88F88813D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72165-73D8-4659-A175-78F5168E80AB}"/>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3001985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C7126-0705-4BA0-978B-9E44E5C4C0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C8446F-38CF-45E1-A4F4-10631FE80F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E635E4-F252-422D-AEF2-316811D1F9B9}"/>
              </a:ext>
            </a:extLst>
          </p:cNvPr>
          <p:cNvSpPr>
            <a:spLocks noGrp="1"/>
          </p:cNvSpPr>
          <p:nvPr>
            <p:ph type="dt" sz="half" idx="10"/>
          </p:nvPr>
        </p:nvSpPr>
        <p:spPr/>
        <p:txBody>
          <a:bodyPr/>
          <a:lstStyle/>
          <a:p>
            <a:fld id="{5364DE84-0E8B-4537-9B5E-19FDD456DA29}" type="datetimeFigureOut">
              <a:rPr lang="en-US" smtClean="0"/>
              <a:t>1/28/2018</a:t>
            </a:fld>
            <a:endParaRPr lang="en-US"/>
          </a:p>
        </p:txBody>
      </p:sp>
      <p:sp>
        <p:nvSpPr>
          <p:cNvPr id="5" name="Footer Placeholder 4">
            <a:extLst>
              <a:ext uri="{FF2B5EF4-FFF2-40B4-BE49-F238E27FC236}">
                <a16:creationId xmlns:a16="http://schemas.microsoft.com/office/drawing/2014/main" id="{81A87D57-699B-46FF-9387-26D48E9FF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CA42A0-134A-4C39-A1AA-7F8E89411356}"/>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239275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3ADA-D8DA-4AF1-86DA-9DD5D029DA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27581F-C4EC-44D9-975A-DCF171980C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6001B9-01F0-4663-BCB5-29DD296595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15C5D30-BED6-4E6E-8A6C-96D4C6CAB0B1}"/>
              </a:ext>
            </a:extLst>
          </p:cNvPr>
          <p:cNvSpPr>
            <a:spLocks noGrp="1"/>
          </p:cNvSpPr>
          <p:nvPr>
            <p:ph type="dt" sz="half" idx="10"/>
          </p:nvPr>
        </p:nvSpPr>
        <p:spPr/>
        <p:txBody>
          <a:bodyPr/>
          <a:lstStyle/>
          <a:p>
            <a:fld id="{5364DE84-0E8B-4537-9B5E-19FDD456DA29}" type="datetimeFigureOut">
              <a:rPr lang="en-US" smtClean="0"/>
              <a:t>1/28/2018</a:t>
            </a:fld>
            <a:endParaRPr lang="en-US"/>
          </a:p>
        </p:txBody>
      </p:sp>
      <p:sp>
        <p:nvSpPr>
          <p:cNvPr id="6" name="Footer Placeholder 5">
            <a:extLst>
              <a:ext uri="{FF2B5EF4-FFF2-40B4-BE49-F238E27FC236}">
                <a16:creationId xmlns:a16="http://schemas.microsoft.com/office/drawing/2014/main" id="{023A9122-FFEB-4B22-BB73-EFFCEB40CF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20A44-C612-4726-8563-2A129049B209}"/>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1280341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38990-646B-4F06-B0C3-0D9F74F7DE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A68012-1441-4EA1-A337-C72D272D71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CF354C-C987-452C-B5F2-6D52EB45AFD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ACFA6F-4140-4932-988C-8E435D66D6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1A77218-89AD-4304-87BE-C4D64994140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339B25-A7EC-4F62-AFEA-9DA7C21238F4}"/>
              </a:ext>
            </a:extLst>
          </p:cNvPr>
          <p:cNvSpPr>
            <a:spLocks noGrp="1"/>
          </p:cNvSpPr>
          <p:nvPr>
            <p:ph type="dt" sz="half" idx="10"/>
          </p:nvPr>
        </p:nvSpPr>
        <p:spPr/>
        <p:txBody>
          <a:bodyPr/>
          <a:lstStyle/>
          <a:p>
            <a:fld id="{5364DE84-0E8B-4537-9B5E-19FDD456DA29}" type="datetimeFigureOut">
              <a:rPr lang="en-US" smtClean="0"/>
              <a:t>1/28/2018</a:t>
            </a:fld>
            <a:endParaRPr lang="en-US"/>
          </a:p>
        </p:txBody>
      </p:sp>
      <p:sp>
        <p:nvSpPr>
          <p:cNvPr id="8" name="Footer Placeholder 7">
            <a:extLst>
              <a:ext uri="{FF2B5EF4-FFF2-40B4-BE49-F238E27FC236}">
                <a16:creationId xmlns:a16="http://schemas.microsoft.com/office/drawing/2014/main" id="{6A51DD59-E07F-437E-89B6-C3D7F5095D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9BB333-8386-4221-80E3-830E97E2746E}"/>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3793814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113F-BF62-42F9-BCD9-DEA3084DE8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7D06A-D3E8-4485-8E05-66AF671972E5}"/>
              </a:ext>
            </a:extLst>
          </p:cNvPr>
          <p:cNvSpPr>
            <a:spLocks noGrp="1"/>
          </p:cNvSpPr>
          <p:nvPr>
            <p:ph type="dt" sz="half" idx="10"/>
          </p:nvPr>
        </p:nvSpPr>
        <p:spPr/>
        <p:txBody>
          <a:bodyPr/>
          <a:lstStyle/>
          <a:p>
            <a:fld id="{5364DE84-0E8B-4537-9B5E-19FDD456DA29}" type="datetimeFigureOut">
              <a:rPr lang="en-US" smtClean="0"/>
              <a:t>1/28/2018</a:t>
            </a:fld>
            <a:endParaRPr lang="en-US"/>
          </a:p>
        </p:txBody>
      </p:sp>
      <p:sp>
        <p:nvSpPr>
          <p:cNvPr id="4" name="Footer Placeholder 3">
            <a:extLst>
              <a:ext uri="{FF2B5EF4-FFF2-40B4-BE49-F238E27FC236}">
                <a16:creationId xmlns:a16="http://schemas.microsoft.com/office/drawing/2014/main" id="{2FEDAC87-A22B-4323-9778-0098A5CAA1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F4633E-37A7-459C-976F-E5851D59E1CB}"/>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407538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EA8F0-D837-47C2-A66C-C65581265860}"/>
              </a:ext>
            </a:extLst>
          </p:cNvPr>
          <p:cNvSpPr>
            <a:spLocks noGrp="1"/>
          </p:cNvSpPr>
          <p:nvPr>
            <p:ph type="dt" sz="half" idx="10"/>
          </p:nvPr>
        </p:nvSpPr>
        <p:spPr/>
        <p:txBody>
          <a:bodyPr/>
          <a:lstStyle/>
          <a:p>
            <a:fld id="{5364DE84-0E8B-4537-9B5E-19FDD456DA29}" type="datetimeFigureOut">
              <a:rPr lang="en-US" smtClean="0"/>
              <a:t>1/28/2018</a:t>
            </a:fld>
            <a:endParaRPr lang="en-US"/>
          </a:p>
        </p:txBody>
      </p:sp>
      <p:sp>
        <p:nvSpPr>
          <p:cNvPr id="3" name="Footer Placeholder 2">
            <a:extLst>
              <a:ext uri="{FF2B5EF4-FFF2-40B4-BE49-F238E27FC236}">
                <a16:creationId xmlns:a16="http://schemas.microsoft.com/office/drawing/2014/main" id="{FEDC7279-6341-4B8D-A6F3-16BE47F603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0CC29A-2F94-4839-8F74-2A068E6800CE}"/>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244704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BDE9A-854F-406F-9913-CF324B13D8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E51C4B-CFE7-466B-A097-E54AC0ACAB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85AE70-0735-41C1-AD7B-3128E5AF64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B8FF47-14BE-476D-8CB5-E63BA9B4F2B2}"/>
              </a:ext>
            </a:extLst>
          </p:cNvPr>
          <p:cNvSpPr>
            <a:spLocks noGrp="1"/>
          </p:cNvSpPr>
          <p:nvPr>
            <p:ph type="dt" sz="half" idx="10"/>
          </p:nvPr>
        </p:nvSpPr>
        <p:spPr/>
        <p:txBody>
          <a:bodyPr/>
          <a:lstStyle/>
          <a:p>
            <a:fld id="{5364DE84-0E8B-4537-9B5E-19FDD456DA29}" type="datetimeFigureOut">
              <a:rPr lang="en-US" smtClean="0"/>
              <a:t>1/28/2018</a:t>
            </a:fld>
            <a:endParaRPr lang="en-US"/>
          </a:p>
        </p:txBody>
      </p:sp>
      <p:sp>
        <p:nvSpPr>
          <p:cNvPr id="6" name="Footer Placeholder 5">
            <a:extLst>
              <a:ext uri="{FF2B5EF4-FFF2-40B4-BE49-F238E27FC236}">
                <a16:creationId xmlns:a16="http://schemas.microsoft.com/office/drawing/2014/main" id="{86F8D8FF-6D58-42D4-98F7-A26045EC59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FBC2CE-F644-4DEE-8DD0-D1E279D7BB34}"/>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285686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C0632-57D6-47F1-9439-3EC682253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F15C1A-934E-4C32-9184-9E05641490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212184-1308-4C9C-8C6F-87FC7B7153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F07E5DC-F4F3-4391-8533-77C002C3432E}"/>
              </a:ext>
            </a:extLst>
          </p:cNvPr>
          <p:cNvSpPr>
            <a:spLocks noGrp="1"/>
          </p:cNvSpPr>
          <p:nvPr>
            <p:ph type="dt" sz="half" idx="10"/>
          </p:nvPr>
        </p:nvSpPr>
        <p:spPr/>
        <p:txBody>
          <a:bodyPr/>
          <a:lstStyle/>
          <a:p>
            <a:fld id="{5364DE84-0E8B-4537-9B5E-19FDD456DA29}" type="datetimeFigureOut">
              <a:rPr lang="en-US" smtClean="0"/>
              <a:t>1/28/2018</a:t>
            </a:fld>
            <a:endParaRPr lang="en-US"/>
          </a:p>
        </p:txBody>
      </p:sp>
      <p:sp>
        <p:nvSpPr>
          <p:cNvPr id="6" name="Footer Placeholder 5">
            <a:extLst>
              <a:ext uri="{FF2B5EF4-FFF2-40B4-BE49-F238E27FC236}">
                <a16:creationId xmlns:a16="http://schemas.microsoft.com/office/drawing/2014/main" id="{3840C4BB-9579-43C7-9601-59CA8F1F9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9C5BA7-E60B-4578-9946-ED14EDAE6DEF}"/>
              </a:ext>
            </a:extLst>
          </p:cNvPr>
          <p:cNvSpPr>
            <a:spLocks noGrp="1"/>
          </p:cNvSpPr>
          <p:nvPr>
            <p:ph type="sldNum" sz="quarter" idx="12"/>
          </p:nvPr>
        </p:nvSpPr>
        <p:spPr/>
        <p:txBody>
          <a:bodyPr/>
          <a:lstStyle/>
          <a:p>
            <a:fld id="{D6AF7F25-CFBF-491B-B324-A0E7606C3F94}" type="slidenum">
              <a:rPr lang="en-US" smtClean="0"/>
              <a:t>‹#›</a:t>
            </a:fld>
            <a:endParaRPr lang="en-US"/>
          </a:p>
        </p:txBody>
      </p:sp>
    </p:spTree>
    <p:extLst>
      <p:ext uri="{BB962C8B-B14F-4D97-AF65-F5344CB8AC3E}">
        <p14:creationId xmlns:p14="http://schemas.microsoft.com/office/powerpoint/2010/main" val="1943454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196439-09D9-40B6-9754-49E6005C78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0E8DD3-167C-466B-AFA8-B291945273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D95D2-95CE-4E70-96EB-D68315D033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4DE84-0E8B-4537-9B5E-19FDD456DA29}" type="datetimeFigureOut">
              <a:rPr lang="en-US" smtClean="0"/>
              <a:t>1/28/2018</a:t>
            </a:fld>
            <a:endParaRPr lang="en-US"/>
          </a:p>
        </p:txBody>
      </p:sp>
      <p:sp>
        <p:nvSpPr>
          <p:cNvPr id="5" name="Footer Placeholder 4">
            <a:extLst>
              <a:ext uri="{FF2B5EF4-FFF2-40B4-BE49-F238E27FC236}">
                <a16:creationId xmlns:a16="http://schemas.microsoft.com/office/drawing/2014/main" id="{3235E9F6-BAC5-41F3-A662-3D811C702D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03F246-EFCA-4B83-9295-6083BED11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AF7F25-CFBF-491B-B324-A0E7606C3F94}" type="slidenum">
              <a:rPr lang="en-US" smtClean="0"/>
              <a:t>‹#›</a:t>
            </a:fld>
            <a:endParaRPr lang="en-US"/>
          </a:p>
        </p:txBody>
      </p:sp>
    </p:spTree>
    <p:extLst>
      <p:ext uri="{BB962C8B-B14F-4D97-AF65-F5344CB8AC3E}">
        <p14:creationId xmlns:p14="http://schemas.microsoft.com/office/powerpoint/2010/main" val="4254064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E7908C-9135-4728-BCBD-12D10C173A1A}"/>
              </a:ext>
            </a:extLst>
          </p:cNvPr>
          <p:cNvSpPr/>
          <p:nvPr/>
        </p:nvSpPr>
        <p:spPr>
          <a:xfrm>
            <a:off x="3942826" y="388246"/>
            <a:ext cx="7899634" cy="570451"/>
          </a:xfrm>
          <a:prstGeom prst="rect">
            <a:avLst/>
          </a:prstGeom>
          <a:noFill/>
          <a:ln w="25400" cap="flat" cmpd="sng" algn="ctr">
            <a:noFill/>
            <a:prstDash val="solid"/>
          </a:ln>
          <a:effectLst/>
        </p:spPr>
        <p:txBody>
          <a:bodyPr lIns="91428" tIns="45719" rIns="91428" bIns="45719"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107"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Trebuchet MS"/>
                <a:ea typeface="+mn-ea"/>
                <a:cs typeface="+mn-cs"/>
              </a:rPr>
              <a:t>Scripture Reading: Romans 7:14-20</a:t>
            </a:r>
          </a:p>
        </p:txBody>
      </p:sp>
    </p:spTree>
    <p:extLst>
      <p:ext uri="{BB962C8B-B14F-4D97-AF65-F5344CB8AC3E}">
        <p14:creationId xmlns:p14="http://schemas.microsoft.com/office/powerpoint/2010/main" val="299331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601211" y="1351508"/>
            <a:ext cx="10989578" cy="4154984"/>
          </a:xfrm>
          <a:prstGeom prst="rect">
            <a:avLst/>
          </a:prstGeom>
          <a:noFill/>
        </p:spPr>
        <p:txBody>
          <a:bodyPr wrap="square" rtlCol="0">
            <a:spAutoFit/>
          </a:bodyPr>
          <a:lstStyle/>
          <a:p>
            <a:r>
              <a:rPr lang="en-US" sz="4000" b="1" dirty="0">
                <a:solidFill>
                  <a:srgbClr val="FFFF00"/>
                </a:solidFill>
              </a:rPr>
              <a:t>(Romans 7:8-11)</a:t>
            </a:r>
          </a:p>
          <a:p>
            <a:r>
              <a:rPr lang="en-US" sz="3200" dirty="0">
                <a:solidFill>
                  <a:schemeClr val="bg1"/>
                </a:solidFill>
              </a:rPr>
              <a:t>But sin, taking opportunity through the commandment, produced in me coveting of every kind; for apart from the Law sin is dead. I was once alive apart from the Law; but when the commandment came, sin became alive and I died; and this commandment, which was to result in life, proved to result in death for me; for sin, taking an opportunity through the commandment, deceived me and through it killed me.</a:t>
            </a:r>
          </a:p>
        </p:txBody>
      </p:sp>
    </p:spTree>
    <p:extLst>
      <p:ext uri="{BB962C8B-B14F-4D97-AF65-F5344CB8AC3E}">
        <p14:creationId xmlns:p14="http://schemas.microsoft.com/office/powerpoint/2010/main" val="263119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3FDFCA-CC80-4979-B5EA-91CDEEBC3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8C65333-A677-4F48-B812-FCD66BAC63A4}"/>
              </a:ext>
            </a:extLst>
          </p:cNvPr>
          <p:cNvPicPr>
            <a:picLocks noChangeAspect="1"/>
          </p:cNvPicPr>
          <p:nvPr/>
        </p:nvPicPr>
        <p:blipFill rotWithShape="1">
          <a:blip r:embed="rId3">
            <a:extLst>
              <a:ext uri="{28A0092B-C50C-407E-A947-70E740481C1C}">
                <a14:useLocalDpi xmlns:a14="http://schemas.microsoft.com/office/drawing/2010/main" val="0"/>
              </a:ext>
            </a:extLst>
          </a:blip>
          <a:srcRect t="26911"/>
          <a:stretch/>
        </p:blipFill>
        <p:spPr>
          <a:xfrm>
            <a:off x="0" y="1845578"/>
            <a:ext cx="12192000" cy="5012422"/>
          </a:xfrm>
          <a:prstGeom prst="rect">
            <a:avLst/>
          </a:prstGeom>
        </p:spPr>
      </p:pic>
      <p:sp>
        <p:nvSpPr>
          <p:cNvPr id="4" name="TextBox 3">
            <a:extLst>
              <a:ext uri="{FF2B5EF4-FFF2-40B4-BE49-F238E27FC236}">
                <a16:creationId xmlns:a16="http://schemas.microsoft.com/office/drawing/2014/main" id="{A01E0B17-1966-410B-B092-E9F403885686}"/>
              </a:ext>
            </a:extLst>
          </p:cNvPr>
          <p:cNvSpPr txBox="1"/>
          <p:nvPr/>
        </p:nvSpPr>
        <p:spPr>
          <a:xfrm>
            <a:off x="957743" y="1845578"/>
            <a:ext cx="10276514" cy="3539430"/>
          </a:xfrm>
          <a:prstGeom prst="rect">
            <a:avLst/>
          </a:prstGeom>
          <a:noFill/>
        </p:spPr>
        <p:txBody>
          <a:bodyPr wrap="square" rtlCol="0">
            <a:spAutoFit/>
          </a:bodyPr>
          <a:lstStyle/>
          <a:p>
            <a:r>
              <a:rPr lang="en-US" sz="3200" dirty="0">
                <a:solidFill>
                  <a:schemeClr val="bg1"/>
                </a:solidFill>
              </a:rPr>
              <a:t>“</a:t>
            </a:r>
            <a:r>
              <a:rPr lang="en-US" sz="3200" i="1" dirty="0">
                <a:solidFill>
                  <a:schemeClr val="bg1"/>
                </a:solidFill>
              </a:rPr>
              <a:t>sin</a:t>
            </a:r>
            <a:r>
              <a:rPr lang="en-US" sz="3200" dirty="0">
                <a:solidFill>
                  <a:schemeClr val="bg1"/>
                </a:solidFill>
              </a:rPr>
              <a:t>” = Hebrew </a:t>
            </a:r>
            <a:r>
              <a:rPr lang="en-US" sz="3200" b="1" i="1" dirty="0" err="1">
                <a:solidFill>
                  <a:srgbClr val="FFC000"/>
                </a:solidFill>
              </a:rPr>
              <a:t>chatta</a:t>
            </a:r>
            <a:r>
              <a:rPr lang="en-US" sz="3200" b="1" i="1" dirty="0">
                <a:solidFill>
                  <a:srgbClr val="FFC000"/>
                </a:solidFill>
              </a:rPr>
              <a:t>-ah, </a:t>
            </a:r>
            <a:r>
              <a:rPr lang="en-US" sz="3200" dirty="0">
                <a:solidFill>
                  <a:schemeClr val="bg1"/>
                </a:solidFill>
              </a:rPr>
              <a:t>Greek</a:t>
            </a:r>
            <a:r>
              <a:rPr lang="en-US" sz="3200" b="1" i="1" dirty="0">
                <a:solidFill>
                  <a:srgbClr val="FFC000"/>
                </a:solidFill>
              </a:rPr>
              <a:t> hamartia</a:t>
            </a:r>
          </a:p>
          <a:p>
            <a:pPr marL="571500" indent="-571500">
              <a:buFont typeface="+mj-lt"/>
              <a:buAutoNum type="romanUcPeriod"/>
            </a:pPr>
            <a:r>
              <a:rPr lang="en-US" sz="3200" b="1" dirty="0">
                <a:solidFill>
                  <a:srgbClr val="FFC000"/>
                </a:solidFill>
              </a:rPr>
              <a:t>Literal Meaning</a:t>
            </a:r>
            <a:r>
              <a:rPr lang="en-US" sz="3200" dirty="0">
                <a:solidFill>
                  <a:schemeClr val="bg1"/>
                </a:solidFill>
              </a:rPr>
              <a:t>: </a:t>
            </a:r>
            <a:r>
              <a:rPr lang="en-US" sz="3200" i="1" dirty="0">
                <a:solidFill>
                  <a:schemeClr val="bg1"/>
                </a:solidFill>
              </a:rPr>
              <a:t>miss the mark, come up short</a:t>
            </a:r>
          </a:p>
          <a:p>
            <a:pPr marL="571500" indent="-571500">
              <a:buFont typeface="+mj-lt"/>
              <a:buAutoNum type="romanUcPeriod"/>
            </a:pPr>
            <a:r>
              <a:rPr lang="en-US" sz="3200" b="1" dirty="0">
                <a:solidFill>
                  <a:srgbClr val="FFC000"/>
                </a:solidFill>
              </a:rPr>
              <a:t>Metaphoric Meaning</a:t>
            </a:r>
            <a:r>
              <a:rPr lang="en-US" sz="3200" dirty="0">
                <a:solidFill>
                  <a:schemeClr val="bg1"/>
                </a:solidFill>
              </a:rPr>
              <a:t>: </a:t>
            </a:r>
            <a:r>
              <a:rPr lang="en-US" sz="3200" i="1" dirty="0">
                <a:solidFill>
                  <a:schemeClr val="bg1"/>
                </a:solidFill>
              </a:rPr>
              <a:t>universal</a:t>
            </a:r>
            <a:r>
              <a:rPr lang="en-US" sz="3200" dirty="0">
                <a:solidFill>
                  <a:schemeClr val="bg1"/>
                </a:solidFill>
              </a:rPr>
              <a:t> </a:t>
            </a:r>
            <a:r>
              <a:rPr lang="en-US" sz="3200" i="1" dirty="0">
                <a:solidFill>
                  <a:schemeClr val="bg1"/>
                </a:solidFill>
              </a:rPr>
              <a:t>spiritual failure</a:t>
            </a:r>
          </a:p>
          <a:p>
            <a:pPr marL="571500" indent="-571500">
              <a:buFont typeface="+mj-lt"/>
              <a:buAutoNum type="romanUcPeriod"/>
            </a:pPr>
            <a:r>
              <a:rPr lang="en-US" sz="3200" b="1" dirty="0">
                <a:solidFill>
                  <a:srgbClr val="FFC000"/>
                </a:solidFill>
              </a:rPr>
              <a:t>Law</a:t>
            </a:r>
            <a:r>
              <a:rPr lang="en-US" sz="3200" dirty="0">
                <a:solidFill>
                  <a:schemeClr val="bg1"/>
                </a:solidFill>
              </a:rPr>
              <a:t>: </a:t>
            </a:r>
            <a:r>
              <a:rPr lang="en-US" sz="3200" i="1" dirty="0">
                <a:solidFill>
                  <a:schemeClr val="bg1"/>
                </a:solidFill>
              </a:rPr>
              <a:t>defines &amp; reveals sin</a:t>
            </a:r>
          </a:p>
          <a:p>
            <a:pPr marL="571500" indent="-571500">
              <a:buFont typeface="+mj-lt"/>
              <a:buAutoNum type="romanUcPeriod"/>
            </a:pPr>
            <a:r>
              <a:rPr lang="en-US" sz="3200" b="1" dirty="0">
                <a:solidFill>
                  <a:srgbClr val="FFC000"/>
                </a:solidFill>
              </a:rPr>
              <a:t>Law</a:t>
            </a:r>
            <a:r>
              <a:rPr lang="en-US" sz="3200" dirty="0">
                <a:solidFill>
                  <a:schemeClr val="bg1"/>
                </a:solidFill>
              </a:rPr>
              <a:t>: </a:t>
            </a:r>
            <a:r>
              <a:rPr lang="en-US" sz="3200" i="1" dirty="0">
                <a:solidFill>
                  <a:schemeClr val="bg1"/>
                </a:solidFill>
              </a:rPr>
              <a:t>creates &amp; provokes sin</a:t>
            </a:r>
            <a:endParaRPr lang="en-US" sz="3200" dirty="0">
              <a:solidFill>
                <a:srgbClr val="FFC000"/>
              </a:solidFill>
            </a:endParaRPr>
          </a:p>
          <a:p>
            <a:pPr marL="571500" indent="-571500">
              <a:buFont typeface="+mj-lt"/>
              <a:buAutoNum type="romanUcPeriod"/>
            </a:pPr>
            <a:r>
              <a:rPr lang="en-US" sz="3200" b="1" dirty="0">
                <a:solidFill>
                  <a:srgbClr val="FFC000"/>
                </a:solidFill>
              </a:rPr>
              <a:t>Slavery</a:t>
            </a:r>
            <a:r>
              <a:rPr lang="en-US" sz="3200" dirty="0">
                <a:solidFill>
                  <a:schemeClr val="bg1"/>
                </a:solidFill>
              </a:rPr>
              <a:t>: </a:t>
            </a:r>
            <a:r>
              <a:rPr lang="en-US" sz="3200" i="1" dirty="0">
                <a:solidFill>
                  <a:schemeClr val="bg1"/>
                </a:solidFill>
              </a:rPr>
              <a:t>dominant power of sin</a:t>
            </a:r>
            <a:endParaRPr lang="en-US" sz="3200" dirty="0">
              <a:solidFill>
                <a:srgbClr val="FFC000"/>
              </a:solidFill>
            </a:endParaRPr>
          </a:p>
          <a:p>
            <a:pPr marL="571500" indent="-571500">
              <a:buFont typeface="+mj-lt"/>
              <a:buAutoNum type="romanUcPeriod"/>
            </a:pPr>
            <a:endParaRPr lang="en-US" sz="3200" dirty="0">
              <a:solidFill>
                <a:srgbClr val="FFC000"/>
              </a:solidFill>
            </a:endParaRPr>
          </a:p>
        </p:txBody>
      </p:sp>
      <p:sp>
        <p:nvSpPr>
          <p:cNvPr id="6" name="TextBox 5">
            <a:extLst>
              <a:ext uri="{FF2B5EF4-FFF2-40B4-BE49-F238E27FC236}">
                <a16:creationId xmlns:a16="http://schemas.microsoft.com/office/drawing/2014/main" id="{506CEB78-61E9-49B3-9CFD-B313F756A6FF}"/>
              </a:ext>
            </a:extLst>
          </p:cNvPr>
          <p:cNvSpPr txBox="1"/>
          <p:nvPr/>
        </p:nvSpPr>
        <p:spPr>
          <a:xfrm>
            <a:off x="387292" y="4838859"/>
            <a:ext cx="11417416" cy="1692771"/>
          </a:xfrm>
          <a:prstGeom prst="rect">
            <a:avLst/>
          </a:prstGeom>
          <a:noFill/>
        </p:spPr>
        <p:txBody>
          <a:bodyPr wrap="square" rtlCol="0">
            <a:spAutoFit/>
          </a:bodyPr>
          <a:lstStyle/>
          <a:p>
            <a:r>
              <a:rPr lang="en-US" sz="4000" b="1" dirty="0">
                <a:solidFill>
                  <a:srgbClr val="FFFF00"/>
                </a:solidFill>
              </a:rPr>
              <a:t>(Romans 3:9)</a:t>
            </a:r>
          </a:p>
          <a:p>
            <a:r>
              <a:rPr lang="en-US" sz="3200" dirty="0">
                <a:solidFill>
                  <a:schemeClr val="bg1"/>
                </a:solidFill>
              </a:rPr>
              <a:t>What then? Are we better than they? Not at all; for we have already charged that both Jews and Greeks are all </a:t>
            </a:r>
            <a:r>
              <a:rPr lang="en-US" sz="3200" b="1" dirty="0">
                <a:solidFill>
                  <a:srgbClr val="FFC000"/>
                </a:solidFill>
              </a:rPr>
              <a:t>under sin</a:t>
            </a:r>
          </a:p>
        </p:txBody>
      </p:sp>
    </p:spTree>
    <p:extLst>
      <p:ext uri="{BB962C8B-B14F-4D97-AF65-F5344CB8AC3E}">
        <p14:creationId xmlns:p14="http://schemas.microsoft.com/office/powerpoint/2010/main" val="12167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3FDFCA-CC80-4979-B5EA-91CDEEBC3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8C65333-A677-4F48-B812-FCD66BAC63A4}"/>
              </a:ext>
            </a:extLst>
          </p:cNvPr>
          <p:cNvPicPr>
            <a:picLocks noChangeAspect="1"/>
          </p:cNvPicPr>
          <p:nvPr/>
        </p:nvPicPr>
        <p:blipFill rotWithShape="1">
          <a:blip r:embed="rId3">
            <a:extLst>
              <a:ext uri="{28A0092B-C50C-407E-A947-70E740481C1C}">
                <a14:useLocalDpi xmlns:a14="http://schemas.microsoft.com/office/drawing/2010/main" val="0"/>
              </a:ext>
            </a:extLst>
          </a:blip>
          <a:srcRect t="26911"/>
          <a:stretch/>
        </p:blipFill>
        <p:spPr>
          <a:xfrm>
            <a:off x="0" y="1845578"/>
            <a:ext cx="12192000" cy="5012422"/>
          </a:xfrm>
          <a:prstGeom prst="rect">
            <a:avLst/>
          </a:prstGeom>
        </p:spPr>
      </p:pic>
      <p:sp>
        <p:nvSpPr>
          <p:cNvPr id="4" name="TextBox 3">
            <a:extLst>
              <a:ext uri="{FF2B5EF4-FFF2-40B4-BE49-F238E27FC236}">
                <a16:creationId xmlns:a16="http://schemas.microsoft.com/office/drawing/2014/main" id="{A01E0B17-1966-410B-B092-E9F403885686}"/>
              </a:ext>
            </a:extLst>
          </p:cNvPr>
          <p:cNvSpPr txBox="1"/>
          <p:nvPr/>
        </p:nvSpPr>
        <p:spPr>
          <a:xfrm>
            <a:off x="957743" y="1845578"/>
            <a:ext cx="10276514" cy="3539430"/>
          </a:xfrm>
          <a:prstGeom prst="rect">
            <a:avLst/>
          </a:prstGeom>
          <a:noFill/>
        </p:spPr>
        <p:txBody>
          <a:bodyPr wrap="square" rtlCol="0">
            <a:spAutoFit/>
          </a:bodyPr>
          <a:lstStyle/>
          <a:p>
            <a:r>
              <a:rPr lang="en-US" sz="3200" dirty="0">
                <a:solidFill>
                  <a:schemeClr val="bg1"/>
                </a:solidFill>
              </a:rPr>
              <a:t>“</a:t>
            </a:r>
            <a:r>
              <a:rPr lang="en-US" sz="3200" i="1" dirty="0">
                <a:solidFill>
                  <a:schemeClr val="bg1"/>
                </a:solidFill>
              </a:rPr>
              <a:t>sin</a:t>
            </a:r>
            <a:r>
              <a:rPr lang="en-US" sz="3200" dirty="0">
                <a:solidFill>
                  <a:schemeClr val="bg1"/>
                </a:solidFill>
              </a:rPr>
              <a:t>” = Hebrew </a:t>
            </a:r>
            <a:r>
              <a:rPr lang="en-US" sz="3200" b="1" i="1" dirty="0" err="1">
                <a:solidFill>
                  <a:srgbClr val="FFC000"/>
                </a:solidFill>
              </a:rPr>
              <a:t>chatta</a:t>
            </a:r>
            <a:r>
              <a:rPr lang="en-US" sz="3200" b="1" i="1" dirty="0">
                <a:solidFill>
                  <a:srgbClr val="FFC000"/>
                </a:solidFill>
              </a:rPr>
              <a:t>-ah, </a:t>
            </a:r>
            <a:r>
              <a:rPr lang="en-US" sz="3200" dirty="0">
                <a:solidFill>
                  <a:schemeClr val="bg1"/>
                </a:solidFill>
              </a:rPr>
              <a:t>Greek</a:t>
            </a:r>
            <a:r>
              <a:rPr lang="en-US" sz="3200" b="1" i="1" dirty="0">
                <a:solidFill>
                  <a:srgbClr val="FFC000"/>
                </a:solidFill>
              </a:rPr>
              <a:t> hamartia</a:t>
            </a:r>
          </a:p>
          <a:p>
            <a:pPr marL="571500" indent="-571500">
              <a:buFont typeface="+mj-lt"/>
              <a:buAutoNum type="romanUcPeriod"/>
            </a:pPr>
            <a:r>
              <a:rPr lang="en-US" sz="3200" b="1" dirty="0">
                <a:solidFill>
                  <a:srgbClr val="FFC000"/>
                </a:solidFill>
              </a:rPr>
              <a:t>Literal Meaning</a:t>
            </a:r>
            <a:r>
              <a:rPr lang="en-US" sz="3200" dirty="0">
                <a:solidFill>
                  <a:schemeClr val="bg1"/>
                </a:solidFill>
              </a:rPr>
              <a:t>: </a:t>
            </a:r>
            <a:r>
              <a:rPr lang="en-US" sz="3200" i="1" dirty="0">
                <a:solidFill>
                  <a:schemeClr val="bg1"/>
                </a:solidFill>
              </a:rPr>
              <a:t>miss the mark, come up short</a:t>
            </a:r>
          </a:p>
          <a:p>
            <a:pPr marL="571500" indent="-571500">
              <a:buFont typeface="+mj-lt"/>
              <a:buAutoNum type="romanUcPeriod"/>
            </a:pPr>
            <a:r>
              <a:rPr lang="en-US" sz="3200" b="1" dirty="0">
                <a:solidFill>
                  <a:srgbClr val="FFC000"/>
                </a:solidFill>
              </a:rPr>
              <a:t>Metaphoric Meaning</a:t>
            </a:r>
            <a:r>
              <a:rPr lang="en-US" sz="3200" dirty="0">
                <a:solidFill>
                  <a:schemeClr val="bg1"/>
                </a:solidFill>
              </a:rPr>
              <a:t>: </a:t>
            </a:r>
            <a:r>
              <a:rPr lang="en-US" sz="3200" i="1" dirty="0">
                <a:solidFill>
                  <a:schemeClr val="bg1"/>
                </a:solidFill>
              </a:rPr>
              <a:t>universal</a:t>
            </a:r>
            <a:r>
              <a:rPr lang="en-US" sz="3200" dirty="0">
                <a:solidFill>
                  <a:schemeClr val="bg1"/>
                </a:solidFill>
              </a:rPr>
              <a:t> </a:t>
            </a:r>
            <a:r>
              <a:rPr lang="en-US" sz="3200" i="1" dirty="0">
                <a:solidFill>
                  <a:schemeClr val="bg1"/>
                </a:solidFill>
              </a:rPr>
              <a:t>spiritual failure</a:t>
            </a:r>
          </a:p>
          <a:p>
            <a:pPr marL="571500" indent="-571500">
              <a:buFont typeface="+mj-lt"/>
              <a:buAutoNum type="romanUcPeriod"/>
            </a:pPr>
            <a:r>
              <a:rPr lang="en-US" sz="3200" b="1" dirty="0">
                <a:solidFill>
                  <a:srgbClr val="FFC000"/>
                </a:solidFill>
              </a:rPr>
              <a:t>Law</a:t>
            </a:r>
            <a:r>
              <a:rPr lang="en-US" sz="3200" dirty="0">
                <a:solidFill>
                  <a:schemeClr val="bg1"/>
                </a:solidFill>
              </a:rPr>
              <a:t>: </a:t>
            </a:r>
            <a:r>
              <a:rPr lang="en-US" sz="3200" i="1" dirty="0">
                <a:solidFill>
                  <a:schemeClr val="bg1"/>
                </a:solidFill>
              </a:rPr>
              <a:t>defines &amp; reveals sin</a:t>
            </a:r>
          </a:p>
          <a:p>
            <a:pPr marL="571500" indent="-571500">
              <a:buFont typeface="+mj-lt"/>
              <a:buAutoNum type="romanUcPeriod"/>
            </a:pPr>
            <a:r>
              <a:rPr lang="en-US" sz="3200" b="1" dirty="0">
                <a:solidFill>
                  <a:srgbClr val="FFC000"/>
                </a:solidFill>
              </a:rPr>
              <a:t>Law</a:t>
            </a:r>
            <a:r>
              <a:rPr lang="en-US" sz="3200" dirty="0">
                <a:solidFill>
                  <a:schemeClr val="bg1"/>
                </a:solidFill>
              </a:rPr>
              <a:t>: </a:t>
            </a:r>
            <a:r>
              <a:rPr lang="en-US" sz="3200" i="1" dirty="0">
                <a:solidFill>
                  <a:schemeClr val="bg1"/>
                </a:solidFill>
              </a:rPr>
              <a:t>creates &amp; provokes sin</a:t>
            </a:r>
            <a:endParaRPr lang="en-US" sz="3200" dirty="0">
              <a:solidFill>
                <a:srgbClr val="FFC000"/>
              </a:solidFill>
            </a:endParaRPr>
          </a:p>
          <a:p>
            <a:pPr marL="571500" indent="-571500">
              <a:buFont typeface="+mj-lt"/>
              <a:buAutoNum type="romanUcPeriod"/>
            </a:pPr>
            <a:r>
              <a:rPr lang="en-US" sz="3200" b="1" dirty="0">
                <a:solidFill>
                  <a:srgbClr val="FFC000"/>
                </a:solidFill>
              </a:rPr>
              <a:t>Slavery</a:t>
            </a:r>
            <a:r>
              <a:rPr lang="en-US" sz="3200" dirty="0">
                <a:solidFill>
                  <a:schemeClr val="bg1"/>
                </a:solidFill>
              </a:rPr>
              <a:t>: </a:t>
            </a:r>
            <a:r>
              <a:rPr lang="en-US" sz="3200" i="1" dirty="0">
                <a:solidFill>
                  <a:schemeClr val="bg1"/>
                </a:solidFill>
              </a:rPr>
              <a:t>dominant power of sin</a:t>
            </a:r>
            <a:endParaRPr lang="en-US" sz="3200" dirty="0">
              <a:solidFill>
                <a:srgbClr val="FFC000"/>
              </a:solidFill>
            </a:endParaRPr>
          </a:p>
          <a:p>
            <a:pPr marL="571500" indent="-571500">
              <a:buFont typeface="+mj-lt"/>
              <a:buAutoNum type="romanUcPeriod"/>
            </a:pPr>
            <a:r>
              <a:rPr lang="en-US" sz="3200" b="1" dirty="0">
                <a:solidFill>
                  <a:srgbClr val="FFC000"/>
                </a:solidFill>
              </a:rPr>
              <a:t>Progression</a:t>
            </a:r>
            <a:r>
              <a:rPr lang="en-US" sz="3200" dirty="0">
                <a:solidFill>
                  <a:schemeClr val="bg1"/>
                </a:solidFill>
              </a:rPr>
              <a:t>: </a:t>
            </a:r>
            <a:r>
              <a:rPr lang="en-US" sz="3200" i="1" dirty="0">
                <a:solidFill>
                  <a:schemeClr val="bg1"/>
                </a:solidFill>
              </a:rPr>
              <a:t>hardening effect of sin</a:t>
            </a:r>
            <a:endParaRPr lang="en-US" sz="3200" dirty="0">
              <a:solidFill>
                <a:srgbClr val="FFC000"/>
              </a:solidFill>
            </a:endParaRPr>
          </a:p>
        </p:txBody>
      </p:sp>
    </p:spTree>
    <p:extLst>
      <p:ext uri="{BB962C8B-B14F-4D97-AF65-F5344CB8AC3E}">
        <p14:creationId xmlns:p14="http://schemas.microsoft.com/office/powerpoint/2010/main" val="223937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601211" y="1351508"/>
            <a:ext cx="10989578" cy="3170099"/>
          </a:xfrm>
          <a:prstGeom prst="rect">
            <a:avLst/>
          </a:prstGeom>
          <a:noFill/>
        </p:spPr>
        <p:txBody>
          <a:bodyPr wrap="square" rtlCol="0">
            <a:spAutoFit/>
          </a:bodyPr>
          <a:lstStyle/>
          <a:p>
            <a:r>
              <a:rPr lang="en-US" sz="4000" b="1" dirty="0">
                <a:solidFill>
                  <a:srgbClr val="FFFF00"/>
                </a:solidFill>
              </a:rPr>
              <a:t>(Hebrews 3:12)</a:t>
            </a:r>
          </a:p>
          <a:p>
            <a:r>
              <a:rPr lang="en-US" sz="3200" dirty="0">
                <a:solidFill>
                  <a:schemeClr val="bg1"/>
                </a:solidFill>
              </a:rPr>
              <a:t>Take care, brethren, that there not be in any one of you an evil, unbelieving heart that falls away from the living God. But encourage one another day after day, as long as it is still called “Today,” so that none of you will be </a:t>
            </a:r>
            <a:r>
              <a:rPr lang="en-US" sz="3200" b="1" dirty="0">
                <a:solidFill>
                  <a:srgbClr val="FFC000"/>
                </a:solidFill>
              </a:rPr>
              <a:t>hardened by the deceitfulness of sin</a:t>
            </a:r>
            <a:r>
              <a:rPr lang="en-US" sz="3200" dirty="0">
                <a:solidFill>
                  <a:schemeClr val="bg1"/>
                </a:solidFill>
              </a:rPr>
              <a:t>.</a:t>
            </a:r>
          </a:p>
        </p:txBody>
      </p:sp>
    </p:spTree>
    <p:extLst>
      <p:ext uri="{BB962C8B-B14F-4D97-AF65-F5344CB8AC3E}">
        <p14:creationId xmlns:p14="http://schemas.microsoft.com/office/powerpoint/2010/main" val="34009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601211" y="1351508"/>
            <a:ext cx="10989578" cy="1692771"/>
          </a:xfrm>
          <a:prstGeom prst="rect">
            <a:avLst/>
          </a:prstGeom>
          <a:noFill/>
        </p:spPr>
        <p:txBody>
          <a:bodyPr wrap="square" rtlCol="0">
            <a:spAutoFit/>
          </a:bodyPr>
          <a:lstStyle/>
          <a:p>
            <a:r>
              <a:rPr lang="en-US" sz="4000" b="1" dirty="0">
                <a:solidFill>
                  <a:srgbClr val="FFFF00"/>
                </a:solidFill>
              </a:rPr>
              <a:t>(James 1:15)</a:t>
            </a:r>
          </a:p>
          <a:p>
            <a:r>
              <a:rPr lang="en-US" sz="3200" dirty="0">
                <a:solidFill>
                  <a:schemeClr val="bg1"/>
                </a:solidFill>
              </a:rPr>
              <a:t>hen when lust has conceived, it gives birth to </a:t>
            </a:r>
            <a:r>
              <a:rPr lang="en-US" sz="3200" b="1" dirty="0">
                <a:solidFill>
                  <a:srgbClr val="FFC000"/>
                </a:solidFill>
              </a:rPr>
              <a:t>sin</a:t>
            </a:r>
            <a:r>
              <a:rPr lang="en-US" sz="3200" dirty="0">
                <a:solidFill>
                  <a:schemeClr val="bg1"/>
                </a:solidFill>
              </a:rPr>
              <a:t>; and when </a:t>
            </a:r>
            <a:r>
              <a:rPr lang="en-US" sz="3200" b="1" dirty="0">
                <a:solidFill>
                  <a:srgbClr val="FFC000"/>
                </a:solidFill>
              </a:rPr>
              <a:t>sin</a:t>
            </a:r>
            <a:r>
              <a:rPr lang="en-US" sz="3200" dirty="0">
                <a:solidFill>
                  <a:schemeClr val="bg1"/>
                </a:solidFill>
              </a:rPr>
              <a:t> is accomplished, it brings forth death.</a:t>
            </a:r>
          </a:p>
        </p:txBody>
      </p:sp>
      <p:sp>
        <p:nvSpPr>
          <p:cNvPr id="4" name="TextBox 3">
            <a:extLst>
              <a:ext uri="{FF2B5EF4-FFF2-40B4-BE49-F238E27FC236}">
                <a16:creationId xmlns:a16="http://schemas.microsoft.com/office/drawing/2014/main" id="{24B389A4-4A23-4786-A990-0441A3B8B93E}"/>
              </a:ext>
            </a:extLst>
          </p:cNvPr>
          <p:cNvSpPr txBox="1"/>
          <p:nvPr/>
        </p:nvSpPr>
        <p:spPr>
          <a:xfrm>
            <a:off x="601211" y="3258368"/>
            <a:ext cx="10989578" cy="2185214"/>
          </a:xfrm>
          <a:prstGeom prst="rect">
            <a:avLst/>
          </a:prstGeom>
          <a:noFill/>
        </p:spPr>
        <p:txBody>
          <a:bodyPr wrap="square" rtlCol="0">
            <a:spAutoFit/>
          </a:bodyPr>
          <a:lstStyle/>
          <a:p>
            <a:r>
              <a:rPr lang="en-US" sz="4000" b="1" dirty="0">
                <a:solidFill>
                  <a:srgbClr val="FFFF00"/>
                </a:solidFill>
              </a:rPr>
              <a:t>(Romans 5:12)</a:t>
            </a:r>
          </a:p>
          <a:p>
            <a:r>
              <a:rPr lang="en-US" sz="3200" dirty="0">
                <a:solidFill>
                  <a:schemeClr val="bg1"/>
                </a:solidFill>
              </a:rPr>
              <a:t>Therefore, just as through one man </a:t>
            </a:r>
            <a:r>
              <a:rPr lang="en-US" sz="3200" b="1" dirty="0">
                <a:solidFill>
                  <a:srgbClr val="FFC000"/>
                </a:solidFill>
              </a:rPr>
              <a:t>sin</a:t>
            </a:r>
            <a:r>
              <a:rPr lang="en-US" sz="3200" dirty="0">
                <a:solidFill>
                  <a:schemeClr val="bg1"/>
                </a:solidFill>
              </a:rPr>
              <a:t> entered into the world, and death through </a:t>
            </a:r>
            <a:r>
              <a:rPr lang="en-US" sz="3200" b="1" dirty="0">
                <a:solidFill>
                  <a:srgbClr val="FFC000"/>
                </a:solidFill>
              </a:rPr>
              <a:t>sin</a:t>
            </a:r>
            <a:r>
              <a:rPr lang="en-US" sz="3200" dirty="0">
                <a:solidFill>
                  <a:schemeClr val="bg1"/>
                </a:solidFill>
              </a:rPr>
              <a:t>, and so death spread to all men, because all </a:t>
            </a:r>
            <a:r>
              <a:rPr lang="en-US" sz="3200" b="1" dirty="0">
                <a:solidFill>
                  <a:srgbClr val="FFC000"/>
                </a:solidFill>
              </a:rPr>
              <a:t>sinned</a:t>
            </a:r>
          </a:p>
        </p:txBody>
      </p:sp>
    </p:spTree>
    <p:extLst>
      <p:ext uri="{BB962C8B-B14F-4D97-AF65-F5344CB8AC3E}">
        <p14:creationId xmlns:p14="http://schemas.microsoft.com/office/powerpoint/2010/main" val="235370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3FDFCA-CC80-4979-B5EA-91CDEEBC3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8C65333-A677-4F48-B812-FCD66BAC63A4}"/>
              </a:ext>
            </a:extLst>
          </p:cNvPr>
          <p:cNvPicPr>
            <a:picLocks noChangeAspect="1"/>
          </p:cNvPicPr>
          <p:nvPr/>
        </p:nvPicPr>
        <p:blipFill rotWithShape="1">
          <a:blip r:embed="rId3">
            <a:extLst>
              <a:ext uri="{28A0092B-C50C-407E-A947-70E740481C1C}">
                <a14:useLocalDpi xmlns:a14="http://schemas.microsoft.com/office/drawing/2010/main" val="0"/>
              </a:ext>
            </a:extLst>
          </a:blip>
          <a:srcRect t="26911"/>
          <a:stretch/>
        </p:blipFill>
        <p:spPr>
          <a:xfrm>
            <a:off x="0" y="1845578"/>
            <a:ext cx="12192000" cy="5012422"/>
          </a:xfrm>
          <a:prstGeom prst="rect">
            <a:avLst/>
          </a:prstGeom>
        </p:spPr>
      </p:pic>
      <p:sp>
        <p:nvSpPr>
          <p:cNvPr id="4" name="TextBox 3">
            <a:extLst>
              <a:ext uri="{FF2B5EF4-FFF2-40B4-BE49-F238E27FC236}">
                <a16:creationId xmlns:a16="http://schemas.microsoft.com/office/drawing/2014/main" id="{A01E0B17-1966-410B-B092-E9F403885686}"/>
              </a:ext>
            </a:extLst>
          </p:cNvPr>
          <p:cNvSpPr txBox="1"/>
          <p:nvPr/>
        </p:nvSpPr>
        <p:spPr>
          <a:xfrm>
            <a:off x="957743" y="1845578"/>
            <a:ext cx="10276514" cy="4031873"/>
          </a:xfrm>
          <a:prstGeom prst="rect">
            <a:avLst/>
          </a:prstGeom>
          <a:noFill/>
        </p:spPr>
        <p:txBody>
          <a:bodyPr wrap="square" rtlCol="0">
            <a:spAutoFit/>
          </a:bodyPr>
          <a:lstStyle/>
          <a:p>
            <a:r>
              <a:rPr lang="en-US" sz="3200" dirty="0">
                <a:solidFill>
                  <a:schemeClr val="bg1"/>
                </a:solidFill>
              </a:rPr>
              <a:t>“</a:t>
            </a:r>
            <a:r>
              <a:rPr lang="en-US" sz="3200" i="1" dirty="0">
                <a:solidFill>
                  <a:schemeClr val="bg1"/>
                </a:solidFill>
              </a:rPr>
              <a:t>sin</a:t>
            </a:r>
            <a:r>
              <a:rPr lang="en-US" sz="3200" dirty="0">
                <a:solidFill>
                  <a:schemeClr val="bg1"/>
                </a:solidFill>
              </a:rPr>
              <a:t>” = Hebrew </a:t>
            </a:r>
            <a:r>
              <a:rPr lang="en-US" sz="3200" b="1" i="1" dirty="0" err="1">
                <a:solidFill>
                  <a:srgbClr val="FFC000"/>
                </a:solidFill>
              </a:rPr>
              <a:t>chatta</a:t>
            </a:r>
            <a:r>
              <a:rPr lang="en-US" sz="3200" b="1" i="1" dirty="0">
                <a:solidFill>
                  <a:srgbClr val="FFC000"/>
                </a:solidFill>
              </a:rPr>
              <a:t>-ah, </a:t>
            </a:r>
            <a:r>
              <a:rPr lang="en-US" sz="3200" dirty="0">
                <a:solidFill>
                  <a:schemeClr val="bg1"/>
                </a:solidFill>
              </a:rPr>
              <a:t>Greek</a:t>
            </a:r>
            <a:r>
              <a:rPr lang="en-US" sz="3200" b="1" i="1" dirty="0">
                <a:solidFill>
                  <a:srgbClr val="FFC000"/>
                </a:solidFill>
              </a:rPr>
              <a:t> hamartia</a:t>
            </a:r>
          </a:p>
          <a:p>
            <a:pPr marL="571500" indent="-571500">
              <a:buFont typeface="+mj-lt"/>
              <a:buAutoNum type="romanUcPeriod"/>
            </a:pPr>
            <a:r>
              <a:rPr lang="en-US" sz="3200" b="1" dirty="0">
                <a:solidFill>
                  <a:srgbClr val="FFC000"/>
                </a:solidFill>
              </a:rPr>
              <a:t>Literal Meaning</a:t>
            </a:r>
            <a:r>
              <a:rPr lang="en-US" sz="3200" dirty="0">
                <a:solidFill>
                  <a:schemeClr val="bg1"/>
                </a:solidFill>
              </a:rPr>
              <a:t>: </a:t>
            </a:r>
            <a:r>
              <a:rPr lang="en-US" sz="3200" i="1" dirty="0">
                <a:solidFill>
                  <a:schemeClr val="bg1"/>
                </a:solidFill>
              </a:rPr>
              <a:t>miss the mark, come up short</a:t>
            </a:r>
          </a:p>
          <a:p>
            <a:pPr marL="571500" indent="-571500">
              <a:buFont typeface="+mj-lt"/>
              <a:buAutoNum type="romanUcPeriod"/>
            </a:pPr>
            <a:r>
              <a:rPr lang="en-US" sz="3200" b="1" dirty="0">
                <a:solidFill>
                  <a:srgbClr val="FFC000"/>
                </a:solidFill>
              </a:rPr>
              <a:t>Metaphoric Meaning</a:t>
            </a:r>
            <a:r>
              <a:rPr lang="en-US" sz="3200" dirty="0">
                <a:solidFill>
                  <a:schemeClr val="bg1"/>
                </a:solidFill>
              </a:rPr>
              <a:t>: </a:t>
            </a:r>
            <a:r>
              <a:rPr lang="en-US" sz="3200" i="1" dirty="0">
                <a:solidFill>
                  <a:schemeClr val="bg1"/>
                </a:solidFill>
              </a:rPr>
              <a:t>universal</a:t>
            </a:r>
            <a:r>
              <a:rPr lang="en-US" sz="3200" dirty="0">
                <a:solidFill>
                  <a:schemeClr val="bg1"/>
                </a:solidFill>
              </a:rPr>
              <a:t> </a:t>
            </a:r>
            <a:r>
              <a:rPr lang="en-US" sz="3200" i="1" dirty="0">
                <a:solidFill>
                  <a:schemeClr val="bg1"/>
                </a:solidFill>
              </a:rPr>
              <a:t>spiritual failure</a:t>
            </a:r>
          </a:p>
          <a:p>
            <a:pPr marL="571500" indent="-571500">
              <a:buFont typeface="+mj-lt"/>
              <a:buAutoNum type="romanUcPeriod"/>
            </a:pPr>
            <a:r>
              <a:rPr lang="en-US" sz="3200" b="1" dirty="0">
                <a:solidFill>
                  <a:srgbClr val="FFC000"/>
                </a:solidFill>
              </a:rPr>
              <a:t>Law</a:t>
            </a:r>
            <a:r>
              <a:rPr lang="en-US" sz="3200" dirty="0">
                <a:solidFill>
                  <a:schemeClr val="bg1"/>
                </a:solidFill>
              </a:rPr>
              <a:t>: </a:t>
            </a:r>
            <a:r>
              <a:rPr lang="en-US" sz="3200" i="1" dirty="0">
                <a:solidFill>
                  <a:schemeClr val="bg1"/>
                </a:solidFill>
              </a:rPr>
              <a:t>defines &amp; reveals sin</a:t>
            </a:r>
          </a:p>
          <a:p>
            <a:pPr marL="571500" indent="-571500">
              <a:buFont typeface="+mj-lt"/>
              <a:buAutoNum type="romanUcPeriod"/>
            </a:pPr>
            <a:r>
              <a:rPr lang="en-US" sz="3200" b="1" dirty="0">
                <a:solidFill>
                  <a:srgbClr val="FFC000"/>
                </a:solidFill>
              </a:rPr>
              <a:t>Law</a:t>
            </a:r>
            <a:r>
              <a:rPr lang="en-US" sz="3200" dirty="0">
                <a:solidFill>
                  <a:schemeClr val="bg1"/>
                </a:solidFill>
              </a:rPr>
              <a:t>: </a:t>
            </a:r>
            <a:r>
              <a:rPr lang="en-US" sz="3200" i="1" dirty="0">
                <a:solidFill>
                  <a:schemeClr val="bg1"/>
                </a:solidFill>
              </a:rPr>
              <a:t>creates &amp; provokes sin</a:t>
            </a:r>
            <a:endParaRPr lang="en-US" sz="3200" dirty="0">
              <a:solidFill>
                <a:srgbClr val="FFC000"/>
              </a:solidFill>
            </a:endParaRPr>
          </a:p>
          <a:p>
            <a:pPr marL="571500" indent="-571500">
              <a:buFont typeface="+mj-lt"/>
              <a:buAutoNum type="romanUcPeriod"/>
            </a:pPr>
            <a:r>
              <a:rPr lang="en-US" sz="3200" b="1" dirty="0">
                <a:solidFill>
                  <a:srgbClr val="FFC000"/>
                </a:solidFill>
              </a:rPr>
              <a:t>Slavery</a:t>
            </a:r>
            <a:r>
              <a:rPr lang="en-US" sz="3200" dirty="0">
                <a:solidFill>
                  <a:schemeClr val="bg1"/>
                </a:solidFill>
              </a:rPr>
              <a:t>: </a:t>
            </a:r>
            <a:r>
              <a:rPr lang="en-US" sz="3200" i="1" dirty="0">
                <a:solidFill>
                  <a:schemeClr val="bg1"/>
                </a:solidFill>
              </a:rPr>
              <a:t>dominant power of sin</a:t>
            </a:r>
            <a:endParaRPr lang="en-US" sz="3200" dirty="0">
              <a:solidFill>
                <a:srgbClr val="FFC000"/>
              </a:solidFill>
            </a:endParaRPr>
          </a:p>
          <a:p>
            <a:pPr marL="571500" indent="-571500">
              <a:buFont typeface="+mj-lt"/>
              <a:buAutoNum type="romanUcPeriod"/>
            </a:pPr>
            <a:r>
              <a:rPr lang="en-US" sz="3200" b="1" dirty="0">
                <a:solidFill>
                  <a:srgbClr val="FFC000"/>
                </a:solidFill>
              </a:rPr>
              <a:t>Progression</a:t>
            </a:r>
            <a:r>
              <a:rPr lang="en-US" sz="3200" dirty="0">
                <a:solidFill>
                  <a:schemeClr val="bg1"/>
                </a:solidFill>
              </a:rPr>
              <a:t>: </a:t>
            </a:r>
            <a:r>
              <a:rPr lang="en-US" sz="3200" i="1" dirty="0">
                <a:solidFill>
                  <a:schemeClr val="bg1"/>
                </a:solidFill>
              </a:rPr>
              <a:t>hardening effect of sin</a:t>
            </a:r>
          </a:p>
          <a:p>
            <a:pPr marL="571500" indent="-571500">
              <a:buFont typeface="+mj-lt"/>
              <a:buAutoNum type="romanUcPeriod"/>
            </a:pPr>
            <a:r>
              <a:rPr lang="en-US" sz="3200" b="1" dirty="0">
                <a:solidFill>
                  <a:srgbClr val="FFC000"/>
                </a:solidFill>
              </a:rPr>
              <a:t>Answer</a:t>
            </a:r>
            <a:r>
              <a:rPr lang="en-US" sz="3200" dirty="0">
                <a:solidFill>
                  <a:schemeClr val="bg1"/>
                </a:solidFill>
              </a:rPr>
              <a:t>: </a:t>
            </a:r>
            <a:r>
              <a:rPr lang="en-US" sz="3200" i="1" dirty="0">
                <a:solidFill>
                  <a:schemeClr val="bg1"/>
                </a:solidFill>
              </a:rPr>
              <a:t>Jesus fulfills the law</a:t>
            </a:r>
            <a:endParaRPr lang="en-US" sz="3200" dirty="0">
              <a:solidFill>
                <a:srgbClr val="FFC000"/>
              </a:solidFill>
            </a:endParaRPr>
          </a:p>
        </p:txBody>
      </p:sp>
    </p:spTree>
    <p:extLst>
      <p:ext uri="{BB962C8B-B14F-4D97-AF65-F5344CB8AC3E}">
        <p14:creationId xmlns:p14="http://schemas.microsoft.com/office/powerpoint/2010/main" val="538847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601211" y="1351508"/>
            <a:ext cx="10989578" cy="3662541"/>
          </a:xfrm>
          <a:prstGeom prst="rect">
            <a:avLst/>
          </a:prstGeom>
          <a:noFill/>
        </p:spPr>
        <p:txBody>
          <a:bodyPr wrap="square" rtlCol="0">
            <a:spAutoFit/>
          </a:bodyPr>
          <a:lstStyle/>
          <a:p>
            <a:r>
              <a:rPr lang="en-US" sz="4000" b="1" dirty="0">
                <a:solidFill>
                  <a:srgbClr val="FFFF00"/>
                </a:solidFill>
              </a:rPr>
              <a:t>(Romans 7:24-8:4)</a:t>
            </a:r>
          </a:p>
          <a:p>
            <a:r>
              <a:rPr lang="en-US" sz="3200" dirty="0">
                <a:solidFill>
                  <a:schemeClr val="bg1"/>
                </a:solidFill>
              </a:rPr>
              <a:t>Wretched man that I am! Who will set me free from the body of this death? Thanks be to God through Jesus Christ our Lord! So then, on the one hand I myself with my mind am serving the law of God, but on the other, with my flesh the law of </a:t>
            </a:r>
            <a:r>
              <a:rPr lang="en-US" sz="3200" b="1" dirty="0">
                <a:solidFill>
                  <a:srgbClr val="FFC000"/>
                </a:solidFill>
              </a:rPr>
              <a:t>sin</a:t>
            </a:r>
            <a:r>
              <a:rPr lang="en-US" sz="3200" dirty="0">
                <a:solidFill>
                  <a:schemeClr val="bg1"/>
                </a:solidFill>
              </a:rPr>
              <a:t>.</a:t>
            </a: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12269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601211" y="1351508"/>
            <a:ext cx="10989578" cy="5632311"/>
          </a:xfrm>
          <a:prstGeom prst="rect">
            <a:avLst/>
          </a:prstGeom>
          <a:noFill/>
        </p:spPr>
        <p:txBody>
          <a:bodyPr wrap="square" rtlCol="0">
            <a:spAutoFit/>
          </a:bodyPr>
          <a:lstStyle/>
          <a:p>
            <a:r>
              <a:rPr lang="en-US" sz="4000" b="1" dirty="0">
                <a:solidFill>
                  <a:srgbClr val="FFFF00"/>
                </a:solidFill>
              </a:rPr>
              <a:t>(Romans 7:24-8:4)</a:t>
            </a:r>
          </a:p>
          <a:p>
            <a:r>
              <a:rPr lang="en-US" sz="3200" dirty="0">
                <a:solidFill>
                  <a:schemeClr val="bg1"/>
                </a:solidFill>
              </a:rPr>
              <a:t>Therefore there is now no condemnation for those who are in Christ Jesus. For the law of the Spirit of life in Christ Jesus has set you free from the law of </a:t>
            </a:r>
            <a:r>
              <a:rPr lang="en-US" sz="3200" b="1" dirty="0">
                <a:solidFill>
                  <a:srgbClr val="FFC000"/>
                </a:solidFill>
              </a:rPr>
              <a:t>sin</a:t>
            </a:r>
            <a:r>
              <a:rPr lang="en-US" sz="3200" dirty="0">
                <a:solidFill>
                  <a:schemeClr val="bg1"/>
                </a:solidFill>
              </a:rPr>
              <a:t> and of death. </a:t>
            </a:r>
          </a:p>
          <a:p>
            <a:endParaRPr lang="en-US" sz="3200" dirty="0">
              <a:solidFill>
                <a:schemeClr val="bg1"/>
              </a:solidFill>
            </a:endParaRPr>
          </a:p>
          <a:p>
            <a:r>
              <a:rPr lang="en-US" sz="3200" dirty="0">
                <a:solidFill>
                  <a:schemeClr val="bg1"/>
                </a:solidFill>
              </a:rPr>
              <a:t>For what the Law could not do, weak as it was through the flesh, God did: sending His own Son in the likeness of </a:t>
            </a:r>
            <a:r>
              <a:rPr lang="en-US" sz="3200" b="1" dirty="0">
                <a:solidFill>
                  <a:srgbClr val="FFC000"/>
                </a:solidFill>
              </a:rPr>
              <a:t>sinful</a:t>
            </a:r>
            <a:r>
              <a:rPr lang="en-US" sz="3200" dirty="0">
                <a:solidFill>
                  <a:schemeClr val="bg1"/>
                </a:solidFill>
              </a:rPr>
              <a:t> flesh and as an offering for </a:t>
            </a:r>
            <a:r>
              <a:rPr lang="en-US" sz="3200" b="1" dirty="0">
                <a:solidFill>
                  <a:srgbClr val="FFC000"/>
                </a:solidFill>
              </a:rPr>
              <a:t>sin</a:t>
            </a:r>
            <a:r>
              <a:rPr lang="en-US" sz="3200" dirty="0">
                <a:solidFill>
                  <a:schemeClr val="bg1"/>
                </a:solidFill>
              </a:rPr>
              <a:t>, He condemned </a:t>
            </a:r>
            <a:r>
              <a:rPr lang="en-US" sz="3200" b="1" dirty="0">
                <a:solidFill>
                  <a:srgbClr val="FFC000"/>
                </a:solidFill>
              </a:rPr>
              <a:t>sin</a:t>
            </a:r>
            <a:r>
              <a:rPr lang="en-US" sz="3200" dirty="0">
                <a:solidFill>
                  <a:schemeClr val="bg1"/>
                </a:solidFill>
              </a:rPr>
              <a:t> in the flesh, so that the requirement of the Law might be fulfilled in us, who do not walk according to the flesh but according to the Spirit.</a:t>
            </a:r>
          </a:p>
          <a:p>
            <a:endParaRPr lang="en-US" sz="3200" dirty="0">
              <a:solidFill>
                <a:schemeClr val="bg1"/>
              </a:solidFill>
            </a:endParaRPr>
          </a:p>
        </p:txBody>
      </p:sp>
    </p:spTree>
    <p:extLst>
      <p:ext uri="{BB962C8B-B14F-4D97-AF65-F5344CB8AC3E}">
        <p14:creationId xmlns:p14="http://schemas.microsoft.com/office/powerpoint/2010/main" val="395463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601211" y="1351508"/>
            <a:ext cx="10989578" cy="4031873"/>
          </a:xfrm>
          <a:prstGeom prst="rect">
            <a:avLst/>
          </a:prstGeom>
          <a:noFill/>
        </p:spPr>
        <p:txBody>
          <a:bodyPr wrap="square" rtlCol="0">
            <a:spAutoFit/>
          </a:bodyPr>
          <a:lstStyle/>
          <a:p>
            <a:pPr marL="457200" indent="-457200">
              <a:buFont typeface="Arial" panose="020B0604020202020204" pitchFamily="34" charset="0"/>
              <a:buChar char="•"/>
            </a:pPr>
            <a:r>
              <a:rPr lang="en-US" sz="3200" i="1" dirty="0">
                <a:solidFill>
                  <a:schemeClr val="bg1"/>
                </a:solidFill>
              </a:rPr>
              <a:t>Saves us from sin </a:t>
            </a:r>
            <a:r>
              <a:rPr lang="en-US" sz="3200" dirty="0">
                <a:solidFill>
                  <a:schemeClr val="bg1"/>
                </a:solidFill>
              </a:rPr>
              <a:t>(Mt. 1:21) </a:t>
            </a:r>
          </a:p>
          <a:p>
            <a:pPr marL="457200" indent="-457200">
              <a:buFont typeface="Arial" panose="020B0604020202020204" pitchFamily="34" charset="0"/>
              <a:buChar char="•"/>
            </a:pPr>
            <a:r>
              <a:rPr lang="en-US" sz="3200" i="1" dirty="0">
                <a:solidFill>
                  <a:schemeClr val="bg1"/>
                </a:solidFill>
              </a:rPr>
              <a:t>Wipes away our sin </a:t>
            </a:r>
            <a:r>
              <a:rPr lang="en-US" sz="3200" dirty="0">
                <a:solidFill>
                  <a:schemeClr val="bg1"/>
                </a:solidFill>
              </a:rPr>
              <a:t>(Acts 3:19)</a:t>
            </a:r>
          </a:p>
          <a:p>
            <a:pPr marL="457200" indent="-457200">
              <a:buFont typeface="Arial" panose="020B0604020202020204" pitchFamily="34" charset="0"/>
              <a:buChar char="•"/>
            </a:pPr>
            <a:r>
              <a:rPr lang="en-US" sz="3200" i="1" dirty="0">
                <a:solidFill>
                  <a:schemeClr val="bg1"/>
                </a:solidFill>
              </a:rPr>
              <a:t>Washes away our sin </a:t>
            </a:r>
            <a:r>
              <a:rPr lang="en-US" sz="3200" dirty="0">
                <a:solidFill>
                  <a:schemeClr val="bg1"/>
                </a:solidFill>
              </a:rPr>
              <a:t>(Acts 22:16)</a:t>
            </a:r>
          </a:p>
          <a:p>
            <a:pPr marL="457200" indent="-457200">
              <a:buFont typeface="Arial" panose="020B0604020202020204" pitchFamily="34" charset="0"/>
              <a:buChar char="•"/>
            </a:pPr>
            <a:r>
              <a:rPr lang="en-US" sz="3200" i="1" dirty="0">
                <a:solidFill>
                  <a:schemeClr val="bg1"/>
                </a:solidFill>
              </a:rPr>
              <a:t>Covers up our sin </a:t>
            </a:r>
            <a:r>
              <a:rPr lang="en-US" sz="3200" dirty="0">
                <a:solidFill>
                  <a:schemeClr val="bg1"/>
                </a:solidFill>
              </a:rPr>
              <a:t>(Rom. 4:7)</a:t>
            </a:r>
          </a:p>
          <a:p>
            <a:pPr marL="457200" indent="-457200">
              <a:buFont typeface="Arial" panose="020B0604020202020204" pitchFamily="34" charset="0"/>
              <a:buChar char="•"/>
            </a:pPr>
            <a:r>
              <a:rPr lang="en-US" sz="3200" i="1" dirty="0">
                <a:solidFill>
                  <a:schemeClr val="bg1"/>
                </a:solidFill>
              </a:rPr>
              <a:t>Does not count our sin </a:t>
            </a:r>
            <a:r>
              <a:rPr lang="en-US" sz="3200" dirty="0">
                <a:solidFill>
                  <a:schemeClr val="bg1"/>
                </a:solidFill>
              </a:rPr>
              <a:t>(Rom. 4:8)</a:t>
            </a:r>
          </a:p>
          <a:p>
            <a:pPr marL="457200" indent="-457200">
              <a:buFont typeface="Arial" panose="020B0604020202020204" pitchFamily="34" charset="0"/>
              <a:buChar char="•"/>
            </a:pPr>
            <a:r>
              <a:rPr lang="en-US" sz="3200" i="1" dirty="0">
                <a:solidFill>
                  <a:schemeClr val="bg1"/>
                </a:solidFill>
              </a:rPr>
              <a:t>Frees us from sin </a:t>
            </a:r>
            <a:r>
              <a:rPr lang="en-US" sz="3200" dirty="0">
                <a:solidFill>
                  <a:schemeClr val="bg1"/>
                </a:solidFill>
              </a:rPr>
              <a:t>(Rom. 6:18)</a:t>
            </a:r>
          </a:p>
          <a:p>
            <a:pPr marL="457200" indent="-457200">
              <a:buFont typeface="Arial" panose="020B0604020202020204" pitchFamily="34" charset="0"/>
              <a:buChar char="•"/>
            </a:pPr>
            <a:r>
              <a:rPr lang="en-US" sz="3200" i="1" dirty="0">
                <a:solidFill>
                  <a:schemeClr val="bg1"/>
                </a:solidFill>
              </a:rPr>
              <a:t>Cancels our record sin </a:t>
            </a:r>
            <a:r>
              <a:rPr lang="en-US" sz="3200" dirty="0">
                <a:solidFill>
                  <a:schemeClr val="bg1"/>
                </a:solidFill>
              </a:rPr>
              <a:t>(Heb. 9:26)</a:t>
            </a:r>
          </a:p>
          <a:p>
            <a:pPr marL="457200" indent="-457200">
              <a:buFont typeface="Arial" panose="020B0604020202020204" pitchFamily="34" charset="0"/>
              <a:buChar char="•"/>
            </a:pPr>
            <a:r>
              <a:rPr lang="en-US" sz="3200" i="1" dirty="0">
                <a:solidFill>
                  <a:schemeClr val="bg1"/>
                </a:solidFill>
              </a:rPr>
              <a:t>Forgives our sin </a:t>
            </a:r>
            <a:r>
              <a:rPr lang="en-US" sz="3200" dirty="0">
                <a:solidFill>
                  <a:schemeClr val="bg1"/>
                </a:solidFill>
              </a:rPr>
              <a:t>(Acts 2:38) </a:t>
            </a:r>
          </a:p>
        </p:txBody>
      </p:sp>
      <p:sp>
        <p:nvSpPr>
          <p:cNvPr id="4" name="Rectangle 3">
            <a:extLst>
              <a:ext uri="{FF2B5EF4-FFF2-40B4-BE49-F238E27FC236}">
                <a16:creationId xmlns:a16="http://schemas.microsoft.com/office/drawing/2014/main" id="{2E51BA86-AC88-427D-BA11-7D7B2882A09A}"/>
              </a:ext>
            </a:extLst>
          </p:cNvPr>
          <p:cNvSpPr/>
          <p:nvPr/>
        </p:nvSpPr>
        <p:spPr>
          <a:xfrm>
            <a:off x="601211" y="335845"/>
            <a:ext cx="11375023" cy="1015663"/>
          </a:xfrm>
          <a:prstGeom prst="rect">
            <a:avLst/>
          </a:prstGeom>
        </p:spPr>
        <p:txBody>
          <a:bodyPr wrap="square">
            <a:spAutoFit/>
          </a:bodyPr>
          <a:lstStyle/>
          <a:p>
            <a:r>
              <a:rPr lang="en-US" sz="6000" b="1" dirty="0">
                <a:solidFill>
                  <a:srgbClr val="FFC000"/>
                </a:solidFill>
              </a:rPr>
              <a:t>Jesus…</a:t>
            </a:r>
            <a:endParaRPr lang="en-US" sz="6000" dirty="0">
              <a:solidFill>
                <a:srgbClr val="FFC000"/>
              </a:solidFill>
            </a:endParaRPr>
          </a:p>
        </p:txBody>
      </p:sp>
    </p:spTree>
    <p:extLst>
      <p:ext uri="{BB962C8B-B14F-4D97-AF65-F5344CB8AC3E}">
        <p14:creationId xmlns:p14="http://schemas.microsoft.com/office/powerpoint/2010/main" val="41878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58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19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09210E-0ABA-4AC3-926A-00DE49F73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84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3FDFCA-CC80-4979-B5EA-91CDEEBC3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8C65333-A677-4F48-B812-FCD66BAC63A4}"/>
              </a:ext>
            </a:extLst>
          </p:cNvPr>
          <p:cNvPicPr>
            <a:picLocks noChangeAspect="1"/>
          </p:cNvPicPr>
          <p:nvPr/>
        </p:nvPicPr>
        <p:blipFill rotWithShape="1">
          <a:blip r:embed="rId3">
            <a:extLst>
              <a:ext uri="{28A0092B-C50C-407E-A947-70E740481C1C}">
                <a14:useLocalDpi xmlns:a14="http://schemas.microsoft.com/office/drawing/2010/main" val="0"/>
              </a:ext>
            </a:extLst>
          </a:blip>
          <a:srcRect t="26911"/>
          <a:stretch/>
        </p:blipFill>
        <p:spPr>
          <a:xfrm>
            <a:off x="0" y="1845578"/>
            <a:ext cx="12192000" cy="5012422"/>
          </a:xfrm>
          <a:prstGeom prst="rect">
            <a:avLst/>
          </a:prstGeom>
        </p:spPr>
      </p:pic>
      <p:sp>
        <p:nvSpPr>
          <p:cNvPr id="4" name="TextBox 3">
            <a:extLst>
              <a:ext uri="{FF2B5EF4-FFF2-40B4-BE49-F238E27FC236}">
                <a16:creationId xmlns:a16="http://schemas.microsoft.com/office/drawing/2014/main" id="{A01E0B17-1966-410B-B092-E9F403885686}"/>
              </a:ext>
            </a:extLst>
          </p:cNvPr>
          <p:cNvSpPr txBox="1"/>
          <p:nvPr/>
        </p:nvSpPr>
        <p:spPr>
          <a:xfrm>
            <a:off x="957743" y="1845578"/>
            <a:ext cx="10276514" cy="1077218"/>
          </a:xfrm>
          <a:prstGeom prst="rect">
            <a:avLst/>
          </a:prstGeom>
          <a:noFill/>
        </p:spPr>
        <p:txBody>
          <a:bodyPr wrap="square" rtlCol="0">
            <a:spAutoFit/>
          </a:bodyPr>
          <a:lstStyle/>
          <a:p>
            <a:r>
              <a:rPr lang="en-US" sz="3200" dirty="0">
                <a:solidFill>
                  <a:schemeClr val="bg1"/>
                </a:solidFill>
              </a:rPr>
              <a:t>“</a:t>
            </a:r>
            <a:r>
              <a:rPr lang="en-US" sz="3200" i="1" dirty="0">
                <a:solidFill>
                  <a:schemeClr val="bg1"/>
                </a:solidFill>
              </a:rPr>
              <a:t>sin</a:t>
            </a:r>
            <a:r>
              <a:rPr lang="en-US" sz="3200" dirty="0">
                <a:solidFill>
                  <a:schemeClr val="bg1"/>
                </a:solidFill>
              </a:rPr>
              <a:t>” = Hebrew </a:t>
            </a:r>
            <a:r>
              <a:rPr lang="en-US" sz="3200" b="1" i="1" dirty="0" err="1">
                <a:solidFill>
                  <a:srgbClr val="FFC000"/>
                </a:solidFill>
              </a:rPr>
              <a:t>chatta</a:t>
            </a:r>
            <a:r>
              <a:rPr lang="en-US" sz="3200" b="1" i="1" dirty="0">
                <a:solidFill>
                  <a:srgbClr val="FFC000"/>
                </a:solidFill>
              </a:rPr>
              <a:t>-ah, </a:t>
            </a:r>
            <a:r>
              <a:rPr lang="en-US" sz="3200" dirty="0">
                <a:solidFill>
                  <a:schemeClr val="bg1"/>
                </a:solidFill>
              </a:rPr>
              <a:t>Greek</a:t>
            </a:r>
            <a:r>
              <a:rPr lang="en-US" sz="3200" b="1" i="1" dirty="0">
                <a:solidFill>
                  <a:srgbClr val="FFC000"/>
                </a:solidFill>
              </a:rPr>
              <a:t> hamartia</a:t>
            </a:r>
          </a:p>
          <a:p>
            <a:pPr marL="571500" indent="-571500">
              <a:buFont typeface="+mj-lt"/>
              <a:buAutoNum type="romanUcPeriod"/>
            </a:pPr>
            <a:r>
              <a:rPr lang="en-US" sz="3200" b="1" dirty="0">
                <a:solidFill>
                  <a:srgbClr val="FFC000"/>
                </a:solidFill>
              </a:rPr>
              <a:t>Literal Meaning</a:t>
            </a:r>
            <a:r>
              <a:rPr lang="en-US" sz="3200" dirty="0">
                <a:solidFill>
                  <a:schemeClr val="bg1"/>
                </a:solidFill>
              </a:rPr>
              <a:t>: </a:t>
            </a:r>
            <a:r>
              <a:rPr lang="en-US" sz="3200" i="1" dirty="0">
                <a:solidFill>
                  <a:schemeClr val="bg1"/>
                </a:solidFill>
              </a:rPr>
              <a:t>miss the mark, come up short</a:t>
            </a:r>
            <a:endParaRPr lang="en-US" sz="3200" i="1" dirty="0">
              <a:solidFill>
                <a:srgbClr val="FFC000"/>
              </a:solidFill>
            </a:endParaRPr>
          </a:p>
        </p:txBody>
      </p:sp>
      <p:sp>
        <p:nvSpPr>
          <p:cNvPr id="6" name="TextBox 5">
            <a:extLst>
              <a:ext uri="{FF2B5EF4-FFF2-40B4-BE49-F238E27FC236}">
                <a16:creationId xmlns:a16="http://schemas.microsoft.com/office/drawing/2014/main" id="{506CEB78-61E9-49B3-9CFD-B313F756A6FF}"/>
              </a:ext>
            </a:extLst>
          </p:cNvPr>
          <p:cNvSpPr txBox="1"/>
          <p:nvPr/>
        </p:nvSpPr>
        <p:spPr>
          <a:xfrm>
            <a:off x="387292" y="3259182"/>
            <a:ext cx="11417416" cy="3170099"/>
          </a:xfrm>
          <a:prstGeom prst="rect">
            <a:avLst/>
          </a:prstGeom>
          <a:noFill/>
        </p:spPr>
        <p:txBody>
          <a:bodyPr wrap="square" rtlCol="0">
            <a:spAutoFit/>
          </a:bodyPr>
          <a:lstStyle/>
          <a:p>
            <a:r>
              <a:rPr lang="en-US" sz="4000" b="1" dirty="0">
                <a:solidFill>
                  <a:srgbClr val="FFFF00"/>
                </a:solidFill>
              </a:rPr>
              <a:t>(Judges 20:15-16)</a:t>
            </a:r>
          </a:p>
          <a:p>
            <a:r>
              <a:rPr lang="en-US" sz="3200" dirty="0">
                <a:solidFill>
                  <a:schemeClr val="bg1"/>
                </a:solidFill>
              </a:rPr>
              <a:t>From the cities on that day the sons of Benjamin were numbered, 26,000 men who draw the sword, besides the inhabitants of Gibeah who were numbered, 700 choice men. Out of all these people 700 choice men were left-handed; each one could sling a stone at a hair and not </a:t>
            </a:r>
            <a:r>
              <a:rPr lang="en-US" sz="3200" b="1" dirty="0">
                <a:solidFill>
                  <a:srgbClr val="FFC000"/>
                </a:solidFill>
              </a:rPr>
              <a:t>miss</a:t>
            </a:r>
            <a:r>
              <a:rPr lang="en-US" sz="3200" dirty="0">
                <a:solidFill>
                  <a:schemeClr val="bg1"/>
                </a:solidFill>
              </a:rPr>
              <a:t>.</a:t>
            </a:r>
          </a:p>
        </p:txBody>
      </p:sp>
    </p:spTree>
    <p:extLst>
      <p:ext uri="{BB962C8B-B14F-4D97-AF65-F5344CB8AC3E}">
        <p14:creationId xmlns:p14="http://schemas.microsoft.com/office/powerpoint/2010/main" val="211565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3FDFCA-CC80-4979-B5EA-91CDEEBC3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8C65333-A677-4F48-B812-FCD66BAC63A4}"/>
              </a:ext>
            </a:extLst>
          </p:cNvPr>
          <p:cNvPicPr>
            <a:picLocks noChangeAspect="1"/>
          </p:cNvPicPr>
          <p:nvPr/>
        </p:nvPicPr>
        <p:blipFill rotWithShape="1">
          <a:blip r:embed="rId3">
            <a:extLst>
              <a:ext uri="{28A0092B-C50C-407E-A947-70E740481C1C}">
                <a14:useLocalDpi xmlns:a14="http://schemas.microsoft.com/office/drawing/2010/main" val="0"/>
              </a:ext>
            </a:extLst>
          </a:blip>
          <a:srcRect t="26911"/>
          <a:stretch/>
        </p:blipFill>
        <p:spPr>
          <a:xfrm>
            <a:off x="0" y="1845578"/>
            <a:ext cx="12192000" cy="5012422"/>
          </a:xfrm>
          <a:prstGeom prst="rect">
            <a:avLst/>
          </a:prstGeom>
        </p:spPr>
      </p:pic>
      <p:sp>
        <p:nvSpPr>
          <p:cNvPr id="4" name="TextBox 3">
            <a:extLst>
              <a:ext uri="{FF2B5EF4-FFF2-40B4-BE49-F238E27FC236}">
                <a16:creationId xmlns:a16="http://schemas.microsoft.com/office/drawing/2014/main" id="{A01E0B17-1966-410B-B092-E9F403885686}"/>
              </a:ext>
            </a:extLst>
          </p:cNvPr>
          <p:cNvSpPr txBox="1"/>
          <p:nvPr/>
        </p:nvSpPr>
        <p:spPr>
          <a:xfrm>
            <a:off x="957743" y="1845578"/>
            <a:ext cx="10276514" cy="1569660"/>
          </a:xfrm>
          <a:prstGeom prst="rect">
            <a:avLst/>
          </a:prstGeom>
          <a:noFill/>
        </p:spPr>
        <p:txBody>
          <a:bodyPr wrap="square" rtlCol="0">
            <a:spAutoFit/>
          </a:bodyPr>
          <a:lstStyle/>
          <a:p>
            <a:r>
              <a:rPr lang="en-US" sz="3200" dirty="0">
                <a:solidFill>
                  <a:schemeClr val="bg1"/>
                </a:solidFill>
              </a:rPr>
              <a:t>“</a:t>
            </a:r>
            <a:r>
              <a:rPr lang="en-US" sz="3200" i="1" dirty="0">
                <a:solidFill>
                  <a:schemeClr val="bg1"/>
                </a:solidFill>
              </a:rPr>
              <a:t>sin</a:t>
            </a:r>
            <a:r>
              <a:rPr lang="en-US" sz="3200" dirty="0">
                <a:solidFill>
                  <a:schemeClr val="bg1"/>
                </a:solidFill>
              </a:rPr>
              <a:t>” = Hebrew </a:t>
            </a:r>
            <a:r>
              <a:rPr lang="en-US" sz="3200" b="1" i="1" dirty="0" err="1">
                <a:solidFill>
                  <a:srgbClr val="FFC000"/>
                </a:solidFill>
              </a:rPr>
              <a:t>chatta</a:t>
            </a:r>
            <a:r>
              <a:rPr lang="en-US" sz="3200" b="1" i="1" dirty="0">
                <a:solidFill>
                  <a:srgbClr val="FFC000"/>
                </a:solidFill>
              </a:rPr>
              <a:t>-ah, </a:t>
            </a:r>
            <a:r>
              <a:rPr lang="en-US" sz="3200" dirty="0">
                <a:solidFill>
                  <a:schemeClr val="bg1"/>
                </a:solidFill>
              </a:rPr>
              <a:t>Greek</a:t>
            </a:r>
            <a:r>
              <a:rPr lang="en-US" sz="3200" b="1" i="1" dirty="0">
                <a:solidFill>
                  <a:srgbClr val="FFC000"/>
                </a:solidFill>
              </a:rPr>
              <a:t> hamartia</a:t>
            </a:r>
          </a:p>
          <a:p>
            <a:pPr marL="571500" indent="-571500">
              <a:buFont typeface="+mj-lt"/>
              <a:buAutoNum type="romanUcPeriod"/>
            </a:pPr>
            <a:r>
              <a:rPr lang="en-US" sz="3200" b="1" dirty="0">
                <a:solidFill>
                  <a:srgbClr val="FFC000"/>
                </a:solidFill>
              </a:rPr>
              <a:t>Literal Meaning</a:t>
            </a:r>
            <a:r>
              <a:rPr lang="en-US" sz="3200" dirty="0">
                <a:solidFill>
                  <a:schemeClr val="bg1"/>
                </a:solidFill>
              </a:rPr>
              <a:t>: </a:t>
            </a:r>
            <a:r>
              <a:rPr lang="en-US" sz="3200" i="1" dirty="0">
                <a:solidFill>
                  <a:schemeClr val="bg1"/>
                </a:solidFill>
              </a:rPr>
              <a:t>miss the mark, come up short</a:t>
            </a:r>
          </a:p>
          <a:p>
            <a:pPr marL="571500" indent="-571500">
              <a:buFont typeface="+mj-lt"/>
              <a:buAutoNum type="romanUcPeriod"/>
            </a:pPr>
            <a:r>
              <a:rPr lang="en-US" sz="3200" b="1" dirty="0">
                <a:solidFill>
                  <a:srgbClr val="FFC000"/>
                </a:solidFill>
              </a:rPr>
              <a:t>Metaphoric Meaning</a:t>
            </a:r>
            <a:r>
              <a:rPr lang="en-US" sz="3200" dirty="0">
                <a:solidFill>
                  <a:schemeClr val="bg1"/>
                </a:solidFill>
              </a:rPr>
              <a:t>: </a:t>
            </a:r>
            <a:r>
              <a:rPr lang="en-US" sz="3200" i="1" dirty="0">
                <a:solidFill>
                  <a:schemeClr val="bg1"/>
                </a:solidFill>
              </a:rPr>
              <a:t>universal</a:t>
            </a:r>
            <a:r>
              <a:rPr lang="en-US" sz="3200" dirty="0">
                <a:solidFill>
                  <a:schemeClr val="bg1"/>
                </a:solidFill>
              </a:rPr>
              <a:t> </a:t>
            </a:r>
            <a:r>
              <a:rPr lang="en-US" sz="3200" i="1" dirty="0">
                <a:solidFill>
                  <a:schemeClr val="bg1"/>
                </a:solidFill>
              </a:rPr>
              <a:t>spiritual failure</a:t>
            </a:r>
            <a:endParaRPr lang="en-US" sz="3200" dirty="0">
              <a:solidFill>
                <a:srgbClr val="FFC000"/>
              </a:solidFill>
            </a:endParaRPr>
          </a:p>
        </p:txBody>
      </p:sp>
      <p:sp>
        <p:nvSpPr>
          <p:cNvPr id="6" name="TextBox 5">
            <a:extLst>
              <a:ext uri="{FF2B5EF4-FFF2-40B4-BE49-F238E27FC236}">
                <a16:creationId xmlns:a16="http://schemas.microsoft.com/office/drawing/2014/main" id="{506CEB78-61E9-49B3-9CFD-B313F756A6FF}"/>
              </a:ext>
            </a:extLst>
          </p:cNvPr>
          <p:cNvSpPr txBox="1"/>
          <p:nvPr/>
        </p:nvSpPr>
        <p:spPr>
          <a:xfrm>
            <a:off x="387292" y="3429000"/>
            <a:ext cx="11417416" cy="1200329"/>
          </a:xfrm>
          <a:prstGeom prst="rect">
            <a:avLst/>
          </a:prstGeom>
          <a:noFill/>
        </p:spPr>
        <p:txBody>
          <a:bodyPr wrap="square" rtlCol="0">
            <a:spAutoFit/>
          </a:bodyPr>
          <a:lstStyle/>
          <a:p>
            <a:r>
              <a:rPr lang="en-US" sz="4000" b="1" dirty="0">
                <a:solidFill>
                  <a:srgbClr val="FFFF00"/>
                </a:solidFill>
              </a:rPr>
              <a:t>(Romans 3:23)</a:t>
            </a:r>
          </a:p>
          <a:p>
            <a:r>
              <a:rPr lang="en-US" sz="3200" dirty="0">
                <a:solidFill>
                  <a:schemeClr val="bg1"/>
                </a:solidFill>
              </a:rPr>
              <a:t>for all have </a:t>
            </a:r>
            <a:r>
              <a:rPr lang="en-US" sz="3200" b="1" dirty="0">
                <a:solidFill>
                  <a:srgbClr val="FFC000"/>
                </a:solidFill>
              </a:rPr>
              <a:t>sinned</a:t>
            </a:r>
            <a:r>
              <a:rPr lang="en-US" sz="3200" dirty="0">
                <a:solidFill>
                  <a:schemeClr val="bg1"/>
                </a:solidFill>
              </a:rPr>
              <a:t> and fall short of the glory of God</a:t>
            </a:r>
          </a:p>
        </p:txBody>
      </p:sp>
    </p:spTree>
    <p:extLst>
      <p:ext uri="{BB962C8B-B14F-4D97-AF65-F5344CB8AC3E}">
        <p14:creationId xmlns:p14="http://schemas.microsoft.com/office/powerpoint/2010/main" val="78145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3FDFCA-CC80-4979-B5EA-91CDEEBC3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8C65333-A677-4F48-B812-FCD66BAC63A4}"/>
              </a:ext>
            </a:extLst>
          </p:cNvPr>
          <p:cNvPicPr>
            <a:picLocks noChangeAspect="1"/>
          </p:cNvPicPr>
          <p:nvPr/>
        </p:nvPicPr>
        <p:blipFill rotWithShape="1">
          <a:blip r:embed="rId3">
            <a:extLst>
              <a:ext uri="{28A0092B-C50C-407E-A947-70E740481C1C}">
                <a14:useLocalDpi xmlns:a14="http://schemas.microsoft.com/office/drawing/2010/main" val="0"/>
              </a:ext>
            </a:extLst>
          </a:blip>
          <a:srcRect t="26911"/>
          <a:stretch/>
        </p:blipFill>
        <p:spPr>
          <a:xfrm>
            <a:off x="0" y="1845578"/>
            <a:ext cx="12192000" cy="5012422"/>
          </a:xfrm>
          <a:prstGeom prst="rect">
            <a:avLst/>
          </a:prstGeom>
        </p:spPr>
      </p:pic>
      <p:sp>
        <p:nvSpPr>
          <p:cNvPr id="4" name="TextBox 3">
            <a:extLst>
              <a:ext uri="{FF2B5EF4-FFF2-40B4-BE49-F238E27FC236}">
                <a16:creationId xmlns:a16="http://schemas.microsoft.com/office/drawing/2014/main" id="{A01E0B17-1966-410B-B092-E9F403885686}"/>
              </a:ext>
            </a:extLst>
          </p:cNvPr>
          <p:cNvSpPr txBox="1"/>
          <p:nvPr/>
        </p:nvSpPr>
        <p:spPr>
          <a:xfrm>
            <a:off x="957743" y="1845578"/>
            <a:ext cx="10276514" cy="2062103"/>
          </a:xfrm>
          <a:prstGeom prst="rect">
            <a:avLst/>
          </a:prstGeom>
          <a:noFill/>
        </p:spPr>
        <p:txBody>
          <a:bodyPr wrap="square" rtlCol="0">
            <a:spAutoFit/>
          </a:bodyPr>
          <a:lstStyle/>
          <a:p>
            <a:r>
              <a:rPr lang="en-US" sz="3200" dirty="0">
                <a:solidFill>
                  <a:schemeClr val="bg1"/>
                </a:solidFill>
              </a:rPr>
              <a:t>“</a:t>
            </a:r>
            <a:r>
              <a:rPr lang="en-US" sz="3200" i="1" dirty="0">
                <a:solidFill>
                  <a:schemeClr val="bg1"/>
                </a:solidFill>
              </a:rPr>
              <a:t>sin</a:t>
            </a:r>
            <a:r>
              <a:rPr lang="en-US" sz="3200" dirty="0">
                <a:solidFill>
                  <a:schemeClr val="bg1"/>
                </a:solidFill>
              </a:rPr>
              <a:t>” = Hebrew </a:t>
            </a:r>
            <a:r>
              <a:rPr lang="en-US" sz="3200" b="1" i="1" dirty="0" err="1">
                <a:solidFill>
                  <a:srgbClr val="FFC000"/>
                </a:solidFill>
              </a:rPr>
              <a:t>chatta</a:t>
            </a:r>
            <a:r>
              <a:rPr lang="en-US" sz="3200" b="1" i="1" dirty="0">
                <a:solidFill>
                  <a:srgbClr val="FFC000"/>
                </a:solidFill>
              </a:rPr>
              <a:t>-ah, </a:t>
            </a:r>
            <a:r>
              <a:rPr lang="en-US" sz="3200" dirty="0">
                <a:solidFill>
                  <a:schemeClr val="bg1"/>
                </a:solidFill>
              </a:rPr>
              <a:t>Greek</a:t>
            </a:r>
            <a:r>
              <a:rPr lang="en-US" sz="3200" b="1" i="1" dirty="0">
                <a:solidFill>
                  <a:srgbClr val="FFC000"/>
                </a:solidFill>
              </a:rPr>
              <a:t> hamartia</a:t>
            </a:r>
          </a:p>
          <a:p>
            <a:pPr marL="571500" indent="-571500">
              <a:buFont typeface="+mj-lt"/>
              <a:buAutoNum type="romanUcPeriod"/>
            </a:pPr>
            <a:r>
              <a:rPr lang="en-US" sz="3200" b="1" dirty="0">
                <a:solidFill>
                  <a:srgbClr val="FFC000"/>
                </a:solidFill>
              </a:rPr>
              <a:t>Literal Meaning</a:t>
            </a:r>
            <a:r>
              <a:rPr lang="en-US" sz="3200" dirty="0">
                <a:solidFill>
                  <a:schemeClr val="bg1"/>
                </a:solidFill>
              </a:rPr>
              <a:t>: </a:t>
            </a:r>
            <a:r>
              <a:rPr lang="en-US" sz="3200" i="1" dirty="0">
                <a:solidFill>
                  <a:schemeClr val="bg1"/>
                </a:solidFill>
              </a:rPr>
              <a:t>miss the mark, come up short</a:t>
            </a:r>
          </a:p>
          <a:p>
            <a:pPr marL="571500" indent="-571500">
              <a:buFont typeface="+mj-lt"/>
              <a:buAutoNum type="romanUcPeriod"/>
            </a:pPr>
            <a:r>
              <a:rPr lang="en-US" sz="3200" b="1" dirty="0">
                <a:solidFill>
                  <a:srgbClr val="FFC000"/>
                </a:solidFill>
              </a:rPr>
              <a:t>Metaphoric Meaning</a:t>
            </a:r>
            <a:r>
              <a:rPr lang="en-US" sz="3200" dirty="0">
                <a:solidFill>
                  <a:schemeClr val="bg1"/>
                </a:solidFill>
              </a:rPr>
              <a:t>: </a:t>
            </a:r>
            <a:r>
              <a:rPr lang="en-US" sz="3200" i="1" dirty="0">
                <a:solidFill>
                  <a:schemeClr val="bg1"/>
                </a:solidFill>
              </a:rPr>
              <a:t>universal</a:t>
            </a:r>
            <a:r>
              <a:rPr lang="en-US" sz="3200" dirty="0">
                <a:solidFill>
                  <a:schemeClr val="bg1"/>
                </a:solidFill>
              </a:rPr>
              <a:t> </a:t>
            </a:r>
            <a:r>
              <a:rPr lang="en-US" sz="3200" i="1" dirty="0">
                <a:solidFill>
                  <a:schemeClr val="bg1"/>
                </a:solidFill>
              </a:rPr>
              <a:t>spiritual failure</a:t>
            </a:r>
          </a:p>
          <a:p>
            <a:pPr marL="571500" indent="-571500">
              <a:buFont typeface="+mj-lt"/>
              <a:buAutoNum type="romanUcPeriod"/>
            </a:pPr>
            <a:r>
              <a:rPr lang="en-US" sz="3200" b="1" dirty="0">
                <a:solidFill>
                  <a:srgbClr val="FFC000"/>
                </a:solidFill>
              </a:rPr>
              <a:t>Law</a:t>
            </a:r>
            <a:r>
              <a:rPr lang="en-US" sz="3200" dirty="0">
                <a:solidFill>
                  <a:schemeClr val="bg1"/>
                </a:solidFill>
              </a:rPr>
              <a:t>: </a:t>
            </a:r>
            <a:r>
              <a:rPr lang="en-US" sz="3200" i="1" dirty="0">
                <a:solidFill>
                  <a:schemeClr val="bg1"/>
                </a:solidFill>
              </a:rPr>
              <a:t>defines &amp; reveals sin</a:t>
            </a:r>
            <a:endParaRPr lang="en-US" sz="3200" dirty="0">
              <a:solidFill>
                <a:srgbClr val="FFC000"/>
              </a:solidFill>
            </a:endParaRPr>
          </a:p>
        </p:txBody>
      </p:sp>
      <p:sp>
        <p:nvSpPr>
          <p:cNvPr id="6" name="TextBox 5">
            <a:extLst>
              <a:ext uri="{FF2B5EF4-FFF2-40B4-BE49-F238E27FC236}">
                <a16:creationId xmlns:a16="http://schemas.microsoft.com/office/drawing/2014/main" id="{506CEB78-61E9-49B3-9CFD-B313F756A6FF}"/>
              </a:ext>
            </a:extLst>
          </p:cNvPr>
          <p:cNvSpPr txBox="1"/>
          <p:nvPr/>
        </p:nvSpPr>
        <p:spPr>
          <a:xfrm>
            <a:off x="387292" y="3907681"/>
            <a:ext cx="11417416" cy="1692771"/>
          </a:xfrm>
          <a:prstGeom prst="rect">
            <a:avLst/>
          </a:prstGeom>
          <a:noFill/>
        </p:spPr>
        <p:txBody>
          <a:bodyPr wrap="square" rtlCol="0">
            <a:spAutoFit/>
          </a:bodyPr>
          <a:lstStyle/>
          <a:p>
            <a:r>
              <a:rPr lang="en-US" sz="4000" b="1" dirty="0">
                <a:solidFill>
                  <a:srgbClr val="FFFF00"/>
                </a:solidFill>
              </a:rPr>
              <a:t>(Romans 3:20)</a:t>
            </a:r>
          </a:p>
          <a:p>
            <a:r>
              <a:rPr lang="en-US" sz="3200" dirty="0">
                <a:solidFill>
                  <a:schemeClr val="bg1"/>
                </a:solidFill>
              </a:rPr>
              <a:t>because by the works of the Law no flesh will be justified in His sight; for through the Law comes the knowledge of </a:t>
            </a:r>
            <a:r>
              <a:rPr lang="en-US" sz="3200" b="1" dirty="0">
                <a:solidFill>
                  <a:srgbClr val="FFC000"/>
                </a:solidFill>
              </a:rPr>
              <a:t>sin</a:t>
            </a:r>
            <a:r>
              <a:rPr lang="en-US" sz="3200" dirty="0">
                <a:solidFill>
                  <a:schemeClr val="bg1"/>
                </a:solidFill>
              </a:rPr>
              <a:t>.</a:t>
            </a:r>
          </a:p>
        </p:txBody>
      </p:sp>
    </p:spTree>
    <p:extLst>
      <p:ext uri="{BB962C8B-B14F-4D97-AF65-F5344CB8AC3E}">
        <p14:creationId xmlns:p14="http://schemas.microsoft.com/office/powerpoint/2010/main" val="109965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957743" y="1719743"/>
            <a:ext cx="10276514" cy="1692771"/>
          </a:xfrm>
          <a:prstGeom prst="rect">
            <a:avLst/>
          </a:prstGeom>
          <a:noFill/>
        </p:spPr>
        <p:txBody>
          <a:bodyPr wrap="square" rtlCol="0">
            <a:spAutoFit/>
          </a:bodyPr>
          <a:lstStyle/>
          <a:p>
            <a:r>
              <a:rPr lang="en-US" sz="4000" b="1" dirty="0">
                <a:solidFill>
                  <a:srgbClr val="FFFF00"/>
                </a:solidFill>
              </a:rPr>
              <a:t>(Romans 5:13)</a:t>
            </a:r>
          </a:p>
          <a:p>
            <a:r>
              <a:rPr lang="en-US" sz="3200" dirty="0">
                <a:solidFill>
                  <a:schemeClr val="bg1"/>
                </a:solidFill>
              </a:rPr>
              <a:t>for until the Law </a:t>
            </a:r>
            <a:r>
              <a:rPr lang="en-US" sz="3200" b="1" dirty="0">
                <a:solidFill>
                  <a:srgbClr val="FFC000"/>
                </a:solidFill>
              </a:rPr>
              <a:t>sin</a:t>
            </a:r>
            <a:r>
              <a:rPr lang="en-US" sz="3200" dirty="0">
                <a:solidFill>
                  <a:schemeClr val="bg1"/>
                </a:solidFill>
              </a:rPr>
              <a:t> was in the world, but </a:t>
            </a:r>
            <a:r>
              <a:rPr lang="en-US" sz="3200" b="1" dirty="0">
                <a:solidFill>
                  <a:srgbClr val="FFC000"/>
                </a:solidFill>
              </a:rPr>
              <a:t>sin</a:t>
            </a:r>
            <a:r>
              <a:rPr lang="en-US" sz="3200" dirty="0">
                <a:solidFill>
                  <a:schemeClr val="bg1"/>
                </a:solidFill>
              </a:rPr>
              <a:t> is not imputed when there is no law.</a:t>
            </a:r>
          </a:p>
        </p:txBody>
      </p:sp>
    </p:spTree>
    <p:extLst>
      <p:ext uri="{BB962C8B-B14F-4D97-AF65-F5344CB8AC3E}">
        <p14:creationId xmlns:p14="http://schemas.microsoft.com/office/powerpoint/2010/main" val="314503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5FFCF5-9D2A-40C3-93C8-3028DA5D5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A401935-4BF7-483F-A6EC-D9807829B278}"/>
              </a:ext>
            </a:extLst>
          </p:cNvPr>
          <p:cNvSpPr txBox="1"/>
          <p:nvPr/>
        </p:nvSpPr>
        <p:spPr>
          <a:xfrm>
            <a:off x="957743" y="1719743"/>
            <a:ext cx="10276514" cy="4154984"/>
          </a:xfrm>
          <a:prstGeom prst="rect">
            <a:avLst/>
          </a:prstGeom>
          <a:noFill/>
        </p:spPr>
        <p:txBody>
          <a:bodyPr wrap="square" rtlCol="0">
            <a:spAutoFit/>
          </a:bodyPr>
          <a:lstStyle/>
          <a:p>
            <a:r>
              <a:rPr lang="en-US" sz="4000" b="1" dirty="0">
                <a:solidFill>
                  <a:srgbClr val="FFFF00"/>
                </a:solidFill>
              </a:rPr>
              <a:t>(Romans 7:7, 12)</a:t>
            </a:r>
          </a:p>
          <a:p>
            <a:r>
              <a:rPr lang="en-US" sz="3200" dirty="0">
                <a:solidFill>
                  <a:schemeClr val="bg1"/>
                </a:solidFill>
              </a:rPr>
              <a:t>What shall we say then? Is the Law </a:t>
            </a:r>
            <a:r>
              <a:rPr lang="en-US" sz="3200" b="1" dirty="0">
                <a:solidFill>
                  <a:srgbClr val="FFC000"/>
                </a:solidFill>
              </a:rPr>
              <a:t>sin</a:t>
            </a:r>
            <a:r>
              <a:rPr lang="en-US" sz="3200" dirty="0">
                <a:solidFill>
                  <a:schemeClr val="bg1"/>
                </a:solidFill>
              </a:rPr>
              <a:t>? May it never be! On the contrary, I would not have come to know </a:t>
            </a:r>
            <a:r>
              <a:rPr lang="en-US" sz="3200" b="1" dirty="0">
                <a:solidFill>
                  <a:srgbClr val="FFC000"/>
                </a:solidFill>
              </a:rPr>
              <a:t>sin</a:t>
            </a:r>
            <a:r>
              <a:rPr lang="en-US" sz="3200" dirty="0">
                <a:solidFill>
                  <a:schemeClr val="bg1"/>
                </a:solidFill>
              </a:rPr>
              <a:t> except through the Law; for I would not have known about coveting if the Law had not said, “You shall not covet.” </a:t>
            </a:r>
          </a:p>
          <a:p>
            <a:endParaRPr lang="en-US" sz="3200" dirty="0">
              <a:solidFill>
                <a:schemeClr val="bg1"/>
              </a:solidFill>
            </a:endParaRPr>
          </a:p>
          <a:p>
            <a:r>
              <a:rPr lang="en-US" sz="3200" dirty="0">
                <a:solidFill>
                  <a:schemeClr val="bg1"/>
                </a:solidFill>
              </a:rPr>
              <a:t>…So then, the Law is holy, and the commandment is holy and righteous and good.</a:t>
            </a:r>
          </a:p>
        </p:txBody>
      </p:sp>
    </p:spTree>
    <p:extLst>
      <p:ext uri="{BB962C8B-B14F-4D97-AF65-F5344CB8AC3E}">
        <p14:creationId xmlns:p14="http://schemas.microsoft.com/office/powerpoint/2010/main" val="82507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03FDFCA-CC80-4979-B5EA-91CDEEBC3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8C65333-A677-4F48-B812-FCD66BAC63A4}"/>
              </a:ext>
            </a:extLst>
          </p:cNvPr>
          <p:cNvPicPr>
            <a:picLocks noChangeAspect="1"/>
          </p:cNvPicPr>
          <p:nvPr/>
        </p:nvPicPr>
        <p:blipFill rotWithShape="1">
          <a:blip r:embed="rId3">
            <a:extLst>
              <a:ext uri="{28A0092B-C50C-407E-A947-70E740481C1C}">
                <a14:useLocalDpi xmlns:a14="http://schemas.microsoft.com/office/drawing/2010/main" val="0"/>
              </a:ext>
            </a:extLst>
          </a:blip>
          <a:srcRect t="26911"/>
          <a:stretch/>
        </p:blipFill>
        <p:spPr>
          <a:xfrm>
            <a:off x="0" y="1845578"/>
            <a:ext cx="12192000" cy="5012422"/>
          </a:xfrm>
          <a:prstGeom prst="rect">
            <a:avLst/>
          </a:prstGeom>
        </p:spPr>
      </p:pic>
      <p:sp>
        <p:nvSpPr>
          <p:cNvPr id="4" name="TextBox 3">
            <a:extLst>
              <a:ext uri="{FF2B5EF4-FFF2-40B4-BE49-F238E27FC236}">
                <a16:creationId xmlns:a16="http://schemas.microsoft.com/office/drawing/2014/main" id="{A01E0B17-1966-410B-B092-E9F403885686}"/>
              </a:ext>
            </a:extLst>
          </p:cNvPr>
          <p:cNvSpPr txBox="1"/>
          <p:nvPr/>
        </p:nvSpPr>
        <p:spPr>
          <a:xfrm>
            <a:off x="957743" y="1845578"/>
            <a:ext cx="10276514" cy="2554545"/>
          </a:xfrm>
          <a:prstGeom prst="rect">
            <a:avLst/>
          </a:prstGeom>
          <a:noFill/>
        </p:spPr>
        <p:txBody>
          <a:bodyPr wrap="square" rtlCol="0">
            <a:spAutoFit/>
          </a:bodyPr>
          <a:lstStyle/>
          <a:p>
            <a:r>
              <a:rPr lang="en-US" sz="3200" dirty="0">
                <a:solidFill>
                  <a:schemeClr val="bg1"/>
                </a:solidFill>
              </a:rPr>
              <a:t>“</a:t>
            </a:r>
            <a:r>
              <a:rPr lang="en-US" sz="3200" i="1" dirty="0">
                <a:solidFill>
                  <a:schemeClr val="bg1"/>
                </a:solidFill>
              </a:rPr>
              <a:t>sin</a:t>
            </a:r>
            <a:r>
              <a:rPr lang="en-US" sz="3200" dirty="0">
                <a:solidFill>
                  <a:schemeClr val="bg1"/>
                </a:solidFill>
              </a:rPr>
              <a:t>” = Hebrew </a:t>
            </a:r>
            <a:r>
              <a:rPr lang="en-US" sz="3200" b="1" i="1" dirty="0" err="1">
                <a:solidFill>
                  <a:srgbClr val="FFC000"/>
                </a:solidFill>
              </a:rPr>
              <a:t>chatta</a:t>
            </a:r>
            <a:r>
              <a:rPr lang="en-US" sz="3200" b="1" i="1" dirty="0">
                <a:solidFill>
                  <a:srgbClr val="FFC000"/>
                </a:solidFill>
              </a:rPr>
              <a:t>-ah, </a:t>
            </a:r>
            <a:r>
              <a:rPr lang="en-US" sz="3200" dirty="0">
                <a:solidFill>
                  <a:schemeClr val="bg1"/>
                </a:solidFill>
              </a:rPr>
              <a:t>Greek</a:t>
            </a:r>
            <a:r>
              <a:rPr lang="en-US" sz="3200" b="1" i="1" dirty="0">
                <a:solidFill>
                  <a:srgbClr val="FFC000"/>
                </a:solidFill>
              </a:rPr>
              <a:t> hamartia</a:t>
            </a:r>
          </a:p>
          <a:p>
            <a:pPr marL="571500" indent="-571500">
              <a:buFont typeface="+mj-lt"/>
              <a:buAutoNum type="romanUcPeriod"/>
            </a:pPr>
            <a:r>
              <a:rPr lang="en-US" sz="3200" b="1" dirty="0">
                <a:solidFill>
                  <a:srgbClr val="FFC000"/>
                </a:solidFill>
              </a:rPr>
              <a:t>Literal Meaning</a:t>
            </a:r>
            <a:r>
              <a:rPr lang="en-US" sz="3200" dirty="0">
                <a:solidFill>
                  <a:schemeClr val="bg1"/>
                </a:solidFill>
              </a:rPr>
              <a:t>: </a:t>
            </a:r>
            <a:r>
              <a:rPr lang="en-US" sz="3200" i="1" dirty="0">
                <a:solidFill>
                  <a:schemeClr val="bg1"/>
                </a:solidFill>
              </a:rPr>
              <a:t>miss the mark, come up short</a:t>
            </a:r>
          </a:p>
          <a:p>
            <a:pPr marL="571500" indent="-571500">
              <a:buFont typeface="+mj-lt"/>
              <a:buAutoNum type="romanUcPeriod"/>
            </a:pPr>
            <a:r>
              <a:rPr lang="en-US" sz="3200" b="1" dirty="0">
                <a:solidFill>
                  <a:srgbClr val="FFC000"/>
                </a:solidFill>
              </a:rPr>
              <a:t>Metaphoric Meaning</a:t>
            </a:r>
            <a:r>
              <a:rPr lang="en-US" sz="3200" dirty="0">
                <a:solidFill>
                  <a:schemeClr val="bg1"/>
                </a:solidFill>
              </a:rPr>
              <a:t>: </a:t>
            </a:r>
            <a:r>
              <a:rPr lang="en-US" sz="3200" i="1" dirty="0">
                <a:solidFill>
                  <a:schemeClr val="bg1"/>
                </a:solidFill>
              </a:rPr>
              <a:t>universal</a:t>
            </a:r>
            <a:r>
              <a:rPr lang="en-US" sz="3200" dirty="0">
                <a:solidFill>
                  <a:schemeClr val="bg1"/>
                </a:solidFill>
              </a:rPr>
              <a:t> </a:t>
            </a:r>
            <a:r>
              <a:rPr lang="en-US" sz="3200" i="1" dirty="0">
                <a:solidFill>
                  <a:schemeClr val="bg1"/>
                </a:solidFill>
              </a:rPr>
              <a:t>spiritual failure</a:t>
            </a:r>
          </a:p>
          <a:p>
            <a:pPr marL="571500" indent="-571500">
              <a:buFont typeface="+mj-lt"/>
              <a:buAutoNum type="romanUcPeriod"/>
            </a:pPr>
            <a:r>
              <a:rPr lang="en-US" sz="3200" b="1" dirty="0">
                <a:solidFill>
                  <a:srgbClr val="FFC000"/>
                </a:solidFill>
              </a:rPr>
              <a:t>Law</a:t>
            </a:r>
            <a:r>
              <a:rPr lang="en-US" sz="3200" dirty="0">
                <a:solidFill>
                  <a:schemeClr val="bg1"/>
                </a:solidFill>
              </a:rPr>
              <a:t>: </a:t>
            </a:r>
            <a:r>
              <a:rPr lang="en-US" sz="3200" i="1" dirty="0">
                <a:solidFill>
                  <a:schemeClr val="bg1"/>
                </a:solidFill>
              </a:rPr>
              <a:t>defines &amp; reveals sin</a:t>
            </a:r>
          </a:p>
          <a:p>
            <a:pPr marL="571500" indent="-571500">
              <a:buFont typeface="+mj-lt"/>
              <a:buAutoNum type="romanUcPeriod"/>
            </a:pPr>
            <a:r>
              <a:rPr lang="en-US" sz="3200" b="1" dirty="0">
                <a:solidFill>
                  <a:srgbClr val="FFC000"/>
                </a:solidFill>
              </a:rPr>
              <a:t>Law</a:t>
            </a:r>
            <a:r>
              <a:rPr lang="en-US" sz="3200" dirty="0">
                <a:solidFill>
                  <a:schemeClr val="bg1"/>
                </a:solidFill>
              </a:rPr>
              <a:t>: </a:t>
            </a:r>
            <a:r>
              <a:rPr lang="en-US" sz="3200" i="1" dirty="0">
                <a:solidFill>
                  <a:schemeClr val="bg1"/>
                </a:solidFill>
              </a:rPr>
              <a:t>creates &amp; provokes sin</a:t>
            </a:r>
            <a:endParaRPr lang="en-US" sz="3200" dirty="0">
              <a:solidFill>
                <a:srgbClr val="FFC000"/>
              </a:solidFill>
            </a:endParaRPr>
          </a:p>
        </p:txBody>
      </p:sp>
    </p:spTree>
    <p:extLst>
      <p:ext uri="{BB962C8B-B14F-4D97-AF65-F5344CB8AC3E}">
        <p14:creationId xmlns:p14="http://schemas.microsoft.com/office/powerpoint/2010/main" val="162138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965</Words>
  <Application>Microsoft Office PowerPoint</Application>
  <PresentationFormat>Widescreen</PresentationFormat>
  <Paragraphs>73</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Sasanecki</dc:creator>
  <cp:lastModifiedBy>Jerome Sasanecki</cp:lastModifiedBy>
  <cp:revision>15</cp:revision>
  <dcterms:created xsi:type="dcterms:W3CDTF">2017-11-12T03:45:52Z</dcterms:created>
  <dcterms:modified xsi:type="dcterms:W3CDTF">2018-01-28T17:47:22Z</dcterms:modified>
</cp:coreProperties>
</file>