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59" r:id="rId9"/>
    <p:sldId id="264" r:id="rId10"/>
    <p:sldId id="265" r:id="rId11"/>
    <p:sldId id="266" r:id="rId12"/>
    <p:sldId id="268" r:id="rId13"/>
    <p:sldId id="267" r:id="rId14"/>
    <p:sldId id="269" r:id="rId15"/>
    <p:sldId id="270" r:id="rId16"/>
    <p:sldId id="272" r:id="rId17"/>
    <p:sldId id="271"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516A-3120-4B91-AF98-9D34669E5E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B5324D-16C1-45D6-B493-A78DB6695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847E18-E65B-4D76-8DA8-41BEE7629520}"/>
              </a:ext>
            </a:extLst>
          </p:cNvPr>
          <p:cNvSpPr>
            <a:spLocks noGrp="1"/>
          </p:cNvSpPr>
          <p:nvPr>
            <p:ph type="dt" sz="half" idx="10"/>
          </p:nvPr>
        </p:nvSpPr>
        <p:spPr/>
        <p:txBody>
          <a:bodyPr/>
          <a:lstStyle/>
          <a:p>
            <a:fld id="{5364DE84-0E8B-4537-9B5E-19FDD456DA29}" type="datetimeFigureOut">
              <a:rPr lang="en-US" smtClean="0"/>
              <a:t>11/11/2017</a:t>
            </a:fld>
            <a:endParaRPr lang="en-US"/>
          </a:p>
        </p:txBody>
      </p:sp>
      <p:sp>
        <p:nvSpPr>
          <p:cNvPr id="5" name="Footer Placeholder 4">
            <a:extLst>
              <a:ext uri="{FF2B5EF4-FFF2-40B4-BE49-F238E27FC236}">
                <a16:creationId xmlns:a16="http://schemas.microsoft.com/office/drawing/2014/main" id="{17A65E7E-E485-4342-9357-E3BAA4330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77493-6AAA-444B-B584-C8B0F83E6A5C}"/>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390464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51C4E-10D9-4E02-9720-E83DC6DEAF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26C8E4-2727-4831-9725-5F8DE754AC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AAFCF2-AD2D-43D7-9C9A-424A899B71EB}"/>
              </a:ext>
            </a:extLst>
          </p:cNvPr>
          <p:cNvSpPr>
            <a:spLocks noGrp="1"/>
          </p:cNvSpPr>
          <p:nvPr>
            <p:ph type="dt" sz="half" idx="10"/>
          </p:nvPr>
        </p:nvSpPr>
        <p:spPr/>
        <p:txBody>
          <a:bodyPr/>
          <a:lstStyle/>
          <a:p>
            <a:fld id="{5364DE84-0E8B-4537-9B5E-19FDD456DA29}" type="datetimeFigureOut">
              <a:rPr lang="en-US" smtClean="0"/>
              <a:t>11/11/2017</a:t>
            </a:fld>
            <a:endParaRPr lang="en-US"/>
          </a:p>
        </p:txBody>
      </p:sp>
      <p:sp>
        <p:nvSpPr>
          <p:cNvPr id="5" name="Footer Placeholder 4">
            <a:extLst>
              <a:ext uri="{FF2B5EF4-FFF2-40B4-BE49-F238E27FC236}">
                <a16:creationId xmlns:a16="http://schemas.microsoft.com/office/drawing/2014/main" id="{1B2404D8-D26A-4E18-BF92-80D7402BA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B7051-9046-4732-A3F1-CCD248CEDFBE}"/>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256675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9263B7-5D2C-4ADF-853C-71FFB5E27D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BC96F2-1306-49F0-86BA-6B195549F6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0642D-2DDF-4850-9812-A78751E5EABC}"/>
              </a:ext>
            </a:extLst>
          </p:cNvPr>
          <p:cNvSpPr>
            <a:spLocks noGrp="1"/>
          </p:cNvSpPr>
          <p:nvPr>
            <p:ph type="dt" sz="half" idx="10"/>
          </p:nvPr>
        </p:nvSpPr>
        <p:spPr/>
        <p:txBody>
          <a:bodyPr/>
          <a:lstStyle/>
          <a:p>
            <a:fld id="{5364DE84-0E8B-4537-9B5E-19FDD456DA29}" type="datetimeFigureOut">
              <a:rPr lang="en-US" smtClean="0"/>
              <a:t>11/11/2017</a:t>
            </a:fld>
            <a:endParaRPr lang="en-US"/>
          </a:p>
        </p:txBody>
      </p:sp>
      <p:sp>
        <p:nvSpPr>
          <p:cNvPr id="5" name="Footer Placeholder 4">
            <a:extLst>
              <a:ext uri="{FF2B5EF4-FFF2-40B4-BE49-F238E27FC236}">
                <a16:creationId xmlns:a16="http://schemas.microsoft.com/office/drawing/2014/main" id="{CDA66232-BA75-4B7E-BCBD-E5D94FE6A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3DFC1-3D79-40E3-B183-F08467A85AC5}"/>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160809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0B06-7FF4-4AB0-A792-94C480C86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119591-2DC7-4036-B0F5-E7A0AB3174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D31D6-337B-4E4A-9E8F-7E5B5E7CDA40}"/>
              </a:ext>
            </a:extLst>
          </p:cNvPr>
          <p:cNvSpPr>
            <a:spLocks noGrp="1"/>
          </p:cNvSpPr>
          <p:nvPr>
            <p:ph type="dt" sz="half" idx="10"/>
          </p:nvPr>
        </p:nvSpPr>
        <p:spPr/>
        <p:txBody>
          <a:bodyPr/>
          <a:lstStyle/>
          <a:p>
            <a:fld id="{5364DE84-0E8B-4537-9B5E-19FDD456DA29}" type="datetimeFigureOut">
              <a:rPr lang="en-US" smtClean="0"/>
              <a:t>11/11/2017</a:t>
            </a:fld>
            <a:endParaRPr lang="en-US"/>
          </a:p>
        </p:txBody>
      </p:sp>
      <p:sp>
        <p:nvSpPr>
          <p:cNvPr id="5" name="Footer Placeholder 4">
            <a:extLst>
              <a:ext uri="{FF2B5EF4-FFF2-40B4-BE49-F238E27FC236}">
                <a16:creationId xmlns:a16="http://schemas.microsoft.com/office/drawing/2014/main" id="{FE15E6F2-F373-466D-9D8A-D88F88813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72165-73D8-4659-A175-78F5168E80AB}"/>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300198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C7126-0705-4BA0-978B-9E44E5C4C0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C8446F-38CF-45E1-A4F4-10631FE80F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E635E4-F252-422D-AEF2-316811D1F9B9}"/>
              </a:ext>
            </a:extLst>
          </p:cNvPr>
          <p:cNvSpPr>
            <a:spLocks noGrp="1"/>
          </p:cNvSpPr>
          <p:nvPr>
            <p:ph type="dt" sz="half" idx="10"/>
          </p:nvPr>
        </p:nvSpPr>
        <p:spPr/>
        <p:txBody>
          <a:bodyPr/>
          <a:lstStyle/>
          <a:p>
            <a:fld id="{5364DE84-0E8B-4537-9B5E-19FDD456DA29}" type="datetimeFigureOut">
              <a:rPr lang="en-US" smtClean="0"/>
              <a:t>11/11/2017</a:t>
            </a:fld>
            <a:endParaRPr lang="en-US"/>
          </a:p>
        </p:txBody>
      </p:sp>
      <p:sp>
        <p:nvSpPr>
          <p:cNvPr id="5" name="Footer Placeholder 4">
            <a:extLst>
              <a:ext uri="{FF2B5EF4-FFF2-40B4-BE49-F238E27FC236}">
                <a16:creationId xmlns:a16="http://schemas.microsoft.com/office/drawing/2014/main" id="{81A87D57-699B-46FF-9387-26D48E9FF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A42A0-134A-4C39-A1AA-7F8E89411356}"/>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239275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3ADA-D8DA-4AF1-86DA-9DD5D029DA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27581F-C4EC-44D9-975A-DCF171980C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6001B9-01F0-4663-BCB5-29DD296595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5C5D30-BED6-4E6E-8A6C-96D4C6CAB0B1}"/>
              </a:ext>
            </a:extLst>
          </p:cNvPr>
          <p:cNvSpPr>
            <a:spLocks noGrp="1"/>
          </p:cNvSpPr>
          <p:nvPr>
            <p:ph type="dt" sz="half" idx="10"/>
          </p:nvPr>
        </p:nvSpPr>
        <p:spPr/>
        <p:txBody>
          <a:bodyPr/>
          <a:lstStyle/>
          <a:p>
            <a:fld id="{5364DE84-0E8B-4537-9B5E-19FDD456DA29}" type="datetimeFigureOut">
              <a:rPr lang="en-US" smtClean="0"/>
              <a:t>11/11/2017</a:t>
            </a:fld>
            <a:endParaRPr lang="en-US"/>
          </a:p>
        </p:txBody>
      </p:sp>
      <p:sp>
        <p:nvSpPr>
          <p:cNvPr id="6" name="Footer Placeholder 5">
            <a:extLst>
              <a:ext uri="{FF2B5EF4-FFF2-40B4-BE49-F238E27FC236}">
                <a16:creationId xmlns:a16="http://schemas.microsoft.com/office/drawing/2014/main" id="{023A9122-FFEB-4B22-BB73-EFFCEB40C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20A44-C612-4726-8563-2A129049B209}"/>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128034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8990-646B-4F06-B0C3-0D9F74F7DE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A68012-1441-4EA1-A337-C72D272D71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CF354C-C987-452C-B5F2-6D52EB45AF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ACFA6F-4140-4932-988C-8E435D66D6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A77218-89AD-4304-87BE-C4D6499414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339B25-A7EC-4F62-AFEA-9DA7C21238F4}"/>
              </a:ext>
            </a:extLst>
          </p:cNvPr>
          <p:cNvSpPr>
            <a:spLocks noGrp="1"/>
          </p:cNvSpPr>
          <p:nvPr>
            <p:ph type="dt" sz="half" idx="10"/>
          </p:nvPr>
        </p:nvSpPr>
        <p:spPr/>
        <p:txBody>
          <a:bodyPr/>
          <a:lstStyle/>
          <a:p>
            <a:fld id="{5364DE84-0E8B-4537-9B5E-19FDD456DA29}" type="datetimeFigureOut">
              <a:rPr lang="en-US" smtClean="0"/>
              <a:t>11/11/2017</a:t>
            </a:fld>
            <a:endParaRPr lang="en-US"/>
          </a:p>
        </p:txBody>
      </p:sp>
      <p:sp>
        <p:nvSpPr>
          <p:cNvPr id="8" name="Footer Placeholder 7">
            <a:extLst>
              <a:ext uri="{FF2B5EF4-FFF2-40B4-BE49-F238E27FC236}">
                <a16:creationId xmlns:a16="http://schemas.microsoft.com/office/drawing/2014/main" id="{6A51DD59-E07F-437E-89B6-C3D7F5095D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9BB333-8386-4221-80E3-830E97E2746E}"/>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379381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113F-BF62-42F9-BCD9-DEA3084DE8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7D06A-D3E8-4485-8E05-66AF671972E5}"/>
              </a:ext>
            </a:extLst>
          </p:cNvPr>
          <p:cNvSpPr>
            <a:spLocks noGrp="1"/>
          </p:cNvSpPr>
          <p:nvPr>
            <p:ph type="dt" sz="half" idx="10"/>
          </p:nvPr>
        </p:nvSpPr>
        <p:spPr/>
        <p:txBody>
          <a:bodyPr/>
          <a:lstStyle/>
          <a:p>
            <a:fld id="{5364DE84-0E8B-4537-9B5E-19FDD456DA29}" type="datetimeFigureOut">
              <a:rPr lang="en-US" smtClean="0"/>
              <a:t>11/11/2017</a:t>
            </a:fld>
            <a:endParaRPr lang="en-US"/>
          </a:p>
        </p:txBody>
      </p:sp>
      <p:sp>
        <p:nvSpPr>
          <p:cNvPr id="4" name="Footer Placeholder 3">
            <a:extLst>
              <a:ext uri="{FF2B5EF4-FFF2-40B4-BE49-F238E27FC236}">
                <a16:creationId xmlns:a16="http://schemas.microsoft.com/office/drawing/2014/main" id="{2FEDAC87-A22B-4323-9778-0098A5CAA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F4633E-37A7-459C-976F-E5851D59E1CB}"/>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407538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EA8F0-D837-47C2-A66C-C65581265860}"/>
              </a:ext>
            </a:extLst>
          </p:cNvPr>
          <p:cNvSpPr>
            <a:spLocks noGrp="1"/>
          </p:cNvSpPr>
          <p:nvPr>
            <p:ph type="dt" sz="half" idx="10"/>
          </p:nvPr>
        </p:nvSpPr>
        <p:spPr/>
        <p:txBody>
          <a:bodyPr/>
          <a:lstStyle/>
          <a:p>
            <a:fld id="{5364DE84-0E8B-4537-9B5E-19FDD456DA29}" type="datetimeFigureOut">
              <a:rPr lang="en-US" smtClean="0"/>
              <a:t>11/11/2017</a:t>
            </a:fld>
            <a:endParaRPr lang="en-US"/>
          </a:p>
        </p:txBody>
      </p:sp>
      <p:sp>
        <p:nvSpPr>
          <p:cNvPr id="3" name="Footer Placeholder 2">
            <a:extLst>
              <a:ext uri="{FF2B5EF4-FFF2-40B4-BE49-F238E27FC236}">
                <a16:creationId xmlns:a16="http://schemas.microsoft.com/office/drawing/2014/main" id="{FEDC7279-6341-4B8D-A6F3-16BE47F603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0CC29A-2F94-4839-8F74-2A068E6800CE}"/>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244704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BDE9A-854F-406F-9913-CF324B13D8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E51C4B-CFE7-466B-A097-E54AC0ACAB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85AE70-0735-41C1-AD7B-3128E5AF64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B8FF47-14BE-476D-8CB5-E63BA9B4F2B2}"/>
              </a:ext>
            </a:extLst>
          </p:cNvPr>
          <p:cNvSpPr>
            <a:spLocks noGrp="1"/>
          </p:cNvSpPr>
          <p:nvPr>
            <p:ph type="dt" sz="half" idx="10"/>
          </p:nvPr>
        </p:nvSpPr>
        <p:spPr/>
        <p:txBody>
          <a:bodyPr/>
          <a:lstStyle/>
          <a:p>
            <a:fld id="{5364DE84-0E8B-4537-9B5E-19FDD456DA29}" type="datetimeFigureOut">
              <a:rPr lang="en-US" smtClean="0"/>
              <a:t>11/11/2017</a:t>
            </a:fld>
            <a:endParaRPr lang="en-US"/>
          </a:p>
        </p:txBody>
      </p:sp>
      <p:sp>
        <p:nvSpPr>
          <p:cNvPr id="6" name="Footer Placeholder 5">
            <a:extLst>
              <a:ext uri="{FF2B5EF4-FFF2-40B4-BE49-F238E27FC236}">
                <a16:creationId xmlns:a16="http://schemas.microsoft.com/office/drawing/2014/main" id="{86F8D8FF-6D58-42D4-98F7-A26045EC59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FBC2CE-F644-4DEE-8DD0-D1E279D7BB34}"/>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28568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0632-57D6-47F1-9439-3EC682253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F15C1A-934E-4C32-9184-9E05641490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212184-1308-4C9C-8C6F-87FC7B715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07E5DC-F4F3-4391-8533-77C002C3432E}"/>
              </a:ext>
            </a:extLst>
          </p:cNvPr>
          <p:cNvSpPr>
            <a:spLocks noGrp="1"/>
          </p:cNvSpPr>
          <p:nvPr>
            <p:ph type="dt" sz="half" idx="10"/>
          </p:nvPr>
        </p:nvSpPr>
        <p:spPr/>
        <p:txBody>
          <a:bodyPr/>
          <a:lstStyle/>
          <a:p>
            <a:fld id="{5364DE84-0E8B-4537-9B5E-19FDD456DA29}" type="datetimeFigureOut">
              <a:rPr lang="en-US" smtClean="0"/>
              <a:t>11/11/2017</a:t>
            </a:fld>
            <a:endParaRPr lang="en-US"/>
          </a:p>
        </p:txBody>
      </p:sp>
      <p:sp>
        <p:nvSpPr>
          <p:cNvPr id="6" name="Footer Placeholder 5">
            <a:extLst>
              <a:ext uri="{FF2B5EF4-FFF2-40B4-BE49-F238E27FC236}">
                <a16:creationId xmlns:a16="http://schemas.microsoft.com/office/drawing/2014/main" id="{3840C4BB-9579-43C7-9601-59CA8F1F9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9C5BA7-E60B-4578-9946-ED14EDAE6DEF}"/>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194345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196439-09D9-40B6-9754-49E6005C78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0E8DD3-167C-466B-AFA8-B291945273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D95D2-95CE-4E70-96EB-D68315D033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4DE84-0E8B-4537-9B5E-19FDD456DA29}" type="datetimeFigureOut">
              <a:rPr lang="en-US" smtClean="0"/>
              <a:t>11/11/2017</a:t>
            </a:fld>
            <a:endParaRPr lang="en-US"/>
          </a:p>
        </p:txBody>
      </p:sp>
      <p:sp>
        <p:nvSpPr>
          <p:cNvPr id="5" name="Footer Placeholder 4">
            <a:extLst>
              <a:ext uri="{FF2B5EF4-FFF2-40B4-BE49-F238E27FC236}">
                <a16:creationId xmlns:a16="http://schemas.microsoft.com/office/drawing/2014/main" id="{3235E9F6-BAC5-41F3-A662-3D811C702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03F246-EFCA-4B83-9295-6083BED11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F7F25-CFBF-491B-B324-A0E7606C3F94}" type="slidenum">
              <a:rPr lang="en-US" smtClean="0"/>
              <a:t>‹#›</a:t>
            </a:fld>
            <a:endParaRPr lang="en-US"/>
          </a:p>
        </p:txBody>
      </p:sp>
    </p:spTree>
    <p:extLst>
      <p:ext uri="{BB962C8B-B14F-4D97-AF65-F5344CB8AC3E}">
        <p14:creationId xmlns:p14="http://schemas.microsoft.com/office/powerpoint/2010/main" val="4254064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E7908C-9135-4728-BCBD-12D10C173A1A}"/>
              </a:ext>
            </a:extLst>
          </p:cNvPr>
          <p:cNvSpPr/>
          <p:nvPr/>
        </p:nvSpPr>
        <p:spPr>
          <a:xfrm>
            <a:off x="3942826" y="388246"/>
            <a:ext cx="7899634" cy="570451"/>
          </a:xfrm>
          <a:prstGeom prst="rect">
            <a:avLst/>
          </a:prstGeom>
          <a:noFill/>
          <a:ln w="25400" cap="flat" cmpd="sng" algn="ctr">
            <a:noFill/>
            <a:prstDash val="solid"/>
          </a:ln>
          <a:effectLst/>
        </p:spPr>
        <p:txBody>
          <a:bodyPr lIns="91428" tIns="45719" rIns="91428" bIns="45719"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07"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Trebuchet MS"/>
                <a:ea typeface="+mn-ea"/>
                <a:cs typeface="+mn-cs"/>
              </a:rPr>
              <a:t>Scripture Reading: Hebrews 1:2-3</a:t>
            </a:r>
          </a:p>
        </p:txBody>
      </p:sp>
    </p:spTree>
    <p:extLst>
      <p:ext uri="{BB962C8B-B14F-4D97-AF65-F5344CB8AC3E}">
        <p14:creationId xmlns:p14="http://schemas.microsoft.com/office/powerpoint/2010/main" val="2993315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8C65333-A677-4F48-B812-FCD66BAC63A4}"/>
              </a:ext>
            </a:extLst>
          </p:cNvPr>
          <p:cNvPicPr>
            <a:picLocks noChangeAspect="1"/>
          </p:cNvPicPr>
          <p:nvPr/>
        </p:nvPicPr>
        <p:blipFill rotWithShape="1">
          <a:blip r:embed="rId3">
            <a:extLst>
              <a:ext uri="{28A0092B-C50C-407E-A947-70E740481C1C}">
                <a14:useLocalDpi xmlns:a14="http://schemas.microsoft.com/office/drawing/2010/main" val="0"/>
              </a:ext>
            </a:extLst>
          </a:blip>
          <a:srcRect t="26911"/>
          <a:stretch/>
        </p:blipFill>
        <p:spPr>
          <a:xfrm>
            <a:off x="0" y="1845578"/>
            <a:ext cx="12192000" cy="5012422"/>
          </a:xfrm>
          <a:prstGeom prst="rect">
            <a:avLst/>
          </a:prstGeom>
        </p:spPr>
      </p:pic>
      <p:sp>
        <p:nvSpPr>
          <p:cNvPr id="4" name="TextBox 3">
            <a:extLst>
              <a:ext uri="{FF2B5EF4-FFF2-40B4-BE49-F238E27FC236}">
                <a16:creationId xmlns:a16="http://schemas.microsoft.com/office/drawing/2014/main" id="{A01E0B17-1966-410B-B092-E9F403885686}"/>
              </a:ext>
            </a:extLst>
          </p:cNvPr>
          <p:cNvSpPr txBox="1"/>
          <p:nvPr/>
        </p:nvSpPr>
        <p:spPr>
          <a:xfrm>
            <a:off x="957743" y="1845578"/>
            <a:ext cx="10276514" cy="2554545"/>
          </a:xfrm>
          <a:prstGeom prst="rect">
            <a:avLst/>
          </a:prstGeom>
          <a:noFill/>
        </p:spPr>
        <p:txBody>
          <a:bodyPr wrap="square" rtlCol="0">
            <a:spAutoFit/>
          </a:bodyPr>
          <a:lstStyle/>
          <a:p>
            <a:r>
              <a:rPr lang="en-US" sz="3200" dirty="0">
                <a:solidFill>
                  <a:schemeClr val="bg1"/>
                </a:solidFill>
              </a:rPr>
              <a:t>“</a:t>
            </a:r>
            <a:r>
              <a:rPr lang="en-US" sz="3200" i="1" dirty="0">
                <a:solidFill>
                  <a:schemeClr val="bg1"/>
                </a:solidFill>
              </a:rPr>
              <a:t>glory</a:t>
            </a:r>
            <a:r>
              <a:rPr lang="en-US" sz="3200" dirty="0">
                <a:solidFill>
                  <a:schemeClr val="bg1"/>
                </a:solidFill>
              </a:rPr>
              <a:t>” = Hebrew </a:t>
            </a:r>
            <a:r>
              <a:rPr lang="en-US" sz="3200" b="1" i="1" dirty="0" err="1">
                <a:solidFill>
                  <a:srgbClr val="FFC000"/>
                </a:solidFill>
              </a:rPr>
              <a:t>kavod</a:t>
            </a:r>
            <a:endParaRPr lang="en-US" sz="3200" b="1" i="1" dirty="0">
              <a:solidFill>
                <a:srgbClr val="FFC000"/>
              </a:solidFill>
            </a:endParaRPr>
          </a:p>
          <a:p>
            <a:pPr marL="571500" indent="-571500">
              <a:buFont typeface="+mj-lt"/>
              <a:buAutoNum type="romanUcPeriod"/>
            </a:pPr>
            <a:r>
              <a:rPr lang="en-US" sz="3200" b="1" dirty="0">
                <a:solidFill>
                  <a:srgbClr val="FFC000"/>
                </a:solidFill>
              </a:rPr>
              <a:t>Literal Meaning</a:t>
            </a:r>
            <a:r>
              <a:rPr lang="en-US" sz="3200" dirty="0">
                <a:solidFill>
                  <a:schemeClr val="bg1"/>
                </a:solidFill>
              </a:rPr>
              <a:t>: </a:t>
            </a:r>
            <a:r>
              <a:rPr lang="en-US" sz="3200" i="1" dirty="0">
                <a:solidFill>
                  <a:schemeClr val="bg1"/>
                </a:solidFill>
              </a:rPr>
              <a:t>heaviness, weight</a:t>
            </a:r>
          </a:p>
          <a:p>
            <a:pPr marL="571500" indent="-571500">
              <a:buFont typeface="+mj-lt"/>
              <a:buAutoNum type="romanUcPeriod"/>
            </a:pPr>
            <a:r>
              <a:rPr lang="en-US" sz="3200" b="1" dirty="0">
                <a:solidFill>
                  <a:srgbClr val="FFC000"/>
                </a:solidFill>
              </a:rPr>
              <a:t>Metaphoric Meaning</a:t>
            </a:r>
            <a:r>
              <a:rPr lang="en-US" sz="3200" dirty="0">
                <a:solidFill>
                  <a:schemeClr val="bg1"/>
                </a:solidFill>
              </a:rPr>
              <a:t>: </a:t>
            </a:r>
            <a:r>
              <a:rPr lang="en-US" sz="3200" i="1" dirty="0">
                <a:solidFill>
                  <a:schemeClr val="bg1"/>
                </a:solidFill>
              </a:rPr>
              <a:t>importance, reputation, honor</a:t>
            </a:r>
          </a:p>
          <a:p>
            <a:pPr marL="571500" indent="-571500">
              <a:buFont typeface="+mj-lt"/>
              <a:buAutoNum type="romanUcPeriod"/>
            </a:pPr>
            <a:r>
              <a:rPr lang="en-US" sz="3200" b="1" dirty="0">
                <a:solidFill>
                  <a:srgbClr val="FFC000"/>
                </a:solidFill>
              </a:rPr>
              <a:t>Physical Manifestation of importance</a:t>
            </a:r>
          </a:p>
          <a:p>
            <a:pPr marL="1028700" lvl="1" indent="-571500">
              <a:buFont typeface="Arial" panose="020B0604020202020204" pitchFamily="34" charset="0"/>
              <a:buChar char="•"/>
            </a:pPr>
            <a:r>
              <a:rPr lang="en-US" sz="3200" i="1" dirty="0">
                <a:solidFill>
                  <a:srgbClr val="FFFF00"/>
                </a:solidFill>
              </a:rPr>
              <a:t>A person’s </a:t>
            </a:r>
            <a:r>
              <a:rPr lang="en-US" sz="3200" i="1" dirty="0" err="1">
                <a:solidFill>
                  <a:srgbClr val="FFFF00"/>
                </a:solidFill>
              </a:rPr>
              <a:t>kavod</a:t>
            </a:r>
            <a:r>
              <a:rPr lang="en-US" sz="3200" i="1" dirty="0">
                <a:solidFill>
                  <a:schemeClr val="bg1"/>
                </a:solidFill>
              </a:rPr>
              <a:t>: wealth &amp; possessions</a:t>
            </a:r>
          </a:p>
        </p:txBody>
      </p:sp>
    </p:spTree>
    <p:extLst>
      <p:ext uri="{BB962C8B-B14F-4D97-AF65-F5344CB8AC3E}">
        <p14:creationId xmlns:p14="http://schemas.microsoft.com/office/powerpoint/2010/main" val="3336380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A401935-4BF7-483F-A6EC-D9807829B278}"/>
              </a:ext>
            </a:extLst>
          </p:cNvPr>
          <p:cNvSpPr txBox="1"/>
          <p:nvPr/>
        </p:nvSpPr>
        <p:spPr>
          <a:xfrm>
            <a:off x="957743" y="1719743"/>
            <a:ext cx="10276514" cy="3170099"/>
          </a:xfrm>
          <a:prstGeom prst="rect">
            <a:avLst/>
          </a:prstGeom>
          <a:noFill/>
        </p:spPr>
        <p:txBody>
          <a:bodyPr wrap="square" rtlCol="0">
            <a:spAutoFit/>
          </a:bodyPr>
          <a:lstStyle/>
          <a:p>
            <a:r>
              <a:rPr lang="en-US" sz="4000" b="1" dirty="0">
                <a:solidFill>
                  <a:srgbClr val="FFFF00"/>
                </a:solidFill>
              </a:rPr>
              <a:t>(2 Chronicles 32:27-28)</a:t>
            </a:r>
          </a:p>
          <a:p>
            <a:r>
              <a:rPr lang="en-US" sz="3200" dirty="0">
                <a:solidFill>
                  <a:schemeClr val="bg1"/>
                </a:solidFill>
              </a:rPr>
              <a:t>Now Hezekiah had immense riches and </a:t>
            </a:r>
            <a:r>
              <a:rPr lang="en-US" sz="3200" b="1" i="1" dirty="0" err="1">
                <a:solidFill>
                  <a:srgbClr val="FFC000"/>
                </a:solidFill>
              </a:rPr>
              <a:t>kavod</a:t>
            </a:r>
            <a:r>
              <a:rPr lang="en-US" sz="3200" dirty="0">
                <a:solidFill>
                  <a:schemeClr val="bg1"/>
                </a:solidFill>
              </a:rPr>
              <a:t>; and he made for himself treasuries for silver, gold, precious stones, spices, shields and all kinds of valuable articles, storehouses also for the produce of grain, wine and oil, pens for all kinds of cattle and sheepfolds for the flocks.</a:t>
            </a:r>
          </a:p>
        </p:txBody>
      </p:sp>
    </p:spTree>
    <p:extLst>
      <p:ext uri="{BB962C8B-B14F-4D97-AF65-F5344CB8AC3E}">
        <p14:creationId xmlns:p14="http://schemas.microsoft.com/office/powerpoint/2010/main" val="845768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8C65333-A677-4F48-B812-FCD66BAC63A4}"/>
              </a:ext>
            </a:extLst>
          </p:cNvPr>
          <p:cNvPicPr>
            <a:picLocks noChangeAspect="1"/>
          </p:cNvPicPr>
          <p:nvPr/>
        </p:nvPicPr>
        <p:blipFill rotWithShape="1">
          <a:blip r:embed="rId3">
            <a:extLst>
              <a:ext uri="{28A0092B-C50C-407E-A947-70E740481C1C}">
                <a14:useLocalDpi xmlns:a14="http://schemas.microsoft.com/office/drawing/2010/main" val="0"/>
              </a:ext>
            </a:extLst>
          </a:blip>
          <a:srcRect t="26911"/>
          <a:stretch/>
        </p:blipFill>
        <p:spPr>
          <a:xfrm>
            <a:off x="0" y="1845578"/>
            <a:ext cx="12192000" cy="5012422"/>
          </a:xfrm>
          <a:prstGeom prst="rect">
            <a:avLst/>
          </a:prstGeom>
        </p:spPr>
      </p:pic>
      <p:sp>
        <p:nvSpPr>
          <p:cNvPr id="4" name="TextBox 3">
            <a:extLst>
              <a:ext uri="{FF2B5EF4-FFF2-40B4-BE49-F238E27FC236}">
                <a16:creationId xmlns:a16="http://schemas.microsoft.com/office/drawing/2014/main" id="{A01E0B17-1966-410B-B092-E9F403885686}"/>
              </a:ext>
            </a:extLst>
          </p:cNvPr>
          <p:cNvSpPr txBox="1"/>
          <p:nvPr/>
        </p:nvSpPr>
        <p:spPr>
          <a:xfrm>
            <a:off x="957743" y="1845578"/>
            <a:ext cx="10276514" cy="3046988"/>
          </a:xfrm>
          <a:prstGeom prst="rect">
            <a:avLst/>
          </a:prstGeom>
          <a:noFill/>
        </p:spPr>
        <p:txBody>
          <a:bodyPr wrap="square" rtlCol="0">
            <a:spAutoFit/>
          </a:bodyPr>
          <a:lstStyle/>
          <a:p>
            <a:r>
              <a:rPr lang="en-US" sz="3200" dirty="0">
                <a:solidFill>
                  <a:schemeClr val="bg1"/>
                </a:solidFill>
              </a:rPr>
              <a:t>“</a:t>
            </a:r>
            <a:r>
              <a:rPr lang="en-US" sz="3200" i="1" dirty="0">
                <a:solidFill>
                  <a:schemeClr val="bg1"/>
                </a:solidFill>
              </a:rPr>
              <a:t>glory</a:t>
            </a:r>
            <a:r>
              <a:rPr lang="en-US" sz="3200" dirty="0">
                <a:solidFill>
                  <a:schemeClr val="bg1"/>
                </a:solidFill>
              </a:rPr>
              <a:t>” = Hebrew </a:t>
            </a:r>
            <a:r>
              <a:rPr lang="en-US" sz="3200" b="1" i="1" dirty="0" err="1">
                <a:solidFill>
                  <a:srgbClr val="FFC000"/>
                </a:solidFill>
              </a:rPr>
              <a:t>kavod</a:t>
            </a:r>
            <a:endParaRPr lang="en-US" sz="3200" b="1" i="1" dirty="0">
              <a:solidFill>
                <a:srgbClr val="FFC000"/>
              </a:solidFill>
            </a:endParaRPr>
          </a:p>
          <a:p>
            <a:pPr marL="571500" indent="-571500">
              <a:buFont typeface="+mj-lt"/>
              <a:buAutoNum type="romanUcPeriod"/>
            </a:pPr>
            <a:r>
              <a:rPr lang="en-US" sz="3200" b="1" dirty="0">
                <a:solidFill>
                  <a:srgbClr val="FFC000"/>
                </a:solidFill>
              </a:rPr>
              <a:t>Literal Meaning</a:t>
            </a:r>
            <a:r>
              <a:rPr lang="en-US" sz="3200" dirty="0">
                <a:solidFill>
                  <a:schemeClr val="bg1"/>
                </a:solidFill>
              </a:rPr>
              <a:t>: </a:t>
            </a:r>
            <a:r>
              <a:rPr lang="en-US" sz="3200" i="1" dirty="0">
                <a:solidFill>
                  <a:schemeClr val="bg1"/>
                </a:solidFill>
              </a:rPr>
              <a:t>heaviness, weight</a:t>
            </a:r>
          </a:p>
          <a:p>
            <a:pPr marL="571500" indent="-571500">
              <a:buFont typeface="+mj-lt"/>
              <a:buAutoNum type="romanUcPeriod"/>
            </a:pPr>
            <a:r>
              <a:rPr lang="en-US" sz="3200" b="1" dirty="0">
                <a:solidFill>
                  <a:srgbClr val="FFC000"/>
                </a:solidFill>
              </a:rPr>
              <a:t>Metaphoric Meaning</a:t>
            </a:r>
            <a:r>
              <a:rPr lang="en-US" sz="3200" dirty="0">
                <a:solidFill>
                  <a:schemeClr val="bg1"/>
                </a:solidFill>
              </a:rPr>
              <a:t>: </a:t>
            </a:r>
            <a:r>
              <a:rPr lang="en-US" sz="3200" i="1" dirty="0">
                <a:solidFill>
                  <a:schemeClr val="bg1"/>
                </a:solidFill>
              </a:rPr>
              <a:t>importance, reputation, honor</a:t>
            </a:r>
          </a:p>
          <a:p>
            <a:pPr marL="571500" indent="-571500">
              <a:buFont typeface="+mj-lt"/>
              <a:buAutoNum type="romanUcPeriod"/>
            </a:pPr>
            <a:r>
              <a:rPr lang="en-US" sz="3200" b="1" dirty="0">
                <a:solidFill>
                  <a:srgbClr val="FFC000"/>
                </a:solidFill>
              </a:rPr>
              <a:t>Physical Manifestation of importance</a:t>
            </a:r>
          </a:p>
          <a:p>
            <a:pPr marL="1028700" lvl="1" indent="-571500">
              <a:buFont typeface="Arial" panose="020B0604020202020204" pitchFamily="34" charset="0"/>
              <a:buChar char="•"/>
            </a:pPr>
            <a:r>
              <a:rPr lang="en-US" sz="3200" i="1" dirty="0">
                <a:solidFill>
                  <a:srgbClr val="FFFF00"/>
                </a:solidFill>
              </a:rPr>
              <a:t>A person’s </a:t>
            </a:r>
            <a:r>
              <a:rPr lang="en-US" sz="3200" i="1" dirty="0" err="1">
                <a:solidFill>
                  <a:srgbClr val="FFFF00"/>
                </a:solidFill>
              </a:rPr>
              <a:t>kavod</a:t>
            </a:r>
            <a:r>
              <a:rPr lang="en-US" sz="3200" i="1" dirty="0">
                <a:solidFill>
                  <a:schemeClr val="bg1"/>
                </a:solidFill>
              </a:rPr>
              <a:t>: wealth &amp; possessions</a:t>
            </a:r>
          </a:p>
          <a:p>
            <a:pPr marL="1028700" lvl="1" indent="-571500">
              <a:buFont typeface="Arial" panose="020B0604020202020204" pitchFamily="34" charset="0"/>
              <a:buChar char="•"/>
            </a:pPr>
            <a:r>
              <a:rPr lang="en-US" sz="3200" i="1" dirty="0">
                <a:solidFill>
                  <a:srgbClr val="FFFF00"/>
                </a:solidFill>
              </a:rPr>
              <a:t>God’s </a:t>
            </a:r>
            <a:r>
              <a:rPr lang="en-US" sz="3200" i="1" dirty="0" err="1">
                <a:solidFill>
                  <a:srgbClr val="FFFF00"/>
                </a:solidFill>
              </a:rPr>
              <a:t>kavod</a:t>
            </a:r>
            <a:r>
              <a:rPr lang="en-US" sz="3200" i="1" dirty="0">
                <a:solidFill>
                  <a:schemeClr val="bg1"/>
                </a:solidFill>
              </a:rPr>
              <a:t>: creation &amp; humans</a:t>
            </a:r>
          </a:p>
        </p:txBody>
      </p:sp>
    </p:spTree>
    <p:extLst>
      <p:ext uri="{BB962C8B-B14F-4D97-AF65-F5344CB8AC3E}">
        <p14:creationId xmlns:p14="http://schemas.microsoft.com/office/powerpoint/2010/main" val="982444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A401935-4BF7-483F-A6EC-D9807829B278}"/>
              </a:ext>
            </a:extLst>
          </p:cNvPr>
          <p:cNvSpPr txBox="1"/>
          <p:nvPr/>
        </p:nvSpPr>
        <p:spPr>
          <a:xfrm>
            <a:off x="957743" y="1719743"/>
            <a:ext cx="10276514" cy="1692771"/>
          </a:xfrm>
          <a:prstGeom prst="rect">
            <a:avLst/>
          </a:prstGeom>
          <a:noFill/>
        </p:spPr>
        <p:txBody>
          <a:bodyPr wrap="square" rtlCol="0">
            <a:spAutoFit/>
          </a:bodyPr>
          <a:lstStyle/>
          <a:p>
            <a:r>
              <a:rPr lang="en-US" sz="4000" b="1" dirty="0">
                <a:solidFill>
                  <a:srgbClr val="FFFF00"/>
                </a:solidFill>
              </a:rPr>
              <a:t>(Psalm 19:1)</a:t>
            </a:r>
          </a:p>
          <a:p>
            <a:r>
              <a:rPr lang="en-US" sz="3200" dirty="0">
                <a:solidFill>
                  <a:schemeClr val="bg1"/>
                </a:solidFill>
              </a:rPr>
              <a:t>The heavens are telling of the </a:t>
            </a:r>
            <a:r>
              <a:rPr lang="en-US" sz="3200" b="1" i="1" dirty="0">
                <a:solidFill>
                  <a:srgbClr val="FFC000"/>
                </a:solidFill>
              </a:rPr>
              <a:t>glory</a:t>
            </a:r>
            <a:r>
              <a:rPr lang="en-US" sz="3200" dirty="0">
                <a:solidFill>
                  <a:schemeClr val="bg1"/>
                </a:solidFill>
              </a:rPr>
              <a:t> of God;</a:t>
            </a:r>
          </a:p>
          <a:p>
            <a:r>
              <a:rPr lang="en-US" sz="3200" dirty="0">
                <a:solidFill>
                  <a:schemeClr val="bg1"/>
                </a:solidFill>
              </a:rPr>
              <a:t>And their expanse is declaring the work of His hands.</a:t>
            </a:r>
          </a:p>
        </p:txBody>
      </p:sp>
    </p:spTree>
    <p:extLst>
      <p:ext uri="{BB962C8B-B14F-4D97-AF65-F5344CB8AC3E}">
        <p14:creationId xmlns:p14="http://schemas.microsoft.com/office/powerpoint/2010/main" val="3207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A401935-4BF7-483F-A6EC-D9807829B278}"/>
              </a:ext>
            </a:extLst>
          </p:cNvPr>
          <p:cNvSpPr txBox="1"/>
          <p:nvPr/>
        </p:nvSpPr>
        <p:spPr>
          <a:xfrm>
            <a:off x="957743" y="120402"/>
            <a:ext cx="10276514" cy="6617196"/>
          </a:xfrm>
          <a:prstGeom prst="rect">
            <a:avLst/>
          </a:prstGeom>
          <a:noFill/>
        </p:spPr>
        <p:txBody>
          <a:bodyPr wrap="square" rtlCol="0">
            <a:spAutoFit/>
          </a:bodyPr>
          <a:lstStyle/>
          <a:p>
            <a:r>
              <a:rPr lang="en-US" sz="4000" b="1" dirty="0">
                <a:solidFill>
                  <a:srgbClr val="FFFF00"/>
                </a:solidFill>
              </a:rPr>
              <a:t>(Psalm 8:3-8)</a:t>
            </a:r>
          </a:p>
          <a:p>
            <a:pPr defTabSz="457200"/>
            <a:r>
              <a:rPr lang="en-US" sz="3200" dirty="0">
                <a:solidFill>
                  <a:schemeClr val="bg1"/>
                </a:solidFill>
              </a:rPr>
              <a:t>When I consider Your heavens, the work of Your fingers,</a:t>
            </a:r>
          </a:p>
          <a:p>
            <a:pPr defTabSz="457200"/>
            <a:r>
              <a:rPr lang="en-US" sz="3200" dirty="0">
                <a:solidFill>
                  <a:schemeClr val="bg1"/>
                </a:solidFill>
              </a:rPr>
              <a:t>	The moon and the stars, which You have ordained;</a:t>
            </a:r>
          </a:p>
          <a:p>
            <a:pPr defTabSz="457200"/>
            <a:r>
              <a:rPr lang="en-US" sz="3200" dirty="0">
                <a:solidFill>
                  <a:schemeClr val="bg1"/>
                </a:solidFill>
              </a:rPr>
              <a:t>What is man that You take thought of him,</a:t>
            </a:r>
          </a:p>
          <a:p>
            <a:pPr defTabSz="457200"/>
            <a:r>
              <a:rPr lang="en-US" sz="3200" dirty="0">
                <a:solidFill>
                  <a:schemeClr val="bg1"/>
                </a:solidFill>
              </a:rPr>
              <a:t>	And the son of man that You care for him?</a:t>
            </a:r>
          </a:p>
          <a:p>
            <a:pPr defTabSz="457200"/>
            <a:r>
              <a:rPr lang="en-US" sz="3200" dirty="0">
                <a:solidFill>
                  <a:schemeClr val="bg1"/>
                </a:solidFill>
              </a:rPr>
              <a:t>Yet You have made him a little lower than God,</a:t>
            </a:r>
          </a:p>
          <a:p>
            <a:pPr defTabSz="457200"/>
            <a:r>
              <a:rPr lang="en-US" sz="3200" dirty="0">
                <a:solidFill>
                  <a:schemeClr val="bg1"/>
                </a:solidFill>
              </a:rPr>
              <a:t>	And You crown him with </a:t>
            </a:r>
            <a:r>
              <a:rPr lang="en-US" sz="3200" b="1" i="1" dirty="0">
                <a:solidFill>
                  <a:srgbClr val="FFC000"/>
                </a:solidFill>
              </a:rPr>
              <a:t>honor</a:t>
            </a:r>
            <a:r>
              <a:rPr lang="en-US" sz="3200" dirty="0">
                <a:solidFill>
                  <a:schemeClr val="bg1"/>
                </a:solidFill>
              </a:rPr>
              <a:t> and majesty!</a:t>
            </a:r>
          </a:p>
          <a:p>
            <a:pPr defTabSz="457200"/>
            <a:r>
              <a:rPr lang="en-US" sz="3200" dirty="0">
                <a:solidFill>
                  <a:schemeClr val="bg1"/>
                </a:solidFill>
              </a:rPr>
              <a:t>You make him to rule over the works of Your hands;</a:t>
            </a:r>
          </a:p>
          <a:p>
            <a:pPr defTabSz="457200"/>
            <a:r>
              <a:rPr lang="en-US" sz="3200" dirty="0">
                <a:solidFill>
                  <a:schemeClr val="bg1"/>
                </a:solidFill>
              </a:rPr>
              <a:t>	You have put all things under his feet,</a:t>
            </a:r>
          </a:p>
          <a:p>
            <a:pPr defTabSz="457200"/>
            <a:r>
              <a:rPr lang="en-US" sz="3200" dirty="0">
                <a:solidFill>
                  <a:schemeClr val="bg1"/>
                </a:solidFill>
              </a:rPr>
              <a:t>All sheep and oxen,</a:t>
            </a:r>
          </a:p>
          <a:p>
            <a:pPr defTabSz="457200"/>
            <a:r>
              <a:rPr lang="en-US" sz="3200" dirty="0">
                <a:solidFill>
                  <a:schemeClr val="bg1"/>
                </a:solidFill>
              </a:rPr>
              <a:t>	And also the beasts of the field,</a:t>
            </a:r>
          </a:p>
          <a:p>
            <a:pPr defTabSz="457200"/>
            <a:r>
              <a:rPr lang="en-US" sz="3200" dirty="0">
                <a:solidFill>
                  <a:schemeClr val="bg1"/>
                </a:solidFill>
              </a:rPr>
              <a:t>The birds of the heavens and the fish of the sea,</a:t>
            </a:r>
          </a:p>
          <a:p>
            <a:pPr defTabSz="457200"/>
            <a:r>
              <a:rPr lang="en-US" sz="3200" dirty="0">
                <a:solidFill>
                  <a:schemeClr val="bg1"/>
                </a:solidFill>
              </a:rPr>
              <a:t>	Whatever passes through the paths of the seas.</a:t>
            </a:r>
          </a:p>
        </p:txBody>
      </p:sp>
    </p:spTree>
    <p:extLst>
      <p:ext uri="{BB962C8B-B14F-4D97-AF65-F5344CB8AC3E}">
        <p14:creationId xmlns:p14="http://schemas.microsoft.com/office/powerpoint/2010/main" val="2606333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A401935-4BF7-483F-A6EC-D9807829B278}"/>
              </a:ext>
            </a:extLst>
          </p:cNvPr>
          <p:cNvSpPr txBox="1"/>
          <p:nvPr/>
        </p:nvSpPr>
        <p:spPr>
          <a:xfrm>
            <a:off x="957743" y="1597729"/>
            <a:ext cx="10276514" cy="3662541"/>
          </a:xfrm>
          <a:prstGeom prst="rect">
            <a:avLst/>
          </a:prstGeom>
          <a:noFill/>
        </p:spPr>
        <p:txBody>
          <a:bodyPr wrap="square" rtlCol="0">
            <a:spAutoFit/>
          </a:bodyPr>
          <a:lstStyle/>
          <a:p>
            <a:r>
              <a:rPr lang="en-US" sz="4000" b="1" dirty="0">
                <a:solidFill>
                  <a:srgbClr val="FFFF00"/>
                </a:solidFill>
              </a:rPr>
              <a:t>(Genesis 1:26-27)</a:t>
            </a:r>
          </a:p>
          <a:p>
            <a:r>
              <a:rPr lang="en-US" sz="3200" dirty="0">
                <a:solidFill>
                  <a:schemeClr val="bg1"/>
                </a:solidFill>
              </a:rPr>
              <a:t>Then God said, “Let Us make man </a:t>
            </a:r>
            <a:r>
              <a:rPr lang="en-US" sz="3200" dirty="0">
                <a:solidFill>
                  <a:srgbClr val="FFC000"/>
                </a:solidFill>
              </a:rPr>
              <a:t>in Our image</a:t>
            </a:r>
            <a:r>
              <a:rPr lang="en-US" sz="3200" dirty="0">
                <a:solidFill>
                  <a:schemeClr val="bg1"/>
                </a:solidFill>
              </a:rPr>
              <a:t>, according to Our likeness; and let them rule over the fish of the sea and over the birds of the sky and over the cattle and over all the earth, and over every creeping thing that creeps on the earth.” God created man </a:t>
            </a:r>
            <a:r>
              <a:rPr lang="en-US" sz="3200" dirty="0">
                <a:solidFill>
                  <a:srgbClr val="FFC000"/>
                </a:solidFill>
              </a:rPr>
              <a:t>in His own image</a:t>
            </a:r>
            <a:r>
              <a:rPr lang="en-US" sz="3200" dirty="0">
                <a:solidFill>
                  <a:schemeClr val="bg1"/>
                </a:solidFill>
              </a:rPr>
              <a:t>, </a:t>
            </a:r>
            <a:r>
              <a:rPr lang="en-US" sz="3200" dirty="0">
                <a:solidFill>
                  <a:srgbClr val="FFC000"/>
                </a:solidFill>
              </a:rPr>
              <a:t>in the image of God</a:t>
            </a:r>
            <a:r>
              <a:rPr lang="en-US" sz="3200" dirty="0">
                <a:solidFill>
                  <a:schemeClr val="bg1"/>
                </a:solidFill>
              </a:rPr>
              <a:t> He created him; male and female He created them.</a:t>
            </a:r>
          </a:p>
        </p:txBody>
      </p:sp>
    </p:spTree>
    <p:extLst>
      <p:ext uri="{BB962C8B-B14F-4D97-AF65-F5344CB8AC3E}">
        <p14:creationId xmlns:p14="http://schemas.microsoft.com/office/powerpoint/2010/main" val="1579793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8C65333-A677-4F48-B812-FCD66BAC63A4}"/>
              </a:ext>
            </a:extLst>
          </p:cNvPr>
          <p:cNvPicPr>
            <a:picLocks noChangeAspect="1"/>
          </p:cNvPicPr>
          <p:nvPr/>
        </p:nvPicPr>
        <p:blipFill rotWithShape="1">
          <a:blip r:embed="rId3">
            <a:extLst>
              <a:ext uri="{28A0092B-C50C-407E-A947-70E740481C1C}">
                <a14:useLocalDpi xmlns:a14="http://schemas.microsoft.com/office/drawing/2010/main" val="0"/>
              </a:ext>
            </a:extLst>
          </a:blip>
          <a:srcRect t="26911"/>
          <a:stretch/>
        </p:blipFill>
        <p:spPr>
          <a:xfrm>
            <a:off x="0" y="1845578"/>
            <a:ext cx="12192000" cy="5012422"/>
          </a:xfrm>
          <a:prstGeom prst="rect">
            <a:avLst/>
          </a:prstGeom>
        </p:spPr>
      </p:pic>
      <p:sp>
        <p:nvSpPr>
          <p:cNvPr id="4" name="TextBox 3">
            <a:extLst>
              <a:ext uri="{FF2B5EF4-FFF2-40B4-BE49-F238E27FC236}">
                <a16:creationId xmlns:a16="http://schemas.microsoft.com/office/drawing/2014/main" id="{A01E0B17-1966-410B-B092-E9F403885686}"/>
              </a:ext>
            </a:extLst>
          </p:cNvPr>
          <p:cNvSpPr txBox="1"/>
          <p:nvPr/>
        </p:nvSpPr>
        <p:spPr>
          <a:xfrm>
            <a:off x="957743" y="1845578"/>
            <a:ext cx="10276514" cy="3539430"/>
          </a:xfrm>
          <a:prstGeom prst="rect">
            <a:avLst/>
          </a:prstGeom>
          <a:noFill/>
        </p:spPr>
        <p:txBody>
          <a:bodyPr wrap="square" rtlCol="0">
            <a:spAutoFit/>
          </a:bodyPr>
          <a:lstStyle/>
          <a:p>
            <a:r>
              <a:rPr lang="en-US" sz="3200" dirty="0">
                <a:solidFill>
                  <a:schemeClr val="bg1"/>
                </a:solidFill>
              </a:rPr>
              <a:t>“</a:t>
            </a:r>
            <a:r>
              <a:rPr lang="en-US" sz="3200" i="1" dirty="0">
                <a:solidFill>
                  <a:schemeClr val="bg1"/>
                </a:solidFill>
              </a:rPr>
              <a:t>glory</a:t>
            </a:r>
            <a:r>
              <a:rPr lang="en-US" sz="3200" dirty="0">
                <a:solidFill>
                  <a:schemeClr val="bg1"/>
                </a:solidFill>
              </a:rPr>
              <a:t>” = Hebrew </a:t>
            </a:r>
            <a:r>
              <a:rPr lang="en-US" sz="3200" b="1" i="1" dirty="0" err="1">
                <a:solidFill>
                  <a:srgbClr val="FFC000"/>
                </a:solidFill>
              </a:rPr>
              <a:t>kavod</a:t>
            </a:r>
            <a:endParaRPr lang="en-US" sz="3200" b="1" i="1" dirty="0">
              <a:solidFill>
                <a:srgbClr val="FFC000"/>
              </a:solidFill>
            </a:endParaRPr>
          </a:p>
          <a:p>
            <a:pPr marL="571500" indent="-571500">
              <a:buFont typeface="+mj-lt"/>
              <a:buAutoNum type="romanUcPeriod"/>
            </a:pPr>
            <a:r>
              <a:rPr lang="en-US" sz="3200" b="1" dirty="0">
                <a:solidFill>
                  <a:srgbClr val="FFC000"/>
                </a:solidFill>
              </a:rPr>
              <a:t>Literal Meaning</a:t>
            </a:r>
            <a:r>
              <a:rPr lang="en-US" sz="3200" dirty="0">
                <a:solidFill>
                  <a:schemeClr val="bg1"/>
                </a:solidFill>
              </a:rPr>
              <a:t>: </a:t>
            </a:r>
            <a:r>
              <a:rPr lang="en-US" sz="3200" i="1" dirty="0">
                <a:solidFill>
                  <a:schemeClr val="bg1"/>
                </a:solidFill>
              </a:rPr>
              <a:t>heaviness, weight</a:t>
            </a:r>
          </a:p>
          <a:p>
            <a:pPr marL="571500" indent="-571500">
              <a:buFont typeface="+mj-lt"/>
              <a:buAutoNum type="romanUcPeriod"/>
            </a:pPr>
            <a:r>
              <a:rPr lang="en-US" sz="3200" b="1" dirty="0">
                <a:solidFill>
                  <a:srgbClr val="FFC000"/>
                </a:solidFill>
              </a:rPr>
              <a:t>Metaphoric Meaning</a:t>
            </a:r>
            <a:r>
              <a:rPr lang="en-US" sz="3200" dirty="0">
                <a:solidFill>
                  <a:schemeClr val="bg1"/>
                </a:solidFill>
              </a:rPr>
              <a:t>: </a:t>
            </a:r>
            <a:r>
              <a:rPr lang="en-US" sz="3200" i="1" dirty="0">
                <a:solidFill>
                  <a:schemeClr val="bg1"/>
                </a:solidFill>
              </a:rPr>
              <a:t>importance, reputation, honor</a:t>
            </a:r>
          </a:p>
          <a:p>
            <a:pPr marL="571500" indent="-571500">
              <a:buFont typeface="+mj-lt"/>
              <a:buAutoNum type="romanUcPeriod"/>
            </a:pPr>
            <a:r>
              <a:rPr lang="en-US" sz="3200" b="1" dirty="0">
                <a:solidFill>
                  <a:srgbClr val="FFC000"/>
                </a:solidFill>
              </a:rPr>
              <a:t>Physical Manifestation of importance</a:t>
            </a:r>
          </a:p>
          <a:p>
            <a:pPr marL="1028700" lvl="1" indent="-571500">
              <a:buFont typeface="Arial" panose="020B0604020202020204" pitchFamily="34" charset="0"/>
              <a:buChar char="•"/>
            </a:pPr>
            <a:r>
              <a:rPr lang="en-US" sz="3200" i="1" dirty="0">
                <a:solidFill>
                  <a:srgbClr val="FFFF00"/>
                </a:solidFill>
              </a:rPr>
              <a:t>A person’s </a:t>
            </a:r>
            <a:r>
              <a:rPr lang="en-US" sz="3200" i="1" dirty="0" err="1">
                <a:solidFill>
                  <a:srgbClr val="FFFF00"/>
                </a:solidFill>
              </a:rPr>
              <a:t>kavod</a:t>
            </a:r>
            <a:r>
              <a:rPr lang="en-US" sz="3200" i="1" dirty="0">
                <a:solidFill>
                  <a:schemeClr val="bg1"/>
                </a:solidFill>
              </a:rPr>
              <a:t>: wealth &amp; possessions</a:t>
            </a:r>
          </a:p>
          <a:p>
            <a:pPr marL="1028700" lvl="1" indent="-571500">
              <a:buFont typeface="Arial" panose="020B0604020202020204" pitchFamily="34" charset="0"/>
              <a:buChar char="•"/>
            </a:pPr>
            <a:r>
              <a:rPr lang="en-US" sz="3200" i="1" dirty="0">
                <a:solidFill>
                  <a:srgbClr val="FFFF00"/>
                </a:solidFill>
              </a:rPr>
              <a:t>God’s </a:t>
            </a:r>
            <a:r>
              <a:rPr lang="en-US" sz="3200" i="1" dirty="0" err="1">
                <a:solidFill>
                  <a:srgbClr val="FFFF00"/>
                </a:solidFill>
              </a:rPr>
              <a:t>kavod</a:t>
            </a:r>
            <a:r>
              <a:rPr lang="en-US" sz="3200" i="1" dirty="0">
                <a:solidFill>
                  <a:schemeClr val="bg1"/>
                </a:solidFill>
              </a:rPr>
              <a:t>: creation &amp; humans</a:t>
            </a:r>
          </a:p>
          <a:p>
            <a:pPr marL="571500" indent="-571500">
              <a:buFont typeface="+mj-lt"/>
              <a:buAutoNum type="romanUcPeriod"/>
            </a:pPr>
            <a:r>
              <a:rPr lang="en-US" sz="3200" b="1" dirty="0">
                <a:solidFill>
                  <a:srgbClr val="FFC000"/>
                </a:solidFill>
              </a:rPr>
              <a:t>Sin</a:t>
            </a:r>
            <a:r>
              <a:rPr lang="en-US" sz="3200" dirty="0">
                <a:solidFill>
                  <a:schemeClr val="bg1"/>
                </a:solidFill>
              </a:rPr>
              <a:t>: </a:t>
            </a:r>
            <a:r>
              <a:rPr lang="en-US" sz="3200" i="1" dirty="0">
                <a:solidFill>
                  <a:schemeClr val="bg1"/>
                </a:solidFill>
              </a:rPr>
              <a:t>vandalization of God’s image</a:t>
            </a:r>
          </a:p>
        </p:txBody>
      </p:sp>
    </p:spTree>
    <p:extLst>
      <p:ext uri="{BB962C8B-B14F-4D97-AF65-F5344CB8AC3E}">
        <p14:creationId xmlns:p14="http://schemas.microsoft.com/office/powerpoint/2010/main" val="1786721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A401935-4BF7-483F-A6EC-D9807829B278}"/>
              </a:ext>
            </a:extLst>
          </p:cNvPr>
          <p:cNvSpPr txBox="1"/>
          <p:nvPr/>
        </p:nvSpPr>
        <p:spPr>
          <a:xfrm>
            <a:off x="957743" y="1719743"/>
            <a:ext cx="10276514" cy="1200329"/>
          </a:xfrm>
          <a:prstGeom prst="rect">
            <a:avLst/>
          </a:prstGeom>
          <a:noFill/>
        </p:spPr>
        <p:txBody>
          <a:bodyPr wrap="square" rtlCol="0">
            <a:spAutoFit/>
          </a:bodyPr>
          <a:lstStyle/>
          <a:p>
            <a:r>
              <a:rPr lang="en-US" sz="4000" b="1" dirty="0">
                <a:solidFill>
                  <a:srgbClr val="FFFF00"/>
                </a:solidFill>
              </a:rPr>
              <a:t>(Romans 3:23)</a:t>
            </a:r>
          </a:p>
          <a:p>
            <a:r>
              <a:rPr lang="en-US" sz="3200" dirty="0">
                <a:solidFill>
                  <a:schemeClr val="bg1"/>
                </a:solidFill>
              </a:rPr>
              <a:t>or all have sinned and fall short of the </a:t>
            </a:r>
            <a:r>
              <a:rPr lang="en-US" sz="3200" b="1" i="1" dirty="0">
                <a:solidFill>
                  <a:srgbClr val="FFC000"/>
                </a:solidFill>
              </a:rPr>
              <a:t>glory</a:t>
            </a:r>
            <a:r>
              <a:rPr lang="en-US" sz="3200" dirty="0">
                <a:solidFill>
                  <a:schemeClr val="bg1"/>
                </a:solidFill>
              </a:rPr>
              <a:t> of God</a:t>
            </a:r>
          </a:p>
        </p:txBody>
      </p:sp>
    </p:spTree>
    <p:extLst>
      <p:ext uri="{BB962C8B-B14F-4D97-AF65-F5344CB8AC3E}">
        <p14:creationId xmlns:p14="http://schemas.microsoft.com/office/powerpoint/2010/main" val="2553082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8C65333-A677-4F48-B812-FCD66BAC63A4}"/>
              </a:ext>
            </a:extLst>
          </p:cNvPr>
          <p:cNvPicPr>
            <a:picLocks noChangeAspect="1"/>
          </p:cNvPicPr>
          <p:nvPr/>
        </p:nvPicPr>
        <p:blipFill rotWithShape="1">
          <a:blip r:embed="rId3">
            <a:extLst>
              <a:ext uri="{28A0092B-C50C-407E-A947-70E740481C1C}">
                <a14:useLocalDpi xmlns:a14="http://schemas.microsoft.com/office/drawing/2010/main" val="0"/>
              </a:ext>
            </a:extLst>
          </a:blip>
          <a:srcRect t="26911"/>
          <a:stretch/>
        </p:blipFill>
        <p:spPr>
          <a:xfrm>
            <a:off x="0" y="1845578"/>
            <a:ext cx="12192000" cy="5012422"/>
          </a:xfrm>
          <a:prstGeom prst="rect">
            <a:avLst/>
          </a:prstGeom>
        </p:spPr>
      </p:pic>
      <p:sp>
        <p:nvSpPr>
          <p:cNvPr id="4" name="TextBox 3">
            <a:extLst>
              <a:ext uri="{FF2B5EF4-FFF2-40B4-BE49-F238E27FC236}">
                <a16:creationId xmlns:a16="http://schemas.microsoft.com/office/drawing/2014/main" id="{A01E0B17-1966-410B-B092-E9F403885686}"/>
              </a:ext>
            </a:extLst>
          </p:cNvPr>
          <p:cNvSpPr txBox="1"/>
          <p:nvPr/>
        </p:nvSpPr>
        <p:spPr>
          <a:xfrm>
            <a:off x="957743" y="1845578"/>
            <a:ext cx="10276514" cy="4031873"/>
          </a:xfrm>
          <a:prstGeom prst="rect">
            <a:avLst/>
          </a:prstGeom>
          <a:noFill/>
        </p:spPr>
        <p:txBody>
          <a:bodyPr wrap="square" rtlCol="0">
            <a:spAutoFit/>
          </a:bodyPr>
          <a:lstStyle/>
          <a:p>
            <a:r>
              <a:rPr lang="en-US" sz="3200" dirty="0">
                <a:solidFill>
                  <a:schemeClr val="bg1"/>
                </a:solidFill>
              </a:rPr>
              <a:t>“</a:t>
            </a:r>
            <a:r>
              <a:rPr lang="en-US" sz="3200" i="1" dirty="0">
                <a:solidFill>
                  <a:schemeClr val="bg1"/>
                </a:solidFill>
              </a:rPr>
              <a:t>glory</a:t>
            </a:r>
            <a:r>
              <a:rPr lang="en-US" sz="3200" dirty="0">
                <a:solidFill>
                  <a:schemeClr val="bg1"/>
                </a:solidFill>
              </a:rPr>
              <a:t>” = Hebrew </a:t>
            </a:r>
            <a:r>
              <a:rPr lang="en-US" sz="3200" b="1" i="1" dirty="0" err="1">
                <a:solidFill>
                  <a:srgbClr val="FFC000"/>
                </a:solidFill>
              </a:rPr>
              <a:t>kavod</a:t>
            </a:r>
            <a:endParaRPr lang="en-US" sz="3200" b="1" i="1" dirty="0">
              <a:solidFill>
                <a:srgbClr val="FFC000"/>
              </a:solidFill>
            </a:endParaRPr>
          </a:p>
          <a:p>
            <a:pPr marL="571500" indent="-571500">
              <a:buFont typeface="+mj-lt"/>
              <a:buAutoNum type="romanUcPeriod"/>
            </a:pPr>
            <a:r>
              <a:rPr lang="en-US" sz="3200" b="1" dirty="0">
                <a:solidFill>
                  <a:srgbClr val="FFC000"/>
                </a:solidFill>
              </a:rPr>
              <a:t>Literal Meaning</a:t>
            </a:r>
            <a:r>
              <a:rPr lang="en-US" sz="3200" dirty="0">
                <a:solidFill>
                  <a:schemeClr val="bg1"/>
                </a:solidFill>
              </a:rPr>
              <a:t>: </a:t>
            </a:r>
            <a:r>
              <a:rPr lang="en-US" sz="3200" i="1" dirty="0">
                <a:solidFill>
                  <a:schemeClr val="bg1"/>
                </a:solidFill>
              </a:rPr>
              <a:t>heaviness, weight</a:t>
            </a:r>
          </a:p>
          <a:p>
            <a:pPr marL="571500" indent="-571500">
              <a:buFont typeface="+mj-lt"/>
              <a:buAutoNum type="romanUcPeriod"/>
            </a:pPr>
            <a:r>
              <a:rPr lang="en-US" sz="3200" b="1" dirty="0">
                <a:solidFill>
                  <a:srgbClr val="FFC000"/>
                </a:solidFill>
              </a:rPr>
              <a:t>Metaphoric Meaning</a:t>
            </a:r>
            <a:r>
              <a:rPr lang="en-US" sz="3200" dirty="0">
                <a:solidFill>
                  <a:schemeClr val="bg1"/>
                </a:solidFill>
              </a:rPr>
              <a:t>: </a:t>
            </a:r>
            <a:r>
              <a:rPr lang="en-US" sz="3200" i="1" dirty="0">
                <a:solidFill>
                  <a:schemeClr val="bg1"/>
                </a:solidFill>
              </a:rPr>
              <a:t>importance, reputation, honor</a:t>
            </a:r>
          </a:p>
          <a:p>
            <a:pPr marL="571500" indent="-571500">
              <a:buFont typeface="+mj-lt"/>
              <a:buAutoNum type="romanUcPeriod"/>
            </a:pPr>
            <a:r>
              <a:rPr lang="en-US" sz="3200" b="1" dirty="0">
                <a:solidFill>
                  <a:srgbClr val="FFC000"/>
                </a:solidFill>
              </a:rPr>
              <a:t>Physical Manifestation of importance</a:t>
            </a:r>
          </a:p>
          <a:p>
            <a:pPr marL="1028700" lvl="1" indent="-571500">
              <a:buFont typeface="Arial" panose="020B0604020202020204" pitchFamily="34" charset="0"/>
              <a:buChar char="•"/>
            </a:pPr>
            <a:r>
              <a:rPr lang="en-US" sz="3200" i="1" dirty="0">
                <a:solidFill>
                  <a:srgbClr val="FFFF00"/>
                </a:solidFill>
              </a:rPr>
              <a:t>A person’s </a:t>
            </a:r>
            <a:r>
              <a:rPr lang="en-US" sz="3200" i="1" dirty="0" err="1">
                <a:solidFill>
                  <a:srgbClr val="FFFF00"/>
                </a:solidFill>
              </a:rPr>
              <a:t>kavod</a:t>
            </a:r>
            <a:r>
              <a:rPr lang="en-US" sz="3200" i="1" dirty="0">
                <a:solidFill>
                  <a:schemeClr val="bg1"/>
                </a:solidFill>
              </a:rPr>
              <a:t>: wealth &amp; possessions</a:t>
            </a:r>
          </a:p>
          <a:p>
            <a:pPr marL="1028700" lvl="1" indent="-571500">
              <a:buFont typeface="Arial" panose="020B0604020202020204" pitchFamily="34" charset="0"/>
              <a:buChar char="•"/>
            </a:pPr>
            <a:r>
              <a:rPr lang="en-US" sz="3200" i="1" dirty="0">
                <a:solidFill>
                  <a:srgbClr val="FFFF00"/>
                </a:solidFill>
              </a:rPr>
              <a:t>God’s </a:t>
            </a:r>
            <a:r>
              <a:rPr lang="en-US" sz="3200" i="1" dirty="0" err="1">
                <a:solidFill>
                  <a:srgbClr val="FFFF00"/>
                </a:solidFill>
              </a:rPr>
              <a:t>kavod</a:t>
            </a:r>
            <a:r>
              <a:rPr lang="en-US" sz="3200" i="1" dirty="0">
                <a:solidFill>
                  <a:schemeClr val="bg1"/>
                </a:solidFill>
              </a:rPr>
              <a:t>: creation &amp; humans</a:t>
            </a:r>
          </a:p>
          <a:p>
            <a:pPr marL="571500" indent="-571500">
              <a:buFont typeface="+mj-lt"/>
              <a:buAutoNum type="romanUcPeriod"/>
            </a:pPr>
            <a:r>
              <a:rPr lang="en-US" sz="3200" b="1" dirty="0">
                <a:solidFill>
                  <a:srgbClr val="FFC000"/>
                </a:solidFill>
              </a:rPr>
              <a:t>Sin</a:t>
            </a:r>
            <a:r>
              <a:rPr lang="en-US" sz="3200" dirty="0">
                <a:solidFill>
                  <a:schemeClr val="bg1"/>
                </a:solidFill>
              </a:rPr>
              <a:t>: </a:t>
            </a:r>
            <a:r>
              <a:rPr lang="en-US" sz="3200" i="1" dirty="0">
                <a:solidFill>
                  <a:schemeClr val="bg1"/>
                </a:solidFill>
              </a:rPr>
              <a:t>vandalization of God’s image</a:t>
            </a:r>
          </a:p>
          <a:p>
            <a:pPr marL="571500" indent="-571500">
              <a:buFont typeface="+mj-lt"/>
              <a:buAutoNum type="romanUcPeriod"/>
            </a:pPr>
            <a:r>
              <a:rPr lang="en-US" sz="3200" b="1" dirty="0">
                <a:solidFill>
                  <a:srgbClr val="FFC000"/>
                </a:solidFill>
              </a:rPr>
              <a:t>Jesus</a:t>
            </a:r>
            <a:r>
              <a:rPr lang="en-US" sz="3200" dirty="0">
                <a:solidFill>
                  <a:schemeClr val="bg1"/>
                </a:solidFill>
              </a:rPr>
              <a:t>: </a:t>
            </a:r>
            <a:r>
              <a:rPr lang="en-US" sz="3200" i="1" dirty="0">
                <a:solidFill>
                  <a:schemeClr val="bg1"/>
                </a:solidFill>
              </a:rPr>
              <a:t>perfect reflection of God’s image</a:t>
            </a:r>
          </a:p>
        </p:txBody>
      </p:sp>
    </p:spTree>
    <p:extLst>
      <p:ext uri="{BB962C8B-B14F-4D97-AF65-F5344CB8AC3E}">
        <p14:creationId xmlns:p14="http://schemas.microsoft.com/office/powerpoint/2010/main" val="2877242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A401935-4BF7-483F-A6EC-D9807829B278}"/>
              </a:ext>
            </a:extLst>
          </p:cNvPr>
          <p:cNvSpPr txBox="1"/>
          <p:nvPr/>
        </p:nvSpPr>
        <p:spPr>
          <a:xfrm>
            <a:off x="957743" y="876358"/>
            <a:ext cx="10276514" cy="1692771"/>
          </a:xfrm>
          <a:prstGeom prst="rect">
            <a:avLst/>
          </a:prstGeom>
          <a:noFill/>
        </p:spPr>
        <p:txBody>
          <a:bodyPr wrap="square" rtlCol="0">
            <a:spAutoFit/>
          </a:bodyPr>
          <a:lstStyle/>
          <a:p>
            <a:r>
              <a:rPr lang="en-US" sz="4000" b="1" dirty="0">
                <a:solidFill>
                  <a:srgbClr val="FFFF00"/>
                </a:solidFill>
              </a:rPr>
              <a:t>(2 Cor. 4:4b; </a:t>
            </a:r>
            <a:r>
              <a:rPr lang="en-US" sz="4000" b="1" i="1" dirty="0">
                <a:solidFill>
                  <a:srgbClr val="FFFF00"/>
                </a:solidFill>
              </a:rPr>
              <a:t>cf</a:t>
            </a:r>
            <a:r>
              <a:rPr lang="en-US" sz="4000" b="1" dirty="0">
                <a:solidFill>
                  <a:srgbClr val="FFFF00"/>
                </a:solidFill>
              </a:rPr>
              <a:t>. Heb. 1:3; Phil. 2:6; Col. 1:15)</a:t>
            </a:r>
          </a:p>
          <a:p>
            <a:r>
              <a:rPr lang="en-US" sz="3200" dirty="0">
                <a:solidFill>
                  <a:schemeClr val="bg1"/>
                </a:solidFill>
              </a:rPr>
              <a:t>…the light of the gospel of the glory of Christ, who is the image of God.</a:t>
            </a:r>
          </a:p>
        </p:txBody>
      </p:sp>
      <p:sp>
        <p:nvSpPr>
          <p:cNvPr id="4" name="TextBox 3">
            <a:extLst>
              <a:ext uri="{FF2B5EF4-FFF2-40B4-BE49-F238E27FC236}">
                <a16:creationId xmlns:a16="http://schemas.microsoft.com/office/drawing/2014/main" id="{D59EC8AA-58D8-4947-9B11-6544755B3B38}"/>
              </a:ext>
            </a:extLst>
          </p:cNvPr>
          <p:cNvSpPr txBox="1"/>
          <p:nvPr/>
        </p:nvSpPr>
        <p:spPr>
          <a:xfrm>
            <a:off x="957743" y="3445487"/>
            <a:ext cx="10276514" cy="2185214"/>
          </a:xfrm>
          <a:prstGeom prst="rect">
            <a:avLst/>
          </a:prstGeom>
          <a:noFill/>
        </p:spPr>
        <p:txBody>
          <a:bodyPr wrap="square" rtlCol="0">
            <a:spAutoFit/>
          </a:bodyPr>
          <a:lstStyle/>
          <a:p>
            <a:r>
              <a:rPr lang="en-US" sz="4000" b="1" dirty="0">
                <a:solidFill>
                  <a:srgbClr val="FFFF00"/>
                </a:solidFill>
              </a:rPr>
              <a:t>(2 Corinthians 3:18)</a:t>
            </a:r>
          </a:p>
          <a:p>
            <a:r>
              <a:rPr lang="en-US" sz="3200" dirty="0">
                <a:solidFill>
                  <a:schemeClr val="bg1"/>
                </a:solidFill>
              </a:rPr>
              <a:t>But we all, with unveiled face, beholding as in a mirror the glory of the Lord, are being transformed into the same image from glory to glory, just as from the Lord, the Spirit.</a:t>
            </a:r>
          </a:p>
        </p:txBody>
      </p:sp>
    </p:spTree>
    <p:extLst>
      <p:ext uri="{BB962C8B-B14F-4D97-AF65-F5344CB8AC3E}">
        <p14:creationId xmlns:p14="http://schemas.microsoft.com/office/powerpoint/2010/main" val="1862744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193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585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841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A401935-4BF7-483F-A6EC-D9807829B278}"/>
              </a:ext>
            </a:extLst>
          </p:cNvPr>
          <p:cNvSpPr txBox="1"/>
          <p:nvPr/>
        </p:nvSpPr>
        <p:spPr>
          <a:xfrm>
            <a:off x="957743" y="1719743"/>
            <a:ext cx="10276514" cy="3170099"/>
          </a:xfrm>
          <a:prstGeom prst="rect">
            <a:avLst/>
          </a:prstGeom>
          <a:noFill/>
        </p:spPr>
        <p:txBody>
          <a:bodyPr wrap="square" rtlCol="0">
            <a:spAutoFit/>
          </a:bodyPr>
          <a:lstStyle/>
          <a:p>
            <a:r>
              <a:rPr lang="en-US" sz="4000" b="1" dirty="0">
                <a:solidFill>
                  <a:srgbClr val="FFFF00"/>
                </a:solidFill>
              </a:rPr>
              <a:t>(Luke 2:8-9)</a:t>
            </a:r>
          </a:p>
          <a:p>
            <a:r>
              <a:rPr lang="en-US" sz="3200" dirty="0">
                <a:solidFill>
                  <a:schemeClr val="bg1"/>
                </a:solidFill>
              </a:rPr>
              <a:t>In the same region there were some shepherds staying out in the fields and keeping watch over their flock by night. And an angel of the Lord suddenly stood before them, and the </a:t>
            </a:r>
            <a:r>
              <a:rPr lang="en-US" sz="3200" dirty="0">
                <a:solidFill>
                  <a:srgbClr val="FFFF00"/>
                </a:solidFill>
              </a:rPr>
              <a:t>glory</a:t>
            </a:r>
            <a:r>
              <a:rPr lang="en-US" sz="3200" dirty="0">
                <a:solidFill>
                  <a:schemeClr val="bg1"/>
                </a:solidFill>
              </a:rPr>
              <a:t> of the Lord shone around them; and they were terribly frightened.</a:t>
            </a:r>
          </a:p>
        </p:txBody>
      </p:sp>
    </p:spTree>
    <p:extLst>
      <p:ext uri="{BB962C8B-B14F-4D97-AF65-F5344CB8AC3E}">
        <p14:creationId xmlns:p14="http://schemas.microsoft.com/office/powerpoint/2010/main" val="3145032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A401935-4BF7-483F-A6EC-D9807829B278}"/>
              </a:ext>
            </a:extLst>
          </p:cNvPr>
          <p:cNvSpPr txBox="1"/>
          <p:nvPr/>
        </p:nvSpPr>
        <p:spPr>
          <a:xfrm>
            <a:off x="957743" y="1719743"/>
            <a:ext cx="10276514" cy="1692771"/>
          </a:xfrm>
          <a:prstGeom prst="rect">
            <a:avLst/>
          </a:prstGeom>
          <a:noFill/>
        </p:spPr>
        <p:txBody>
          <a:bodyPr wrap="square" rtlCol="0">
            <a:spAutoFit/>
          </a:bodyPr>
          <a:lstStyle/>
          <a:p>
            <a:r>
              <a:rPr lang="en-US" sz="4000" b="1" dirty="0">
                <a:solidFill>
                  <a:srgbClr val="FFFF00"/>
                </a:solidFill>
              </a:rPr>
              <a:t>(Psalm 19:1)</a:t>
            </a:r>
          </a:p>
          <a:p>
            <a:r>
              <a:rPr lang="en-US" sz="3200" dirty="0">
                <a:solidFill>
                  <a:schemeClr val="bg1"/>
                </a:solidFill>
              </a:rPr>
              <a:t>The heavens are telling of the </a:t>
            </a:r>
            <a:r>
              <a:rPr lang="en-US" sz="3200" dirty="0">
                <a:solidFill>
                  <a:srgbClr val="FFFF00"/>
                </a:solidFill>
              </a:rPr>
              <a:t>glory</a:t>
            </a:r>
            <a:r>
              <a:rPr lang="en-US" sz="3200" dirty="0">
                <a:solidFill>
                  <a:schemeClr val="bg1"/>
                </a:solidFill>
              </a:rPr>
              <a:t> of God;</a:t>
            </a:r>
          </a:p>
          <a:p>
            <a:r>
              <a:rPr lang="en-US" sz="3200" dirty="0">
                <a:solidFill>
                  <a:schemeClr val="bg1"/>
                </a:solidFill>
              </a:rPr>
              <a:t>And their expanse is declaring the work of His hands.</a:t>
            </a:r>
          </a:p>
        </p:txBody>
      </p:sp>
    </p:spTree>
    <p:extLst>
      <p:ext uri="{BB962C8B-B14F-4D97-AF65-F5344CB8AC3E}">
        <p14:creationId xmlns:p14="http://schemas.microsoft.com/office/powerpoint/2010/main" val="527474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A401935-4BF7-483F-A6EC-D9807829B278}"/>
              </a:ext>
            </a:extLst>
          </p:cNvPr>
          <p:cNvSpPr txBox="1"/>
          <p:nvPr/>
        </p:nvSpPr>
        <p:spPr>
          <a:xfrm>
            <a:off x="957743" y="1719743"/>
            <a:ext cx="10276514" cy="1692771"/>
          </a:xfrm>
          <a:prstGeom prst="rect">
            <a:avLst/>
          </a:prstGeom>
          <a:noFill/>
        </p:spPr>
        <p:txBody>
          <a:bodyPr wrap="square" rtlCol="0">
            <a:spAutoFit/>
          </a:bodyPr>
          <a:lstStyle/>
          <a:p>
            <a:r>
              <a:rPr lang="en-US" sz="4000" b="1" dirty="0">
                <a:solidFill>
                  <a:srgbClr val="FFFF00"/>
                </a:solidFill>
              </a:rPr>
              <a:t>(1 Corinthians 10:31)</a:t>
            </a:r>
          </a:p>
          <a:p>
            <a:r>
              <a:rPr lang="en-US" sz="3200" dirty="0">
                <a:solidFill>
                  <a:schemeClr val="bg1"/>
                </a:solidFill>
              </a:rPr>
              <a:t>Whether, then, you eat or drink or whatever you do, do all to the </a:t>
            </a:r>
            <a:r>
              <a:rPr lang="en-US" sz="3200" dirty="0">
                <a:solidFill>
                  <a:srgbClr val="FFFF00"/>
                </a:solidFill>
              </a:rPr>
              <a:t>glory</a:t>
            </a:r>
            <a:r>
              <a:rPr lang="en-US" sz="3200" dirty="0">
                <a:solidFill>
                  <a:schemeClr val="bg1"/>
                </a:solidFill>
              </a:rPr>
              <a:t> of God.</a:t>
            </a:r>
          </a:p>
        </p:txBody>
      </p:sp>
    </p:spTree>
    <p:extLst>
      <p:ext uri="{BB962C8B-B14F-4D97-AF65-F5344CB8AC3E}">
        <p14:creationId xmlns:p14="http://schemas.microsoft.com/office/powerpoint/2010/main" val="8375579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A401935-4BF7-483F-A6EC-D9807829B278}"/>
              </a:ext>
            </a:extLst>
          </p:cNvPr>
          <p:cNvSpPr txBox="1"/>
          <p:nvPr/>
        </p:nvSpPr>
        <p:spPr>
          <a:xfrm>
            <a:off x="957743" y="1719743"/>
            <a:ext cx="10276514" cy="1200329"/>
          </a:xfrm>
          <a:prstGeom prst="rect">
            <a:avLst/>
          </a:prstGeom>
          <a:noFill/>
        </p:spPr>
        <p:txBody>
          <a:bodyPr wrap="square" rtlCol="0">
            <a:spAutoFit/>
          </a:bodyPr>
          <a:lstStyle/>
          <a:p>
            <a:r>
              <a:rPr lang="en-US" sz="4000" b="1" dirty="0">
                <a:solidFill>
                  <a:srgbClr val="FFFF00"/>
                </a:solidFill>
              </a:rPr>
              <a:t>(Romans 3:23)</a:t>
            </a:r>
          </a:p>
          <a:p>
            <a:r>
              <a:rPr lang="en-US" sz="3200" dirty="0">
                <a:solidFill>
                  <a:schemeClr val="bg1"/>
                </a:solidFill>
              </a:rPr>
              <a:t>or all have sinned and fall short of the </a:t>
            </a:r>
            <a:r>
              <a:rPr lang="en-US" sz="3200" dirty="0">
                <a:solidFill>
                  <a:srgbClr val="FFFF00"/>
                </a:solidFill>
              </a:rPr>
              <a:t>glory</a:t>
            </a:r>
            <a:r>
              <a:rPr lang="en-US" sz="3200" dirty="0">
                <a:solidFill>
                  <a:schemeClr val="bg1"/>
                </a:solidFill>
              </a:rPr>
              <a:t> of God</a:t>
            </a:r>
          </a:p>
        </p:txBody>
      </p:sp>
    </p:spTree>
    <p:extLst>
      <p:ext uri="{BB962C8B-B14F-4D97-AF65-F5344CB8AC3E}">
        <p14:creationId xmlns:p14="http://schemas.microsoft.com/office/powerpoint/2010/main" val="2521428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8C65333-A677-4F48-B812-FCD66BAC63A4}"/>
              </a:ext>
            </a:extLst>
          </p:cNvPr>
          <p:cNvPicPr>
            <a:picLocks noChangeAspect="1"/>
          </p:cNvPicPr>
          <p:nvPr/>
        </p:nvPicPr>
        <p:blipFill rotWithShape="1">
          <a:blip r:embed="rId3">
            <a:extLst>
              <a:ext uri="{28A0092B-C50C-407E-A947-70E740481C1C}">
                <a14:useLocalDpi xmlns:a14="http://schemas.microsoft.com/office/drawing/2010/main" val="0"/>
              </a:ext>
            </a:extLst>
          </a:blip>
          <a:srcRect t="26911"/>
          <a:stretch/>
        </p:blipFill>
        <p:spPr>
          <a:xfrm>
            <a:off x="0" y="1845578"/>
            <a:ext cx="12192000" cy="5012422"/>
          </a:xfrm>
          <a:prstGeom prst="rect">
            <a:avLst/>
          </a:prstGeom>
        </p:spPr>
      </p:pic>
      <p:sp>
        <p:nvSpPr>
          <p:cNvPr id="4" name="TextBox 3">
            <a:extLst>
              <a:ext uri="{FF2B5EF4-FFF2-40B4-BE49-F238E27FC236}">
                <a16:creationId xmlns:a16="http://schemas.microsoft.com/office/drawing/2014/main" id="{A01E0B17-1966-410B-B092-E9F403885686}"/>
              </a:ext>
            </a:extLst>
          </p:cNvPr>
          <p:cNvSpPr txBox="1"/>
          <p:nvPr/>
        </p:nvSpPr>
        <p:spPr>
          <a:xfrm>
            <a:off x="957743" y="1845578"/>
            <a:ext cx="10276514" cy="1077218"/>
          </a:xfrm>
          <a:prstGeom prst="rect">
            <a:avLst/>
          </a:prstGeom>
          <a:noFill/>
        </p:spPr>
        <p:txBody>
          <a:bodyPr wrap="square" rtlCol="0">
            <a:spAutoFit/>
          </a:bodyPr>
          <a:lstStyle/>
          <a:p>
            <a:r>
              <a:rPr lang="en-US" sz="3200" dirty="0">
                <a:solidFill>
                  <a:schemeClr val="bg1"/>
                </a:solidFill>
              </a:rPr>
              <a:t>“</a:t>
            </a:r>
            <a:r>
              <a:rPr lang="en-US" sz="3200" i="1" dirty="0">
                <a:solidFill>
                  <a:schemeClr val="bg1"/>
                </a:solidFill>
              </a:rPr>
              <a:t>glory</a:t>
            </a:r>
            <a:r>
              <a:rPr lang="en-US" sz="3200" dirty="0">
                <a:solidFill>
                  <a:schemeClr val="bg1"/>
                </a:solidFill>
              </a:rPr>
              <a:t>” = Hebrew </a:t>
            </a:r>
            <a:r>
              <a:rPr lang="en-US" sz="3200" b="1" i="1" dirty="0" err="1">
                <a:solidFill>
                  <a:srgbClr val="FFC000"/>
                </a:solidFill>
              </a:rPr>
              <a:t>kavod</a:t>
            </a:r>
            <a:endParaRPr lang="en-US" sz="3200" b="1" i="1" dirty="0">
              <a:solidFill>
                <a:srgbClr val="FFC000"/>
              </a:solidFill>
            </a:endParaRPr>
          </a:p>
          <a:p>
            <a:pPr marL="571500" indent="-571500">
              <a:buFont typeface="+mj-lt"/>
              <a:buAutoNum type="romanUcPeriod"/>
            </a:pPr>
            <a:r>
              <a:rPr lang="en-US" sz="3200" b="1" dirty="0">
                <a:solidFill>
                  <a:srgbClr val="FFC000"/>
                </a:solidFill>
              </a:rPr>
              <a:t>Literal Meaning</a:t>
            </a:r>
            <a:r>
              <a:rPr lang="en-US" sz="3200" dirty="0">
                <a:solidFill>
                  <a:schemeClr val="bg1"/>
                </a:solidFill>
              </a:rPr>
              <a:t>: </a:t>
            </a:r>
            <a:r>
              <a:rPr lang="en-US" sz="3200" i="1" dirty="0">
                <a:solidFill>
                  <a:schemeClr val="bg1"/>
                </a:solidFill>
              </a:rPr>
              <a:t>heaviness, weight</a:t>
            </a:r>
            <a:endParaRPr lang="en-US" sz="3200" i="1" dirty="0">
              <a:solidFill>
                <a:srgbClr val="FFC000"/>
              </a:solidFill>
            </a:endParaRPr>
          </a:p>
        </p:txBody>
      </p:sp>
      <p:sp>
        <p:nvSpPr>
          <p:cNvPr id="6" name="TextBox 5">
            <a:extLst>
              <a:ext uri="{FF2B5EF4-FFF2-40B4-BE49-F238E27FC236}">
                <a16:creationId xmlns:a16="http://schemas.microsoft.com/office/drawing/2014/main" id="{506CEB78-61E9-49B3-9CFD-B313F756A6FF}"/>
              </a:ext>
            </a:extLst>
          </p:cNvPr>
          <p:cNvSpPr txBox="1"/>
          <p:nvPr/>
        </p:nvSpPr>
        <p:spPr>
          <a:xfrm>
            <a:off x="387292" y="3259182"/>
            <a:ext cx="11417416" cy="2185214"/>
          </a:xfrm>
          <a:prstGeom prst="rect">
            <a:avLst/>
          </a:prstGeom>
          <a:noFill/>
        </p:spPr>
        <p:txBody>
          <a:bodyPr wrap="square" rtlCol="0">
            <a:spAutoFit/>
          </a:bodyPr>
          <a:lstStyle/>
          <a:p>
            <a:r>
              <a:rPr lang="en-US" sz="4000" b="1" dirty="0">
                <a:solidFill>
                  <a:srgbClr val="FFFF00"/>
                </a:solidFill>
              </a:rPr>
              <a:t>(1 Samuel 4:18)</a:t>
            </a:r>
          </a:p>
          <a:p>
            <a:r>
              <a:rPr lang="en-US" sz="3200" dirty="0">
                <a:solidFill>
                  <a:schemeClr val="bg1"/>
                </a:solidFill>
              </a:rPr>
              <a:t>When he mentioned the ark of God, Eli fell off the seat backward beside the gate, and his neck was broken and he died, for he was old and </a:t>
            </a:r>
            <a:r>
              <a:rPr lang="en-US" sz="3200" b="1" i="1" dirty="0" err="1">
                <a:solidFill>
                  <a:srgbClr val="FFC000"/>
                </a:solidFill>
              </a:rPr>
              <a:t>kavod</a:t>
            </a:r>
            <a:r>
              <a:rPr lang="en-US" sz="3200" dirty="0">
                <a:solidFill>
                  <a:schemeClr val="bg1"/>
                </a:solidFill>
              </a:rPr>
              <a:t>. Thus he judged Israel forty years.</a:t>
            </a:r>
          </a:p>
        </p:txBody>
      </p:sp>
    </p:spTree>
    <p:extLst>
      <p:ext uri="{BB962C8B-B14F-4D97-AF65-F5344CB8AC3E}">
        <p14:creationId xmlns:p14="http://schemas.microsoft.com/office/powerpoint/2010/main" val="21156514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8C65333-A677-4F48-B812-FCD66BAC63A4}"/>
              </a:ext>
            </a:extLst>
          </p:cNvPr>
          <p:cNvPicPr>
            <a:picLocks noChangeAspect="1"/>
          </p:cNvPicPr>
          <p:nvPr/>
        </p:nvPicPr>
        <p:blipFill rotWithShape="1">
          <a:blip r:embed="rId3">
            <a:extLst>
              <a:ext uri="{28A0092B-C50C-407E-A947-70E740481C1C}">
                <a14:useLocalDpi xmlns:a14="http://schemas.microsoft.com/office/drawing/2010/main" val="0"/>
              </a:ext>
            </a:extLst>
          </a:blip>
          <a:srcRect t="26911"/>
          <a:stretch/>
        </p:blipFill>
        <p:spPr>
          <a:xfrm>
            <a:off x="0" y="1845578"/>
            <a:ext cx="12192000" cy="5012422"/>
          </a:xfrm>
          <a:prstGeom prst="rect">
            <a:avLst/>
          </a:prstGeom>
        </p:spPr>
      </p:pic>
      <p:sp>
        <p:nvSpPr>
          <p:cNvPr id="4" name="TextBox 3">
            <a:extLst>
              <a:ext uri="{FF2B5EF4-FFF2-40B4-BE49-F238E27FC236}">
                <a16:creationId xmlns:a16="http://schemas.microsoft.com/office/drawing/2014/main" id="{A01E0B17-1966-410B-B092-E9F403885686}"/>
              </a:ext>
            </a:extLst>
          </p:cNvPr>
          <p:cNvSpPr txBox="1"/>
          <p:nvPr/>
        </p:nvSpPr>
        <p:spPr>
          <a:xfrm>
            <a:off x="957743" y="1845578"/>
            <a:ext cx="10276514" cy="1569660"/>
          </a:xfrm>
          <a:prstGeom prst="rect">
            <a:avLst/>
          </a:prstGeom>
          <a:noFill/>
        </p:spPr>
        <p:txBody>
          <a:bodyPr wrap="square" rtlCol="0">
            <a:spAutoFit/>
          </a:bodyPr>
          <a:lstStyle/>
          <a:p>
            <a:r>
              <a:rPr lang="en-US" sz="3200" dirty="0">
                <a:solidFill>
                  <a:schemeClr val="bg1"/>
                </a:solidFill>
              </a:rPr>
              <a:t>“</a:t>
            </a:r>
            <a:r>
              <a:rPr lang="en-US" sz="3200" i="1" dirty="0">
                <a:solidFill>
                  <a:schemeClr val="bg1"/>
                </a:solidFill>
              </a:rPr>
              <a:t>glory</a:t>
            </a:r>
            <a:r>
              <a:rPr lang="en-US" sz="3200" dirty="0">
                <a:solidFill>
                  <a:schemeClr val="bg1"/>
                </a:solidFill>
              </a:rPr>
              <a:t>” = Hebrew </a:t>
            </a:r>
            <a:r>
              <a:rPr lang="en-US" sz="3200" b="1" i="1" dirty="0" err="1">
                <a:solidFill>
                  <a:srgbClr val="FFC000"/>
                </a:solidFill>
              </a:rPr>
              <a:t>kavod</a:t>
            </a:r>
            <a:endParaRPr lang="en-US" sz="3200" b="1" i="1" dirty="0">
              <a:solidFill>
                <a:srgbClr val="FFC000"/>
              </a:solidFill>
            </a:endParaRPr>
          </a:p>
          <a:p>
            <a:pPr marL="571500" indent="-571500">
              <a:buFont typeface="+mj-lt"/>
              <a:buAutoNum type="romanUcPeriod"/>
            </a:pPr>
            <a:r>
              <a:rPr lang="en-US" sz="3200" b="1" dirty="0">
                <a:solidFill>
                  <a:srgbClr val="FFC000"/>
                </a:solidFill>
              </a:rPr>
              <a:t>Literal Meaning</a:t>
            </a:r>
            <a:r>
              <a:rPr lang="en-US" sz="3200" dirty="0">
                <a:solidFill>
                  <a:schemeClr val="bg1"/>
                </a:solidFill>
              </a:rPr>
              <a:t>: </a:t>
            </a:r>
            <a:r>
              <a:rPr lang="en-US" sz="3200" i="1" dirty="0">
                <a:solidFill>
                  <a:schemeClr val="bg1"/>
                </a:solidFill>
              </a:rPr>
              <a:t>heaviness, weight</a:t>
            </a:r>
          </a:p>
          <a:p>
            <a:pPr marL="571500" indent="-571500">
              <a:buFont typeface="+mj-lt"/>
              <a:buAutoNum type="romanUcPeriod"/>
            </a:pPr>
            <a:r>
              <a:rPr lang="en-US" sz="3200" b="1" dirty="0">
                <a:solidFill>
                  <a:srgbClr val="FFC000"/>
                </a:solidFill>
              </a:rPr>
              <a:t>Metaphoric Meaning</a:t>
            </a:r>
            <a:r>
              <a:rPr lang="en-US" sz="3200" dirty="0">
                <a:solidFill>
                  <a:schemeClr val="bg1"/>
                </a:solidFill>
              </a:rPr>
              <a:t>: </a:t>
            </a:r>
            <a:r>
              <a:rPr lang="en-US" sz="3200" i="1" dirty="0">
                <a:solidFill>
                  <a:schemeClr val="bg1"/>
                </a:solidFill>
              </a:rPr>
              <a:t>importance, reputation, honor</a:t>
            </a:r>
            <a:endParaRPr lang="en-US" sz="3200" i="1" dirty="0">
              <a:solidFill>
                <a:srgbClr val="FFC000"/>
              </a:solidFill>
            </a:endParaRPr>
          </a:p>
        </p:txBody>
      </p:sp>
      <p:sp>
        <p:nvSpPr>
          <p:cNvPr id="6" name="TextBox 5">
            <a:extLst>
              <a:ext uri="{FF2B5EF4-FFF2-40B4-BE49-F238E27FC236}">
                <a16:creationId xmlns:a16="http://schemas.microsoft.com/office/drawing/2014/main" id="{506CEB78-61E9-49B3-9CFD-B313F756A6FF}"/>
              </a:ext>
            </a:extLst>
          </p:cNvPr>
          <p:cNvSpPr txBox="1"/>
          <p:nvPr/>
        </p:nvSpPr>
        <p:spPr>
          <a:xfrm>
            <a:off x="387292" y="3536019"/>
            <a:ext cx="11417416" cy="2185214"/>
          </a:xfrm>
          <a:prstGeom prst="rect">
            <a:avLst/>
          </a:prstGeom>
          <a:noFill/>
        </p:spPr>
        <p:txBody>
          <a:bodyPr wrap="square" rtlCol="0">
            <a:spAutoFit/>
          </a:bodyPr>
          <a:lstStyle/>
          <a:p>
            <a:r>
              <a:rPr lang="en-US" sz="4000" b="1" dirty="0">
                <a:solidFill>
                  <a:srgbClr val="FFFF00"/>
                </a:solidFill>
              </a:rPr>
              <a:t>(Psalm 7:5)</a:t>
            </a:r>
          </a:p>
          <a:p>
            <a:r>
              <a:rPr lang="en-US" sz="3200" dirty="0">
                <a:solidFill>
                  <a:schemeClr val="bg1"/>
                </a:solidFill>
              </a:rPr>
              <a:t>Let the enemy pursue my soul and overtake it;</a:t>
            </a:r>
          </a:p>
          <a:p>
            <a:r>
              <a:rPr lang="en-US" sz="3200" dirty="0">
                <a:solidFill>
                  <a:schemeClr val="bg1"/>
                </a:solidFill>
              </a:rPr>
              <a:t>And let him trample my life down to the ground</a:t>
            </a:r>
          </a:p>
          <a:p>
            <a:r>
              <a:rPr lang="en-US" sz="3200" dirty="0">
                <a:solidFill>
                  <a:schemeClr val="bg1"/>
                </a:solidFill>
              </a:rPr>
              <a:t>And lay my </a:t>
            </a:r>
            <a:r>
              <a:rPr lang="en-US" sz="3200" b="1" i="1" dirty="0" err="1">
                <a:solidFill>
                  <a:srgbClr val="FFC000"/>
                </a:solidFill>
              </a:rPr>
              <a:t>kavod</a:t>
            </a:r>
            <a:r>
              <a:rPr lang="en-US" sz="3200" dirty="0">
                <a:solidFill>
                  <a:schemeClr val="bg1"/>
                </a:solidFill>
              </a:rPr>
              <a:t> in the dust.</a:t>
            </a:r>
          </a:p>
        </p:txBody>
      </p:sp>
    </p:spTree>
    <p:extLst>
      <p:ext uri="{BB962C8B-B14F-4D97-AF65-F5344CB8AC3E}">
        <p14:creationId xmlns:p14="http://schemas.microsoft.com/office/powerpoint/2010/main" val="832638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639</Words>
  <Application>Microsoft Office PowerPoint</Application>
  <PresentationFormat>Widescreen</PresentationFormat>
  <Paragraphs>73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Sasanecki</dc:creator>
  <cp:lastModifiedBy>Jerome Sasanecki</cp:lastModifiedBy>
  <cp:revision>7</cp:revision>
  <dcterms:created xsi:type="dcterms:W3CDTF">2017-11-12T03:45:52Z</dcterms:created>
  <dcterms:modified xsi:type="dcterms:W3CDTF">2017-11-12T04:19:04Z</dcterms:modified>
</cp:coreProperties>
</file>