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Lst>
  <p:notesMasterIdLst>
    <p:notesMasterId r:id="rId27"/>
  </p:notesMasterIdLst>
  <p:sldIdLst>
    <p:sldId id="257" r:id="rId4"/>
    <p:sldId id="258" r:id="rId5"/>
    <p:sldId id="272" r:id="rId6"/>
    <p:sldId id="287" r:id="rId7"/>
    <p:sldId id="283" r:id="rId8"/>
    <p:sldId id="300" r:id="rId9"/>
    <p:sldId id="301" r:id="rId10"/>
    <p:sldId id="288" r:id="rId11"/>
    <p:sldId id="290" r:id="rId12"/>
    <p:sldId id="302" r:id="rId13"/>
    <p:sldId id="293" r:id="rId14"/>
    <p:sldId id="303" r:id="rId15"/>
    <p:sldId id="294" r:id="rId16"/>
    <p:sldId id="304" r:id="rId17"/>
    <p:sldId id="305" r:id="rId18"/>
    <p:sldId id="295" r:id="rId19"/>
    <p:sldId id="306" r:id="rId20"/>
    <p:sldId id="307" r:id="rId21"/>
    <p:sldId id="308" r:id="rId22"/>
    <p:sldId id="309" r:id="rId23"/>
    <p:sldId id="311" r:id="rId24"/>
    <p:sldId id="312" r:id="rId25"/>
    <p:sldId id="266" r:id="rId26"/>
  </p:sldIdLst>
  <p:sldSz cx="9144000" cy="5143500" type="screen16x9"/>
  <p:notesSz cx="6858000" cy="9144000"/>
  <p:defaultTex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8" d="100"/>
          <a:sy n="138" d="100"/>
        </p:scale>
        <p:origin x="114"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1B979-52D2-47BB-ABF1-5C0782D94C9F}" type="datetimeFigureOut">
              <a:rPr lang="en-US" smtClean="0"/>
              <a:t>6/10/2017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CF7B1D-0F6F-4245-85D3-FBD099D3302A}" type="slidenum">
              <a:rPr lang="en-US" smtClean="0"/>
              <a:t>‹#›</a:t>
            </a:fld>
            <a:endParaRPr lang="en-US"/>
          </a:p>
        </p:txBody>
      </p:sp>
    </p:spTree>
    <p:extLst>
      <p:ext uri="{BB962C8B-B14F-4D97-AF65-F5344CB8AC3E}">
        <p14:creationId xmlns:p14="http://schemas.microsoft.com/office/powerpoint/2010/main" val="1277286114"/>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14400">
              <a:defRPr/>
            </a:pPr>
            <a:fld id="{AC1DF57F-E6F7-4A64-B61C-FFF9F13E2C1C}" type="slidenum">
              <a:rPr lang="en-US">
                <a:solidFill>
                  <a:prstClr val="black"/>
                </a:solidFill>
              </a:rPr>
              <a:pPr defTabSz="914400">
                <a:defRPr/>
              </a:pPr>
              <a:t>1</a:t>
            </a:fld>
            <a:endParaRPr lang="en-US">
              <a:solidFill>
                <a:prstClr val="black"/>
              </a:solidFill>
            </a:endParaRPr>
          </a:p>
        </p:txBody>
      </p:sp>
    </p:spTree>
    <p:extLst>
      <p:ext uri="{BB962C8B-B14F-4D97-AF65-F5344CB8AC3E}">
        <p14:creationId xmlns:p14="http://schemas.microsoft.com/office/powerpoint/2010/main" val="1031321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5607375-AB1E-4818-BDB0-85BF9965E378}" type="datetimeFigureOut">
              <a:rPr lang="en-US" smtClean="0"/>
              <a:t>6/10/2017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15EA3-FA1B-45EF-95BD-1816DF1AAADB}" type="slidenum">
              <a:rPr lang="en-US" smtClean="0"/>
              <a:t>‹#›</a:t>
            </a:fld>
            <a:endParaRPr lang="en-US"/>
          </a:p>
        </p:txBody>
      </p:sp>
    </p:spTree>
    <p:extLst>
      <p:ext uri="{BB962C8B-B14F-4D97-AF65-F5344CB8AC3E}">
        <p14:creationId xmlns:p14="http://schemas.microsoft.com/office/powerpoint/2010/main" val="2906191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607375-AB1E-4818-BDB0-85BF9965E378}" type="datetimeFigureOut">
              <a:rPr lang="en-US" smtClean="0"/>
              <a:t>6/10/2017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15EA3-FA1B-45EF-95BD-1816DF1AAADB}" type="slidenum">
              <a:rPr lang="en-US" smtClean="0"/>
              <a:t>‹#›</a:t>
            </a:fld>
            <a:endParaRPr lang="en-US"/>
          </a:p>
        </p:txBody>
      </p:sp>
    </p:spTree>
    <p:extLst>
      <p:ext uri="{BB962C8B-B14F-4D97-AF65-F5344CB8AC3E}">
        <p14:creationId xmlns:p14="http://schemas.microsoft.com/office/powerpoint/2010/main" val="4176120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607375-AB1E-4818-BDB0-85BF9965E378}" type="datetimeFigureOut">
              <a:rPr lang="en-US" smtClean="0"/>
              <a:t>6/10/2017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15EA3-FA1B-45EF-95BD-1816DF1AAADB}" type="slidenum">
              <a:rPr lang="en-US" smtClean="0"/>
              <a:t>‹#›</a:t>
            </a:fld>
            <a:endParaRPr lang="en-US"/>
          </a:p>
        </p:txBody>
      </p:sp>
    </p:spTree>
    <p:extLst>
      <p:ext uri="{BB962C8B-B14F-4D97-AF65-F5344CB8AC3E}">
        <p14:creationId xmlns:p14="http://schemas.microsoft.com/office/powerpoint/2010/main" val="3134066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609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3469011" y="3229336"/>
            <a:ext cx="2271395" cy="265706"/>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363874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469011" y="3229336"/>
            <a:ext cx="2271395" cy="265706"/>
          </a:xfrm>
        </p:spPr>
        <p:txBody>
          <a:bodyPr>
            <a:normAutofit/>
          </a:bodyPr>
          <a:lstStyle>
            <a:lvl1pPr>
              <a:defRPr sz="1600"/>
            </a:lvl1pPr>
          </a:lstStyle>
          <a:p>
            <a:pPr lvl="0"/>
            <a:r>
              <a:rPr lang="en-US" dirty="0"/>
              <a:t>Add Your Subtitle</a:t>
            </a:r>
          </a:p>
        </p:txBody>
      </p:sp>
      <p:sp>
        <p:nvSpPr>
          <p:cNvPr id="5" name="Title 1"/>
          <p:cNvSpPr>
            <a:spLocks noGrp="1"/>
          </p:cNvSpPr>
          <p:nvPr>
            <p:ph type="title" hasCustomPrompt="1"/>
          </p:nvPr>
        </p:nvSpPr>
        <p:spPr>
          <a:xfrm>
            <a:off x="3078480" y="1371600"/>
            <a:ext cx="2976880" cy="1737360"/>
          </a:xfrm>
        </p:spPr>
        <p:txBody>
          <a:bodyPr/>
          <a:lstStyle/>
          <a:p>
            <a:r>
              <a:rPr lang="en-US" dirty="0"/>
              <a:t>Add Your Title</a:t>
            </a:r>
          </a:p>
        </p:txBody>
      </p:sp>
    </p:spTree>
    <p:extLst>
      <p:ext uri="{BB962C8B-B14F-4D97-AF65-F5344CB8AC3E}">
        <p14:creationId xmlns:p14="http://schemas.microsoft.com/office/powerpoint/2010/main" val="2864553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265118" y="251826"/>
            <a:ext cx="8543607" cy="3415937"/>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292799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265118" y="251826"/>
            <a:ext cx="8543607" cy="3415937"/>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2661067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874592" y="3870963"/>
            <a:ext cx="1487715" cy="910591"/>
          </a:xfrm>
        </p:spPr>
        <p:txBody>
          <a:bodyPr>
            <a:normAutofit/>
          </a:bodyPr>
          <a:lstStyle>
            <a:lvl1pPr>
              <a:defRPr sz="1600"/>
            </a:lvl1pPr>
          </a:lstStyle>
          <a:p>
            <a:r>
              <a:rPr lang="en-US" dirty="0"/>
              <a:t>Add Your Title</a:t>
            </a:r>
          </a:p>
        </p:txBody>
      </p:sp>
      <p:sp>
        <p:nvSpPr>
          <p:cNvPr id="6" name="Text Placeholder 6"/>
          <p:cNvSpPr>
            <a:spLocks noGrp="1"/>
          </p:cNvSpPr>
          <p:nvPr>
            <p:ph type="body" sz="quarter" idx="10" hasCustomPrompt="1"/>
          </p:nvPr>
        </p:nvSpPr>
        <p:spPr>
          <a:xfrm>
            <a:off x="265118" y="251826"/>
            <a:ext cx="8543607" cy="3415937"/>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697000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42" y="421374"/>
            <a:ext cx="8160063" cy="3365110"/>
          </a:xfrm>
        </p:spPr>
        <p:txBody>
          <a:bodyPr anchor="ctr"/>
          <a:lstStyle>
            <a:lvl1pPr marL="0" indent="0">
              <a:buFont typeface="Arial"/>
              <a:buNone/>
              <a:defRPr/>
            </a:lvl1pPr>
            <a:lvl2pPr marL="457178" indent="0">
              <a:buNone/>
              <a:defRPr/>
            </a:lvl2pPr>
            <a:lvl3pPr marL="914355" indent="0">
              <a:buFont typeface="Arial"/>
              <a:buNone/>
              <a:defRPr/>
            </a:lvl3pPr>
            <a:lvl4pPr marL="1371532" indent="0">
              <a:buFont typeface="Arial"/>
              <a:buNone/>
              <a:defRPr/>
            </a:lvl4pPr>
            <a:lvl5pPr marL="1828709"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4021140"/>
            <a:ext cx="8159750" cy="742690"/>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194925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42" y="421372"/>
            <a:ext cx="8160063" cy="4354160"/>
          </a:xfrm>
        </p:spPr>
        <p:txBody>
          <a:bodyPr anchor="ctr"/>
          <a:lstStyle>
            <a:lvl1pPr marL="0" indent="0">
              <a:buFont typeface="Arial"/>
              <a:buNone/>
              <a:defRPr/>
            </a:lvl1pPr>
            <a:lvl2pPr marL="457178" indent="0">
              <a:buNone/>
              <a:defRPr/>
            </a:lvl2pPr>
            <a:lvl3pPr marL="914355" indent="0">
              <a:buFont typeface="Arial"/>
              <a:buNone/>
              <a:defRPr/>
            </a:lvl3pPr>
            <a:lvl4pPr marL="1371532" indent="0">
              <a:buFont typeface="Arial"/>
              <a:buNone/>
              <a:defRPr/>
            </a:lvl4pPr>
            <a:lvl5pPr marL="1828709" indent="0">
              <a:buFont typeface="Arial"/>
              <a:buNone/>
              <a:defRPr/>
            </a:lvl5pPr>
          </a:lstStyle>
          <a:p>
            <a:pPr lvl="0"/>
            <a:r>
              <a:rPr lang="en-US" dirty="0"/>
              <a:t>Add Your Text Here</a:t>
            </a:r>
          </a:p>
        </p:txBody>
      </p:sp>
    </p:spTree>
    <p:extLst>
      <p:ext uri="{BB962C8B-B14F-4D97-AF65-F5344CB8AC3E}">
        <p14:creationId xmlns:p14="http://schemas.microsoft.com/office/powerpoint/2010/main" val="72623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607375-AB1E-4818-BDB0-85BF9965E378}" type="datetimeFigureOut">
              <a:rPr lang="en-US" smtClean="0"/>
              <a:t>6/10/2017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15EA3-FA1B-45EF-95BD-1816DF1AAADB}" type="slidenum">
              <a:rPr lang="en-US" smtClean="0"/>
              <a:t>‹#›</a:t>
            </a:fld>
            <a:endParaRPr lang="en-US"/>
          </a:p>
        </p:txBody>
      </p:sp>
    </p:spTree>
    <p:extLst>
      <p:ext uri="{BB962C8B-B14F-4D97-AF65-F5344CB8AC3E}">
        <p14:creationId xmlns:p14="http://schemas.microsoft.com/office/powerpoint/2010/main" val="1156869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6/10/2017</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7664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2087F3-D9E8-4CBC-9E77-7A5CBBCCD525}" type="datetimeFigureOut">
              <a:rPr lang="en-US" smtClean="0">
                <a:solidFill>
                  <a:prstClr val="black">
                    <a:tint val="75000"/>
                  </a:prstClr>
                </a:solidFill>
              </a:rPr>
              <a:pPr/>
              <a:t>6/10/2017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97337D-73D5-40C5-A890-44BB135B77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8130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2087F3-D9E8-4CBC-9E77-7A5CBBCCD525}" type="datetimeFigureOut">
              <a:rPr lang="en-US" smtClean="0">
                <a:solidFill>
                  <a:prstClr val="black">
                    <a:tint val="75000"/>
                  </a:prstClr>
                </a:solidFill>
              </a:rPr>
              <a:pPr/>
              <a:t>6/10/2017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97337D-73D5-40C5-A890-44BB135B77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391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2087F3-D9E8-4CBC-9E77-7A5CBBCCD525}" type="datetimeFigureOut">
              <a:rPr lang="en-US" smtClean="0">
                <a:solidFill>
                  <a:prstClr val="black">
                    <a:tint val="75000"/>
                  </a:prstClr>
                </a:solidFill>
              </a:rPr>
              <a:pPr/>
              <a:t>6/10/2017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97337D-73D5-40C5-A890-44BB135B77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01578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2087F3-D9E8-4CBC-9E77-7A5CBBCCD525}" type="datetimeFigureOut">
              <a:rPr lang="en-US" smtClean="0">
                <a:solidFill>
                  <a:prstClr val="black">
                    <a:tint val="75000"/>
                  </a:prstClr>
                </a:solidFill>
              </a:rPr>
              <a:pPr/>
              <a:t>6/10/2017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97337D-73D5-40C5-A890-44BB135B77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969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087F3-D9E8-4CBC-9E77-7A5CBBCCD525}" type="datetimeFigureOut">
              <a:rPr lang="en-US" smtClean="0">
                <a:solidFill>
                  <a:prstClr val="black">
                    <a:tint val="75000"/>
                  </a:prstClr>
                </a:solidFill>
              </a:rPr>
              <a:pPr/>
              <a:t>6/10/2017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97337D-73D5-40C5-A890-44BB135B77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8177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2087F3-D9E8-4CBC-9E77-7A5CBBCCD525}" type="datetimeFigureOut">
              <a:rPr lang="en-US" smtClean="0">
                <a:solidFill>
                  <a:prstClr val="black">
                    <a:tint val="75000"/>
                  </a:prstClr>
                </a:solidFill>
              </a:rPr>
              <a:pPr/>
              <a:t>6/10/2017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97337D-73D5-40C5-A890-44BB135B77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482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2087F3-D9E8-4CBC-9E77-7A5CBBCCD525}" type="datetimeFigureOut">
              <a:rPr lang="en-US" smtClean="0">
                <a:solidFill>
                  <a:prstClr val="black">
                    <a:tint val="75000"/>
                  </a:prstClr>
                </a:solidFill>
              </a:rPr>
              <a:pPr/>
              <a:t>6/10/2017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97337D-73D5-40C5-A890-44BB135B77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2765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2087F3-D9E8-4CBC-9E77-7A5CBBCCD525}" type="datetimeFigureOut">
              <a:rPr lang="en-US" smtClean="0">
                <a:solidFill>
                  <a:prstClr val="black">
                    <a:tint val="75000"/>
                  </a:prstClr>
                </a:solidFill>
              </a:rPr>
              <a:pPr/>
              <a:t>6/10/2017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97337D-73D5-40C5-A890-44BB135B77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3194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2087F3-D9E8-4CBC-9E77-7A5CBBCCD525}" type="datetimeFigureOut">
              <a:rPr lang="en-US" smtClean="0">
                <a:solidFill>
                  <a:prstClr val="black">
                    <a:tint val="75000"/>
                  </a:prstClr>
                </a:solidFill>
              </a:rPr>
              <a:pPr/>
              <a:t>6/10/2017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97337D-73D5-40C5-A890-44BB135B77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8624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607375-AB1E-4818-BDB0-85BF9965E378}" type="datetimeFigureOut">
              <a:rPr lang="en-US" smtClean="0"/>
              <a:t>6/10/2017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15EA3-FA1B-45EF-95BD-1816DF1AAADB}" type="slidenum">
              <a:rPr lang="en-US" smtClean="0"/>
              <a:t>‹#›</a:t>
            </a:fld>
            <a:endParaRPr lang="en-US"/>
          </a:p>
        </p:txBody>
      </p:sp>
    </p:spTree>
    <p:extLst>
      <p:ext uri="{BB962C8B-B14F-4D97-AF65-F5344CB8AC3E}">
        <p14:creationId xmlns:p14="http://schemas.microsoft.com/office/powerpoint/2010/main" val="28762453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2087F3-D9E8-4CBC-9E77-7A5CBBCCD525}" type="datetimeFigureOut">
              <a:rPr lang="en-US" smtClean="0">
                <a:solidFill>
                  <a:prstClr val="black">
                    <a:tint val="75000"/>
                  </a:prstClr>
                </a:solidFill>
              </a:rPr>
              <a:pPr/>
              <a:t>6/10/2017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97337D-73D5-40C5-A890-44BB135B77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8427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2087F3-D9E8-4CBC-9E77-7A5CBBCCD525}" type="datetimeFigureOut">
              <a:rPr lang="en-US" smtClean="0">
                <a:solidFill>
                  <a:prstClr val="black">
                    <a:tint val="75000"/>
                  </a:prstClr>
                </a:solidFill>
              </a:rPr>
              <a:pPr/>
              <a:t>6/10/2017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97337D-73D5-40C5-A890-44BB135B77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2702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607375-AB1E-4818-BDB0-85BF9965E378}" type="datetimeFigureOut">
              <a:rPr lang="en-US" smtClean="0"/>
              <a:t>6/10/2017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C15EA3-FA1B-45EF-95BD-1816DF1AAADB}" type="slidenum">
              <a:rPr lang="en-US" smtClean="0"/>
              <a:t>‹#›</a:t>
            </a:fld>
            <a:endParaRPr lang="en-US"/>
          </a:p>
        </p:txBody>
      </p:sp>
    </p:spTree>
    <p:extLst>
      <p:ext uri="{BB962C8B-B14F-4D97-AF65-F5344CB8AC3E}">
        <p14:creationId xmlns:p14="http://schemas.microsoft.com/office/powerpoint/2010/main" val="826036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607375-AB1E-4818-BDB0-85BF9965E378}" type="datetimeFigureOut">
              <a:rPr lang="en-US" smtClean="0"/>
              <a:t>6/10/2017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C15EA3-FA1B-45EF-95BD-1816DF1AAADB}" type="slidenum">
              <a:rPr lang="en-US" smtClean="0"/>
              <a:t>‹#›</a:t>
            </a:fld>
            <a:endParaRPr lang="en-US"/>
          </a:p>
        </p:txBody>
      </p:sp>
    </p:spTree>
    <p:extLst>
      <p:ext uri="{BB962C8B-B14F-4D97-AF65-F5344CB8AC3E}">
        <p14:creationId xmlns:p14="http://schemas.microsoft.com/office/powerpoint/2010/main" val="3258125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607375-AB1E-4818-BDB0-85BF9965E378}" type="datetimeFigureOut">
              <a:rPr lang="en-US" smtClean="0"/>
              <a:t>6/10/2017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C15EA3-FA1B-45EF-95BD-1816DF1AAADB}" type="slidenum">
              <a:rPr lang="en-US" smtClean="0"/>
              <a:t>‹#›</a:t>
            </a:fld>
            <a:endParaRPr lang="en-US"/>
          </a:p>
        </p:txBody>
      </p:sp>
    </p:spTree>
    <p:extLst>
      <p:ext uri="{BB962C8B-B14F-4D97-AF65-F5344CB8AC3E}">
        <p14:creationId xmlns:p14="http://schemas.microsoft.com/office/powerpoint/2010/main" val="3019269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07375-AB1E-4818-BDB0-85BF9965E378}" type="datetimeFigureOut">
              <a:rPr lang="en-US" smtClean="0"/>
              <a:t>6/10/2017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C15EA3-FA1B-45EF-95BD-1816DF1AAADB}" type="slidenum">
              <a:rPr lang="en-US" smtClean="0"/>
              <a:t>‹#›</a:t>
            </a:fld>
            <a:endParaRPr lang="en-US"/>
          </a:p>
        </p:txBody>
      </p:sp>
    </p:spTree>
    <p:extLst>
      <p:ext uri="{BB962C8B-B14F-4D97-AF65-F5344CB8AC3E}">
        <p14:creationId xmlns:p14="http://schemas.microsoft.com/office/powerpoint/2010/main" val="2875198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607375-AB1E-4818-BDB0-85BF9965E378}" type="datetimeFigureOut">
              <a:rPr lang="en-US" smtClean="0"/>
              <a:t>6/10/2017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C15EA3-FA1B-45EF-95BD-1816DF1AAADB}" type="slidenum">
              <a:rPr lang="en-US" smtClean="0"/>
              <a:t>‹#›</a:t>
            </a:fld>
            <a:endParaRPr lang="en-US"/>
          </a:p>
        </p:txBody>
      </p:sp>
    </p:spTree>
    <p:extLst>
      <p:ext uri="{BB962C8B-B14F-4D97-AF65-F5344CB8AC3E}">
        <p14:creationId xmlns:p14="http://schemas.microsoft.com/office/powerpoint/2010/main" val="270739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607375-AB1E-4818-BDB0-85BF9965E378}" type="datetimeFigureOut">
              <a:rPr lang="en-US" smtClean="0"/>
              <a:t>6/10/2017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C15EA3-FA1B-45EF-95BD-1816DF1AAADB}" type="slidenum">
              <a:rPr lang="en-US" smtClean="0"/>
              <a:t>‹#›</a:t>
            </a:fld>
            <a:endParaRPr lang="en-US"/>
          </a:p>
        </p:txBody>
      </p:sp>
    </p:spTree>
    <p:extLst>
      <p:ext uri="{BB962C8B-B14F-4D97-AF65-F5344CB8AC3E}">
        <p14:creationId xmlns:p14="http://schemas.microsoft.com/office/powerpoint/2010/main" val="1072018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8" tIns="45719" rIns="91438" bIns="45719" rtlCol="0" anchor="ctr"/>
          <a:lstStyle>
            <a:lvl1pPr algn="l">
              <a:defRPr sz="1200">
                <a:solidFill>
                  <a:schemeClr val="tx1">
                    <a:tint val="75000"/>
                  </a:schemeClr>
                </a:solidFill>
              </a:defRPr>
            </a:lvl1pPr>
          </a:lstStyle>
          <a:p>
            <a:fld id="{15607375-AB1E-4818-BDB0-85BF9965E378}" type="datetimeFigureOut">
              <a:rPr lang="en-US" smtClean="0"/>
              <a:t>6/10/2017</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8" tIns="45719" rIns="91438" bIns="45719" rtlCol="0" anchor="ctr"/>
          <a:lstStyle>
            <a:lvl1pPr algn="r">
              <a:defRPr sz="1200">
                <a:solidFill>
                  <a:schemeClr val="tx1">
                    <a:tint val="75000"/>
                  </a:schemeClr>
                </a:solidFill>
              </a:defRPr>
            </a:lvl1pPr>
          </a:lstStyle>
          <a:p>
            <a:fld id="{2CC15EA3-FA1B-45EF-95BD-1816DF1AAADB}" type="slidenum">
              <a:rPr lang="en-US" smtClean="0"/>
              <a:t>‹#›</a:t>
            </a:fld>
            <a:endParaRPr lang="en-US"/>
          </a:p>
        </p:txBody>
      </p:sp>
    </p:spTree>
    <p:extLst>
      <p:ext uri="{BB962C8B-B14F-4D97-AF65-F5344CB8AC3E}">
        <p14:creationId xmlns:p14="http://schemas.microsoft.com/office/powerpoint/2010/main" val="408307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68579" tIns="34289" rIns="68579" bIns="34289"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68579" tIns="34289" rIns="68579" bIns="34289"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68579" tIns="34289" rIns="68579" bIns="34289" rtlCol="0" anchor="ctr"/>
          <a:lstStyle>
            <a:lvl1pPr algn="l">
              <a:defRPr sz="1200">
                <a:solidFill>
                  <a:schemeClr val="tx1">
                    <a:tint val="75000"/>
                  </a:schemeClr>
                </a:solidFill>
              </a:defRPr>
            </a:lvl1pPr>
          </a:lstStyle>
          <a:p>
            <a:pPr defTabSz="342892"/>
            <a:fld id="{6BFECD78-3C8E-49F2-8FAB-59489D168ABB}" type="datetimeFigureOut">
              <a:rPr lang="en-US" smtClean="0">
                <a:solidFill>
                  <a:prstClr val="white">
                    <a:tint val="75000"/>
                  </a:prstClr>
                </a:solidFill>
              </a:rPr>
              <a:pPr defTabSz="342892"/>
              <a:t>6/10/2017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68579" tIns="34289" rIns="68579" bIns="34289" rtlCol="0" anchor="ctr"/>
          <a:lstStyle>
            <a:lvl1pPr algn="ctr">
              <a:defRPr sz="1200">
                <a:solidFill>
                  <a:schemeClr val="tx1">
                    <a:tint val="75000"/>
                  </a:schemeClr>
                </a:solidFill>
              </a:defRPr>
            </a:lvl1pPr>
          </a:lstStyle>
          <a:p>
            <a:pPr defTabSz="342892"/>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68579" tIns="34289" rIns="68579" bIns="34289" rtlCol="0" anchor="ctr"/>
          <a:lstStyle>
            <a:lvl1pPr algn="r">
              <a:defRPr sz="1200">
                <a:solidFill>
                  <a:schemeClr val="tx1">
                    <a:tint val="75000"/>
                  </a:schemeClr>
                </a:solidFill>
              </a:defRPr>
            </a:lvl1pPr>
          </a:lstStyle>
          <a:p>
            <a:pPr defTabSz="342892"/>
            <a:fld id="{0FB56013-B943-42BA-886F-6F9D4EB85E9D}" type="slidenum">
              <a:rPr lang="en-US" smtClean="0">
                <a:solidFill>
                  <a:prstClr val="white">
                    <a:tint val="75000"/>
                  </a:prstClr>
                </a:solidFill>
              </a:rPr>
              <a:pPr defTabSz="342892"/>
              <a:t>‹#›</a:t>
            </a:fld>
            <a:endParaRPr lang="en-US">
              <a:solidFill>
                <a:prstClr val="white">
                  <a:tint val="75000"/>
                </a:prstClr>
              </a:solidFill>
            </a:endParaRPr>
          </a:p>
        </p:txBody>
      </p:sp>
    </p:spTree>
    <p:extLst>
      <p:ext uri="{BB962C8B-B14F-4D97-AF65-F5344CB8AC3E}">
        <p14:creationId xmlns:p14="http://schemas.microsoft.com/office/powerpoint/2010/main" val="15266171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914355"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355" rtl="0" eaLnBrk="1" latinLnBrk="0" hangingPunct="1">
        <a:spcBef>
          <a:spcPct val="20000"/>
        </a:spcBef>
        <a:buFont typeface="Arial"/>
        <a:buNone/>
        <a:defRPr sz="3000" kern="1200">
          <a:solidFill>
            <a:schemeClr val="tx1"/>
          </a:solidFill>
          <a:latin typeface="+mn-lt"/>
          <a:ea typeface="+mn-ea"/>
          <a:cs typeface="Apple Chancery"/>
        </a:defRPr>
      </a:lvl1pPr>
      <a:lvl2pPr marL="914355" indent="-457178" algn="ctr" defTabSz="914355" rtl="0" eaLnBrk="1" latinLnBrk="0" hangingPunct="1">
        <a:spcBef>
          <a:spcPct val="20000"/>
        </a:spcBef>
        <a:buFont typeface="Arial"/>
        <a:buChar char="•"/>
        <a:defRPr sz="3000" kern="1200">
          <a:solidFill>
            <a:schemeClr val="tx1"/>
          </a:solidFill>
          <a:latin typeface="+mn-lt"/>
          <a:ea typeface="+mn-ea"/>
          <a:cs typeface="Apple Chancery"/>
        </a:defRPr>
      </a:lvl2pPr>
      <a:lvl3pPr marL="914355" indent="0" algn="ctr" defTabSz="914355"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532" indent="0" algn="ctr" defTabSz="914355"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709" indent="0" algn="ctr" defTabSz="914355"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68579" tIns="34289" rIns="68579" bIns="34289"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68579" tIns="34289" rIns="68579"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68579" tIns="34289" rIns="68579" bIns="34289" rtlCol="0" anchor="ctr"/>
          <a:lstStyle>
            <a:lvl1pPr algn="l">
              <a:defRPr sz="1200">
                <a:solidFill>
                  <a:schemeClr val="tx1">
                    <a:tint val="75000"/>
                  </a:schemeClr>
                </a:solidFill>
              </a:defRPr>
            </a:lvl1pPr>
          </a:lstStyle>
          <a:p>
            <a:pPr defTabSz="342892"/>
            <a:fld id="{F82087F3-D9E8-4CBC-9E77-7A5CBBCCD525}" type="datetimeFigureOut">
              <a:rPr lang="en-US" smtClean="0">
                <a:solidFill>
                  <a:prstClr val="black">
                    <a:tint val="75000"/>
                  </a:prstClr>
                </a:solidFill>
              </a:rPr>
              <a:pPr defTabSz="342892"/>
              <a:t>6/10/2017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68579" tIns="34289" rIns="68579" bIns="34289" rtlCol="0" anchor="ctr"/>
          <a:lstStyle>
            <a:lvl1pPr algn="ctr">
              <a:defRPr sz="1200">
                <a:solidFill>
                  <a:schemeClr val="tx1">
                    <a:tint val="75000"/>
                  </a:schemeClr>
                </a:solidFill>
              </a:defRPr>
            </a:lvl1pPr>
          </a:lstStyle>
          <a:p>
            <a:pPr defTabSz="342892"/>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68579" tIns="34289" rIns="68579" bIns="34289" rtlCol="0" anchor="ctr"/>
          <a:lstStyle>
            <a:lvl1pPr algn="r">
              <a:defRPr sz="1200">
                <a:solidFill>
                  <a:schemeClr val="tx1">
                    <a:tint val="75000"/>
                  </a:schemeClr>
                </a:solidFill>
              </a:defRPr>
            </a:lvl1pPr>
          </a:lstStyle>
          <a:p>
            <a:pPr defTabSz="342892"/>
            <a:fld id="{8097337D-73D5-40C5-A890-44BB135B77DD}" type="slidenum">
              <a:rPr lang="en-US" smtClean="0">
                <a:solidFill>
                  <a:prstClr val="black">
                    <a:tint val="75000"/>
                  </a:prstClr>
                </a:solidFill>
              </a:rPr>
              <a:pPr defTabSz="342892"/>
              <a:t>‹#›</a:t>
            </a:fld>
            <a:endParaRPr lang="en-US">
              <a:solidFill>
                <a:prstClr val="black">
                  <a:tint val="75000"/>
                </a:prstClr>
              </a:solidFill>
            </a:endParaRPr>
          </a:p>
        </p:txBody>
      </p:sp>
    </p:spTree>
    <p:extLst>
      <p:ext uri="{BB962C8B-B14F-4D97-AF65-F5344CB8AC3E}">
        <p14:creationId xmlns:p14="http://schemas.microsoft.com/office/powerpoint/2010/main" val="344498734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url?sa=i&amp;rct=j&amp;q=&amp;esrc=s&amp;source=images&amp;cd=&amp;cad=rja&amp;uact=8&amp;ved=0ahUKEwiX1LHf667UAhVi6oMKHSm1CogQjRwIBw&amp;url=http://imanoela.com/laptop-tumblr-hipster-wallpaper-desktop-background/&amp;psig=AFQjCNHXz4Tsptfv-a1vUKEEpT8zZNzTdA&amp;ust=1497031673958196"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url?sa=i&amp;rct=j&amp;q=&amp;esrc=s&amp;source=images&amp;cd=&amp;cad=rja&amp;uact=8&amp;ved=0ahUKEwiX1LHf667UAhVi6oMKHSm1CogQjRwIBw&amp;url=http://imanoela.com/laptop-tumblr-hipster-wallpaper-desktop-background/&amp;psig=AFQjCNHXz4Tsptfv-a1vUKEEpT8zZNzTdA&amp;ust=1497031673958196"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url?sa=i&amp;rct=j&amp;q=&amp;esrc=s&amp;source=images&amp;cd=&amp;cad=rja&amp;uact=8&amp;ved=0ahUKEwiX1LHf667UAhVi6oMKHSm1CogQjRwIBw&amp;url=http://imanoela.com/laptop-tumblr-hipster-wallpaper-desktop-background/&amp;psig=AFQjCNHXz4Tsptfv-a1vUKEEpT8zZNzTdA&amp;ust=1497031673958196"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url?sa=i&amp;rct=j&amp;q=&amp;esrc=s&amp;source=images&amp;cd=&amp;cad=rja&amp;uact=8&amp;ved=0ahUKEwiX1LHf667UAhVi6oMKHSm1CogQjRwIBw&amp;url=http://imanoela.com/laptop-tumblr-hipster-wallpaper-desktop-background/&amp;psig=AFQjCNHXz4Tsptfv-a1vUKEEpT8zZNzTdA&amp;ust=1497031673958196"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url?sa=i&amp;rct=j&amp;q=&amp;esrc=s&amp;source=images&amp;cd=&amp;cad=rja&amp;uact=8&amp;ved=0ahUKEwiX1LHf667UAhVi6oMKHSm1CogQjRwIBw&amp;url=http://imanoela.com/laptop-tumblr-hipster-wallpaper-desktop-background/&amp;psig=AFQjCNHXz4Tsptfv-a1vUKEEpT8zZNzTdA&amp;ust=1497031673958196"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url?sa=i&amp;rct=j&amp;q=&amp;esrc=s&amp;source=images&amp;cd=&amp;cad=rja&amp;uact=8&amp;ved=0ahUKEwiX1LHf667UAhVi6oMKHSm1CogQjRwIBw&amp;url=http://imanoela.com/laptop-tumblr-hipster-wallpaper-desktop-background/&amp;psig=AFQjCNHXz4Tsptfv-a1vUKEEpT8zZNzTdA&amp;ust=1497031673958196"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url?sa=i&amp;rct=j&amp;q=&amp;esrc=s&amp;source=images&amp;cd=&amp;cad=rja&amp;uact=8&amp;ved=0ahUKEwiX1LHf667UAhVi6oMKHSm1CogQjRwIBw&amp;url=http://imanoela.com/laptop-tumblr-hipster-wallpaper-desktop-background/&amp;psig=AFQjCNHXz4Tsptfv-a1vUKEEpT8zZNzTdA&amp;ust=1497031673958196"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url?sa=i&amp;rct=j&amp;q=&amp;esrc=s&amp;source=images&amp;cd=&amp;cad=rja&amp;uact=8&amp;ved=0ahUKEwiX1LHf667UAhVi6oMKHSm1CogQjRwIBw&amp;url=http://imanoela.com/laptop-tumblr-hipster-wallpaper-desktop-background/&amp;psig=AFQjCNHXz4Tsptfv-a1vUKEEpT8zZNzTdA&amp;ust=1497031673958196"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url?sa=i&amp;rct=j&amp;q=&amp;esrc=s&amp;source=images&amp;cd=&amp;cad=rja&amp;uact=8&amp;ved=0ahUKEwiX1LHf667UAhVi6oMKHSm1CogQjRwIBw&amp;url=http://imanoela.com/laptop-tumblr-hipster-wallpaper-desktop-background/&amp;psig=AFQjCNHXz4Tsptfv-a1vUKEEpT8zZNzTdA&amp;ust=1497031673958196"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 y="0"/>
            <a:ext cx="9143999" cy="525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342839"/>
            <a:endParaRPr lang="en-US" sz="3000" dirty="0">
              <a:solidFill>
                <a:prstClr val="white"/>
              </a:solidFill>
            </a:endParaRPr>
          </a:p>
          <a:p>
            <a:pPr algn="ctr" defTabSz="342839"/>
            <a:r>
              <a:rPr lang="en-US" sz="3000" dirty="0">
                <a:solidFill>
                  <a:prstClr val="white"/>
                </a:solidFill>
              </a:rPr>
              <a:t>Scripture Reading: </a:t>
            </a:r>
          </a:p>
          <a:p>
            <a:pPr algn="ctr" defTabSz="342839"/>
            <a:endParaRPr lang="en-US" sz="3000" dirty="0">
              <a:solidFill>
                <a:prstClr val="white"/>
              </a:solidFill>
            </a:endParaRPr>
          </a:p>
          <a:p>
            <a:pPr algn="ctr" defTabSz="342839"/>
            <a:r>
              <a:rPr lang="en-US" sz="4400" dirty="0">
                <a:solidFill>
                  <a:prstClr val="white"/>
                </a:solidFill>
              </a:rPr>
              <a:t>Deuteronomy 6:16-25</a:t>
            </a:r>
          </a:p>
          <a:p>
            <a:pPr algn="ctr" defTabSz="342839"/>
            <a:endParaRPr lang="en-US" sz="3000" dirty="0">
              <a:solidFill>
                <a:prstClr val="white"/>
              </a:solidFill>
            </a:endParaRPr>
          </a:p>
          <a:p>
            <a:pPr algn="ctr" defTabSz="342839"/>
            <a:endParaRPr lang="en-US" sz="3000" dirty="0">
              <a:solidFill>
                <a:prstClr val="white"/>
              </a:solidFill>
            </a:endParaRPr>
          </a:p>
          <a:p>
            <a:pPr algn="ctr" defTabSz="342839"/>
            <a:endParaRPr lang="en-US" sz="3000" dirty="0">
              <a:solidFill>
                <a:prstClr val="white"/>
              </a:solidFill>
            </a:endParaRPr>
          </a:p>
          <a:p>
            <a:pPr algn="ctr" defTabSz="342839"/>
            <a:endParaRPr lang="en-US" sz="3000" dirty="0">
              <a:solidFill>
                <a:prstClr val="white"/>
              </a:solidFill>
            </a:endParaRPr>
          </a:p>
          <a:p>
            <a:pPr algn="ctr" defTabSz="342839"/>
            <a:endParaRPr lang="en-US" sz="3000" dirty="0">
              <a:solidFill>
                <a:prstClr val="white"/>
              </a:solidFill>
            </a:endParaRPr>
          </a:p>
          <a:p>
            <a:pPr algn="ctr" defTabSz="342839"/>
            <a:endParaRPr lang="en-US" sz="3000" dirty="0">
              <a:solidFill>
                <a:prstClr val="white"/>
              </a:solidFill>
            </a:endParaRPr>
          </a:p>
          <a:p>
            <a:pPr algn="ctr" defTabSz="342839"/>
            <a:endParaRPr lang="en-US" sz="3000" dirty="0">
              <a:solidFill>
                <a:prstClr val="white"/>
              </a:solidFill>
            </a:endParaRPr>
          </a:p>
        </p:txBody>
      </p:sp>
    </p:spTree>
    <p:extLst>
      <p:ext uri="{BB962C8B-B14F-4D97-AF65-F5344CB8AC3E}">
        <p14:creationId xmlns:p14="http://schemas.microsoft.com/office/powerpoint/2010/main" val="343619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7650" y="1276350"/>
            <a:ext cx="8648698" cy="3539430"/>
          </a:xfrm>
          <a:prstGeom prst="rect">
            <a:avLst/>
          </a:prstGeom>
          <a:solidFill>
            <a:schemeClr val="tx1">
              <a:alpha val="65000"/>
            </a:schemeClr>
          </a:solidFill>
        </p:spPr>
        <p:txBody>
          <a:bodyPr wrap="square">
            <a:spAutoFit/>
          </a:bodyPr>
          <a:lstStyle/>
          <a:p>
            <a:pPr algn="ctr"/>
            <a:endParaRPr lang="en-US" sz="2800" i="1" dirty="0">
              <a:solidFill>
                <a:schemeClr val="bg1"/>
              </a:solidFill>
              <a:latin typeface="Bell MT" panose="02020503060305020303" pitchFamily="18" charset="0"/>
            </a:endParaRPr>
          </a:p>
          <a:p>
            <a:pPr algn="ctr"/>
            <a:r>
              <a:rPr lang="en-US" sz="2800" i="1" dirty="0">
                <a:solidFill>
                  <a:schemeClr val="bg1"/>
                </a:solidFill>
                <a:latin typeface="Bell MT" panose="02020503060305020303" pitchFamily="18" charset="0"/>
              </a:rPr>
              <a:t>…And [the serpent] said to the woman, “Indeed, has God said, ‘You shall not eat from any tree of the garden’?” </a:t>
            </a:r>
          </a:p>
          <a:p>
            <a:pPr algn="ctr"/>
            <a:endParaRPr lang="en-US" sz="2800" i="1" dirty="0">
              <a:solidFill>
                <a:schemeClr val="bg1"/>
              </a:solidFill>
              <a:latin typeface="Bell MT" panose="02020503060305020303" pitchFamily="18" charset="0"/>
            </a:endParaRPr>
          </a:p>
          <a:p>
            <a:pPr algn="ctr"/>
            <a:r>
              <a:rPr lang="en-US" sz="2800" i="1" dirty="0">
                <a:solidFill>
                  <a:schemeClr val="bg1"/>
                </a:solidFill>
                <a:latin typeface="Bell MT" panose="02020503060305020303" pitchFamily="18" charset="0"/>
              </a:rPr>
              <a:t>…The serpent said to the woman, “You surely will not die!” </a:t>
            </a:r>
          </a:p>
          <a:p>
            <a:pPr algn="ctr"/>
            <a:endParaRPr lang="en-US" sz="2800" i="1" dirty="0">
              <a:solidFill>
                <a:schemeClr val="bg1"/>
              </a:solidFill>
              <a:latin typeface="Bell MT" panose="02020503060305020303" pitchFamily="18" charset="0"/>
            </a:endParaRPr>
          </a:p>
          <a:p>
            <a:pPr algn="ctr"/>
            <a:r>
              <a:rPr lang="en-US" sz="2800" i="1" dirty="0">
                <a:solidFill>
                  <a:schemeClr val="bg1"/>
                </a:solidFill>
                <a:latin typeface="Bell MT" panose="02020503060305020303" pitchFamily="18" charset="0"/>
              </a:rPr>
              <a:t>(Gen. 3:1-4)</a:t>
            </a:r>
          </a:p>
          <a:p>
            <a:pPr algn="ctr"/>
            <a:endParaRPr lang="en-US" sz="2800" dirty="0">
              <a:solidFill>
                <a:schemeClr val="bg1"/>
              </a:solidFill>
              <a:latin typeface="Bell MT" panose="02020503060305020303" pitchFamily="18" charset="0"/>
            </a:endParaRPr>
          </a:p>
        </p:txBody>
      </p:sp>
      <p:sp>
        <p:nvSpPr>
          <p:cNvPr id="6" name="Title 1">
            <a:extLst>
              <a:ext uri="{FF2B5EF4-FFF2-40B4-BE49-F238E27FC236}">
                <a16:creationId xmlns:a16="http://schemas.microsoft.com/office/drawing/2014/main" id="{B26D5714-39F7-43F4-8B6C-DFCD0B3D49F1}"/>
              </a:ext>
            </a:extLst>
          </p:cNvPr>
          <p:cNvSpPr txBox="1">
            <a:spLocks/>
          </p:cNvSpPr>
          <p:nvPr/>
        </p:nvSpPr>
        <p:spPr>
          <a:xfrm>
            <a:off x="-1" y="383"/>
            <a:ext cx="91440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9600" dirty="0">
                <a:solidFill>
                  <a:schemeClr val="bg1">
                    <a:alpha val="5000"/>
                  </a:schemeClr>
                </a:solidFill>
                <a:latin typeface="Bell MT" panose="02020503060305020303" pitchFamily="18" charset="0"/>
              </a:rPr>
              <a:t>TEMPTATION</a:t>
            </a:r>
            <a:endParaRPr lang="en-US" sz="6600" dirty="0">
              <a:solidFill>
                <a:schemeClr val="bg1">
                  <a:alpha val="5000"/>
                </a:schemeClr>
              </a:solidFill>
              <a:latin typeface="Bell MT" panose="02020503060305020303" pitchFamily="18" charset="0"/>
            </a:endParaRPr>
          </a:p>
        </p:txBody>
      </p:sp>
    </p:spTree>
    <p:extLst>
      <p:ext uri="{BB962C8B-B14F-4D97-AF65-F5344CB8AC3E}">
        <p14:creationId xmlns:p14="http://schemas.microsoft.com/office/powerpoint/2010/main" val="398227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descr="Image result for nature backgrounds hipster">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3095" b="33567"/>
          <a:stretch/>
        </p:blipFill>
        <p:spPr bwMode="auto">
          <a:xfrm>
            <a:off x="-1" y="384"/>
            <a:ext cx="9144000" cy="12210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5950" y="1352550"/>
            <a:ext cx="8763000" cy="584775"/>
          </a:xfrm>
          <a:prstGeom prst="rect">
            <a:avLst/>
          </a:prstGeom>
          <a:noFill/>
          <a:ln w="3175">
            <a:noFill/>
          </a:ln>
          <a:effectLst/>
        </p:spPr>
        <p:txBody>
          <a:bodyPr wrap="square" rtlCol="0">
            <a:spAutoFit/>
          </a:bodyPr>
          <a:lstStyle/>
          <a:p>
            <a:r>
              <a:rPr lang="en-US" sz="3200" u="sng" dirty="0">
                <a:solidFill>
                  <a:schemeClr val="bg1"/>
                </a:solidFill>
                <a:latin typeface="Bell MT" panose="02020503060305020303" pitchFamily="18" charset="0"/>
              </a:rPr>
              <a:t>The devil’s use of Scripture</a:t>
            </a:r>
            <a:r>
              <a:rPr lang="en-US" sz="3200" dirty="0">
                <a:solidFill>
                  <a:schemeClr val="bg1"/>
                </a:solidFill>
                <a:latin typeface="Bell MT" panose="02020503060305020303" pitchFamily="18" charset="0"/>
              </a:rPr>
              <a:t> (v.6)</a:t>
            </a:r>
          </a:p>
        </p:txBody>
      </p:sp>
      <p:sp>
        <p:nvSpPr>
          <p:cNvPr id="2" name="Rectangle 1"/>
          <p:cNvSpPr/>
          <p:nvPr/>
        </p:nvSpPr>
        <p:spPr>
          <a:xfrm>
            <a:off x="914400" y="1886322"/>
            <a:ext cx="8034550" cy="954107"/>
          </a:xfrm>
          <a:prstGeom prst="rect">
            <a:avLst/>
          </a:prstGeom>
        </p:spPr>
        <p:txBody>
          <a:bodyPr wrap="square">
            <a:spAutoFit/>
          </a:bodyPr>
          <a:lstStyle/>
          <a:p>
            <a:pPr marL="514350" indent="-514350">
              <a:buFont typeface="+mj-lt"/>
              <a:buAutoNum type="arabicPeriod"/>
            </a:pPr>
            <a:r>
              <a:rPr lang="en-US" sz="2800" i="1" dirty="0">
                <a:solidFill>
                  <a:schemeClr val="bg1"/>
                </a:solidFill>
                <a:latin typeface="Bell MT" panose="02020503060305020303" pitchFamily="18" charset="0"/>
              </a:rPr>
              <a:t>Just because Scripture is being quoted doesn’t mean truth is being taught</a:t>
            </a:r>
          </a:p>
        </p:txBody>
      </p:sp>
      <p:sp>
        <p:nvSpPr>
          <p:cNvPr id="7" name="Title 1"/>
          <p:cNvSpPr txBox="1">
            <a:spLocks/>
          </p:cNvSpPr>
          <p:nvPr/>
        </p:nvSpPr>
        <p:spPr>
          <a:xfrm>
            <a:off x="6824" y="3790950"/>
            <a:ext cx="13716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11500" dirty="0">
                <a:solidFill>
                  <a:schemeClr val="bg1">
                    <a:alpha val="15000"/>
                  </a:schemeClr>
                </a:solidFill>
                <a:latin typeface="Bell MT" panose="02020503060305020303" pitchFamily="18" charset="0"/>
              </a:rPr>
              <a:t>2</a:t>
            </a:r>
            <a:endParaRPr lang="en-US" sz="7200" dirty="0">
              <a:solidFill>
                <a:schemeClr val="bg1">
                  <a:alpha val="15000"/>
                </a:schemeClr>
              </a:solidFill>
              <a:latin typeface="Bell MT" panose="02020503060305020303" pitchFamily="18" charset="0"/>
            </a:endParaRPr>
          </a:p>
        </p:txBody>
      </p:sp>
      <p:sp>
        <p:nvSpPr>
          <p:cNvPr id="8" name="Title 1">
            <a:extLst>
              <a:ext uri="{FF2B5EF4-FFF2-40B4-BE49-F238E27FC236}">
                <a16:creationId xmlns:a16="http://schemas.microsoft.com/office/drawing/2014/main" id="{84E2608C-3AA9-48D7-AB0A-89DA7FB04387}"/>
              </a:ext>
            </a:extLst>
          </p:cNvPr>
          <p:cNvSpPr txBox="1">
            <a:spLocks/>
          </p:cNvSpPr>
          <p:nvPr/>
        </p:nvSpPr>
        <p:spPr>
          <a:xfrm>
            <a:off x="-1" y="383"/>
            <a:ext cx="91440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9600" dirty="0">
                <a:solidFill>
                  <a:schemeClr val="tx1">
                    <a:alpha val="17000"/>
                  </a:schemeClr>
                </a:solidFill>
                <a:latin typeface="Bell MT" panose="02020503060305020303" pitchFamily="18" charset="0"/>
              </a:rPr>
              <a:t>TEMPTATION</a:t>
            </a:r>
            <a:endParaRPr lang="en-US" sz="6600" dirty="0">
              <a:solidFill>
                <a:schemeClr val="tx1">
                  <a:alpha val="17000"/>
                </a:schemeClr>
              </a:solidFill>
              <a:latin typeface="Bell MT" panose="02020503060305020303" pitchFamily="18" charset="0"/>
            </a:endParaRPr>
          </a:p>
        </p:txBody>
      </p:sp>
    </p:spTree>
    <p:extLst>
      <p:ext uri="{BB962C8B-B14F-4D97-AF65-F5344CB8AC3E}">
        <p14:creationId xmlns:p14="http://schemas.microsoft.com/office/powerpoint/2010/main" val="78961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7650" y="1276350"/>
            <a:ext cx="8648698" cy="3539430"/>
          </a:xfrm>
          <a:prstGeom prst="rect">
            <a:avLst/>
          </a:prstGeom>
          <a:solidFill>
            <a:schemeClr val="tx1">
              <a:alpha val="65000"/>
            </a:schemeClr>
          </a:solidFill>
        </p:spPr>
        <p:txBody>
          <a:bodyPr wrap="square">
            <a:spAutoFit/>
          </a:bodyPr>
          <a:lstStyle/>
          <a:p>
            <a:pPr algn="ctr"/>
            <a:endParaRPr lang="en-US" sz="2800" i="1" dirty="0">
              <a:solidFill>
                <a:schemeClr val="bg1"/>
              </a:solidFill>
              <a:latin typeface="Bell MT" panose="02020503060305020303" pitchFamily="18" charset="0"/>
            </a:endParaRPr>
          </a:p>
          <a:p>
            <a:pPr algn="ctr"/>
            <a:endParaRPr lang="en-US" sz="2800" i="1" dirty="0">
              <a:solidFill>
                <a:schemeClr val="bg1"/>
              </a:solidFill>
              <a:latin typeface="Bell MT" panose="02020503060305020303" pitchFamily="18" charset="0"/>
            </a:endParaRPr>
          </a:p>
          <a:p>
            <a:pPr algn="ctr"/>
            <a:r>
              <a:rPr lang="en-US" sz="2800" i="1" dirty="0">
                <a:solidFill>
                  <a:schemeClr val="bg1"/>
                </a:solidFill>
                <a:latin typeface="Bell MT" panose="02020503060305020303" pitchFamily="18" charset="0"/>
              </a:rPr>
              <a:t>Be diligent to present yourself approved to God as a workman who does not need to be ashamed, accurately handling the word of truth. </a:t>
            </a:r>
          </a:p>
          <a:p>
            <a:pPr algn="ctr"/>
            <a:endParaRPr lang="en-US" sz="2800" i="1" dirty="0">
              <a:solidFill>
                <a:schemeClr val="bg1"/>
              </a:solidFill>
              <a:latin typeface="Bell MT" panose="02020503060305020303" pitchFamily="18" charset="0"/>
            </a:endParaRPr>
          </a:p>
          <a:p>
            <a:pPr algn="ctr"/>
            <a:r>
              <a:rPr lang="en-US" sz="2800" i="1" dirty="0">
                <a:solidFill>
                  <a:schemeClr val="bg1"/>
                </a:solidFill>
                <a:latin typeface="Bell MT" panose="02020503060305020303" pitchFamily="18" charset="0"/>
              </a:rPr>
              <a:t>(2 Tim. 2:15)</a:t>
            </a:r>
          </a:p>
          <a:p>
            <a:pPr algn="ctr"/>
            <a:endParaRPr lang="en-US" sz="2800" dirty="0">
              <a:solidFill>
                <a:schemeClr val="bg1"/>
              </a:solidFill>
              <a:latin typeface="Bell MT" panose="02020503060305020303" pitchFamily="18" charset="0"/>
            </a:endParaRPr>
          </a:p>
        </p:txBody>
      </p:sp>
      <p:sp>
        <p:nvSpPr>
          <p:cNvPr id="5" name="Title 1">
            <a:extLst>
              <a:ext uri="{FF2B5EF4-FFF2-40B4-BE49-F238E27FC236}">
                <a16:creationId xmlns:a16="http://schemas.microsoft.com/office/drawing/2014/main" id="{550E9D21-91F4-4713-AA40-B0506718CD17}"/>
              </a:ext>
            </a:extLst>
          </p:cNvPr>
          <p:cNvSpPr txBox="1">
            <a:spLocks/>
          </p:cNvSpPr>
          <p:nvPr/>
        </p:nvSpPr>
        <p:spPr>
          <a:xfrm>
            <a:off x="-1" y="383"/>
            <a:ext cx="91440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9600" dirty="0">
                <a:solidFill>
                  <a:schemeClr val="bg1">
                    <a:alpha val="5000"/>
                  </a:schemeClr>
                </a:solidFill>
                <a:latin typeface="Bell MT" panose="02020503060305020303" pitchFamily="18" charset="0"/>
              </a:rPr>
              <a:t>TEMPTATION</a:t>
            </a:r>
            <a:endParaRPr lang="en-US" sz="6600" dirty="0">
              <a:solidFill>
                <a:schemeClr val="bg1">
                  <a:alpha val="5000"/>
                </a:schemeClr>
              </a:solidFill>
              <a:latin typeface="Bell MT" panose="02020503060305020303" pitchFamily="18" charset="0"/>
            </a:endParaRPr>
          </a:p>
        </p:txBody>
      </p:sp>
    </p:spTree>
    <p:extLst>
      <p:ext uri="{BB962C8B-B14F-4D97-AF65-F5344CB8AC3E}">
        <p14:creationId xmlns:p14="http://schemas.microsoft.com/office/powerpoint/2010/main" val="249961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descr="Image result for nature backgrounds hipster">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3095" b="33567"/>
          <a:stretch/>
        </p:blipFill>
        <p:spPr bwMode="auto">
          <a:xfrm>
            <a:off x="-1" y="384"/>
            <a:ext cx="9144000" cy="12210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5950" y="1352550"/>
            <a:ext cx="8763000" cy="584775"/>
          </a:xfrm>
          <a:prstGeom prst="rect">
            <a:avLst/>
          </a:prstGeom>
          <a:noFill/>
          <a:ln w="3175">
            <a:noFill/>
          </a:ln>
          <a:effectLst/>
        </p:spPr>
        <p:txBody>
          <a:bodyPr wrap="square" rtlCol="0">
            <a:spAutoFit/>
          </a:bodyPr>
          <a:lstStyle/>
          <a:p>
            <a:r>
              <a:rPr lang="en-US" sz="3200" u="sng" dirty="0">
                <a:solidFill>
                  <a:schemeClr val="bg1"/>
                </a:solidFill>
                <a:latin typeface="Bell MT" panose="02020503060305020303" pitchFamily="18" charset="0"/>
              </a:rPr>
              <a:t>The devil’s use of Scripture</a:t>
            </a:r>
            <a:r>
              <a:rPr lang="en-US" sz="3200" dirty="0">
                <a:solidFill>
                  <a:schemeClr val="bg1"/>
                </a:solidFill>
                <a:latin typeface="Bell MT" panose="02020503060305020303" pitchFamily="18" charset="0"/>
              </a:rPr>
              <a:t> (v.6)</a:t>
            </a:r>
          </a:p>
        </p:txBody>
      </p:sp>
      <p:sp>
        <p:nvSpPr>
          <p:cNvPr id="2" name="Rectangle 1"/>
          <p:cNvSpPr/>
          <p:nvPr/>
        </p:nvSpPr>
        <p:spPr>
          <a:xfrm>
            <a:off x="914400" y="1886322"/>
            <a:ext cx="8034550" cy="1815882"/>
          </a:xfrm>
          <a:prstGeom prst="rect">
            <a:avLst/>
          </a:prstGeom>
        </p:spPr>
        <p:txBody>
          <a:bodyPr wrap="square">
            <a:spAutoFit/>
          </a:bodyPr>
          <a:lstStyle/>
          <a:p>
            <a:pPr marL="514350" indent="-514350">
              <a:buFont typeface="+mj-lt"/>
              <a:buAutoNum type="arabicPeriod"/>
            </a:pPr>
            <a:r>
              <a:rPr lang="en-US" sz="2800" i="1" dirty="0">
                <a:solidFill>
                  <a:schemeClr val="bg1"/>
                </a:solidFill>
                <a:latin typeface="Bell MT" panose="02020503060305020303" pitchFamily="18" charset="0"/>
              </a:rPr>
              <a:t>Just because Scripture is being quoted doesn’t mean truth is being taught</a:t>
            </a:r>
          </a:p>
          <a:p>
            <a:pPr marL="514350" indent="-514350">
              <a:buFont typeface="+mj-lt"/>
              <a:buAutoNum type="arabicPeriod"/>
            </a:pPr>
            <a:r>
              <a:rPr lang="en-US" sz="2800" i="1" dirty="0">
                <a:solidFill>
                  <a:schemeClr val="bg1"/>
                </a:solidFill>
                <a:latin typeface="Bell MT" panose="02020503060305020303" pitchFamily="18" charset="0"/>
              </a:rPr>
              <a:t>An apathetic view of Scripture will cause us to fall to temptation</a:t>
            </a:r>
          </a:p>
        </p:txBody>
      </p:sp>
      <p:sp>
        <p:nvSpPr>
          <p:cNvPr id="7" name="Title 1"/>
          <p:cNvSpPr txBox="1">
            <a:spLocks/>
          </p:cNvSpPr>
          <p:nvPr/>
        </p:nvSpPr>
        <p:spPr>
          <a:xfrm>
            <a:off x="6824" y="3790950"/>
            <a:ext cx="13716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11500" dirty="0">
                <a:solidFill>
                  <a:schemeClr val="bg1">
                    <a:alpha val="15000"/>
                  </a:schemeClr>
                </a:solidFill>
                <a:latin typeface="Bell MT" panose="02020503060305020303" pitchFamily="18" charset="0"/>
              </a:rPr>
              <a:t>2</a:t>
            </a:r>
            <a:endParaRPr lang="en-US" sz="7200" dirty="0">
              <a:solidFill>
                <a:schemeClr val="bg1">
                  <a:alpha val="15000"/>
                </a:schemeClr>
              </a:solidFill>
              <a:latin typeface="Bell MT" panose="02020503060305020303" pitchFamily="18" charset="0"/>
            </a:endParaRPr>
          </a:p>
        </p:txBody>
      </p:sp>
      <p:sp>
        <p:nvSpPr>
          <p:cNvPr id="8" name="Title 1">
            <a:extLst>
              <a:ext uri="{FF2B5EF4-FFF2-40B4-BE49-F238E27FC236}">
                <a16:creationId xmlns:a16="http://schemas.microsoft.com/office/drawing/2014/main" id="{0866D5B6-535A-4FA3-95B2-9B22954BE648}"/>
              </a:ext>
            </a:extLst>
          </p:cNvPr>
          <p:cNvSpPr txBox="1">
            <a:spLocks/>
          </p:cNvSpPr>
          <p:nvPr/>
        </p:nvSpPr>
        <p:spPr>
          <a:xfrm>
            <a:off x="-1" y="383"/>
            <a:ext cx="91440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9600" dirty="0">
                <a:solidFill>
                  <a:schemeClr val="tx1">
                    <a:alpha val="17000"/>
                  </a:schemeClr>
                </a:solidFill>
                <a:latin typeface="Bell MT" panose="02020503060305020303" pitchFamily="18" charset="0"/>
              </a:rPr>
              <a:t>TEMPTATION</a:t>
            </a:r>
            <a:endParaRPr lang="en-US" sz="6600" dirty="0">
              <a:solidFill>
                <a:schemeClr val="tx1">
                  <a:alpha val="17000"/>
                </a:schemeClr>
              </a:solidFill>
              <a:latin typeface="Bell MT" panose="02020503060305020303" pitchFamily="18" charset="0"/>
            </a:endParaRPr>
          </a:p>
        </p:txBody>
      </p:sp>
    </p:spTree>
    <p:extLst>
      <p:ext uri="{BB962C8B-B14F-4D97-AF65-F5344CB8AC3E}">
        <p14:creationId xmlns:p14="http://schemas.microsoft.com/office/powerpoint/2010/main" val="259024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7650" y="1276350"/>
            <a:ext cx="8648698" cy="3539430"/>
          </a:xfrm>
          <a:prstGeom prst="rect">
            <a:avLst/>
          </a:prstGeom>
          <a:solidFill>
            <a:schemeClr val="tx1">
              <a:alpha val="65000"/>
            </a:schemeClr>
          </a:solidFill>
        </p:spPr>
        <p:txBody>
          <a:bodyPr wrap="square">
            <a:spAutoFit/>
          </a:bodyPr>
          <a:lstStyle/>
          <a:p>
            <a:pPr algn="ctr"/>
            <a:endParaRPr lang="en-US" sz="2800" i="1" dirty="0">
              <a:solidFill>
                <a:schemeClr val="bg1"/>
              </a:solidFill>
              <a:latin typeface="Bell MT" panose="02020503060305020303" pitchFamily="18" charset="0"/>
            </a:endParaRPr>
          </a:p>
          <a:p>
            <a:pPr algn="ctr"/>
            <a:endParaRPr lang="en-US" sz="2800" i="1" dirty="0">
              <a:solidFill>
                <a:schemeClr val="bg1"/>
              </a:solidFill>
              <a:latin typeface="Bell MT" panose="02020503060305020303" pitchFamily="18" charset="0"/>
            </a:endParaRPr>
          </a:p>
          <a:p>
            <a:pPr algn="ctr"/>
            <a:r>
              <a:rPr lang="en-US" sz="2800" i="1" dirty="0">
                <a:solidFill>
                  <a:schemeClr val="bg1"/>
                </a:solidFill>
                <a:latin typeface="Bell MT" panose="02020503060305020303" pitchFamily="18" charset="0"/>
              </a:rPr>
              <a:t>Now these were more noble-minded than those in Thessalonica, for they received the word with great eagerness, examining the Scriptures daily to see whether these things were so. </a:t>
            </a:r>
          </a:p>
          <a:p>
            <a:pPr algn="ctr"/>
            <a:endParaRPr lang="en-US" sz="2800" i="1" dirty="0">
              <a:solidFill>
                <a:schemeClr val="bg1"/>
              </a:solidFill>
              <a:latin typeface="Bell MT" panose="02020503060305020303" pitchFamily="18" charset="0"/>
            </a:endParaRPr>
          </a:p>
          <a:p>
            <a:pPr algn="ctr"/>
            <a:r>
              <a:rPr lang="en-US" sz="2800" i="1" dirty="0">
                <a:solidFill>
                  <a:schemeClr val="bg1"/>
                </a:solidFill>
                <a:latin typeface="Bell MT" panose="02020503060305020303" pitchFamily="18" charset="0"/>
              </a:rPr>
              <a:t>(Acts 17:11)</a:t>
            </a:r>
          </a:p>
          <a:p>
            <a:pPr algn="ctr"/>
            <a:endParaRPr lang="en-US" sz="2800" dirty="0">
              <a:solidFill>
                <a:schemeClr val="bg1"/>
              </a:solidFill>
              <a:latin typeface="Bell MT" panose="02020503060305020303" pitchFamily="18" charset="0"/>
            </a:endParaRPr>
          </a:p>
        </p:txBody>
      </p:sp>
      <p:sp>
        <p:nvSpPr>
          <p:cNvPr id="5" name="Title 1">
            <a:extLst>
              <a:ext uri="{FF2B5EF4-FFF2-40B4-BE49-F238E27FC236}">
                <a16:creationId xmlns:a16="http://schemas.microsoft.com/office/drawing/2014/main" id="{87B9E141-17DD-4206-B074-34947CA2BFDB}"/>
              </a:ext>
            </a:extLst>
          </p:cNvPr>
          <p:cNvSpPr txBox="1">
            <a:spLocks/>
          </p:cNvSpPr>
          <p:nvPr/>
        </p:nvSpPr>
        <p:spPr>
          <a:xfrm>
            <a:off x="-1" y="383"/>
            <a:ext cx="91440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9600" dirty="0">
                <a:solidFill>
                  <a:schemeClr val="bg1">
                    <a:alpha val="5000"/>
                  </a:schemeClr>
                </a:solidFill>
                <a:latin typeface="Bell MT" panose="02020503060305020303" pitchFamily="18" charset="0"/>
              </a:rPr>
              <a:t>TEMPTATION</a:t>
            </a:r>
            <a:endParaRPr lang="en-US" sz="6600" dirty="0">
              <a:solidFill>
                <a:schemeClr val="bg1">
                  <a:alpha val="5000"/>
                </a:schemeClr>
              </a:solidFill>
              <a:latin typeface="Bell MT" panose="02020503060305020303" pitchFamily="18" charset="0"/>
            </a:endParaRPr>
          </a:p>
        </p:txBody>
      </p:sp>
    </p:spTree>
    <p:extLst>
      <p:ext uri="{BB962C8B-B14F-4D97-AF65-F5344CB8AC3E}">
        <p14:creationId xmlns:p14="http://schemas.microsoft.com/office/powerpoint/2010/main" val="327218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7650" y="1276350"/>
            <a:ext cx="8648698" cy="3539430"/>
          </a:xfrm>
          <a:prstGeom prst="rect">
            <a:avLst/>
          </a:prstGeom>
          <a:solidFill>
            <a:schemeClr val="tx1">
              <a:alpha val="65000"/>
            </a:schemeClr>
          </a:solidFill>
        </p:spPr>
        <p:txBody>
          <a:bodyPr wrap="square">
            <a:spAutoFit/>
          </a:bodyPr>
          <a:lstStyle/>
          <a:p>
            <a:pPr algn="ctr"/>
            <a:endParaRPr lang="en-US" sz="2800" i="1" dirty="0">
              <a:solidFill>
                <a:schemeClr val="bg1"/>
              </a:solidFill>
              <a:latin typeface="Bell MT" panose="02020503060305020303" pitchFamily="18" charset="0"/>
            </a:endParaRPr>
          </a:p>
          <a:p>
            <a:pPr algn="ctr"/>
            <a:endParaRPr lang="en-US" sz="2800" i="1" dirty="0">
              <a:solidFill>
                <a:schemeClr val="bg1"/>
              </a:solidFill>
              <a:latin typeface="Bell MT" panose="02020503060305020303" pitchFamily="18" charset="0"/>
            </a:endParaRPr>
          </a:p>
          <a:p>
            <a:pPr algn="ctr"/>
            <a:r>
              <a:rPr lang="en-US" sz="2800" i="1" dirty="0">
                <a:solidFill>
                  <a:schemeClr val="bg1"/>
                </a:solidFill>
                <a:latin typeface="Bell MT" panose="02020503060305020303" pitchFamily="18" charset="0"/>
              </a:rPr>
              <a:t>Beloved, do not believe every spirit, but test the spirits to see whether they are from God, because many false prophets have gone out into the world. </a:t>
            </a:r>
          </a:p>
          <a:p>
            <a:pPr algn="ctr"/>
            <a:endParaRPr lang="en-US" sz="2800" i="1" dirty="0">
              <a:solidFill>
                <a:schemeClr val="bg1"/>
              </a:solidFill>
              <a:latin typeface="Bell MT" panose="02020503060305020303" pitchFamily="18" charset="0"/>
            </a:endParaRPr>
          </a:p>
          <a:p>
            <a:pPr algn="ctr"/>
            <a:r>
              <a:rPr lang="en-US" sz="2800" i="1" dirty="0">
                <a:solidFill>
                  <a:schemeClr val="bg1"/>
                </a:solidFill>
                <a:latin typeface="Bell MT" panose="02020503060305020303" pitchFamily="18" charset="0"/>
              </a:rPr>
              <a:t>(1 Jn. 4:1)</a:t>
            </a:r>
          </a:p>
          <a:p>
            <a:pPr algn="ctr"/>
            <a:endParaRPr lang="en-US" sz="2800" dirty="0">
              <a:solidFill>
                <a:schemeClr val="bg1"/>
              </a:solidFill>
              <a:latin typeface="Bell MT" panose="02020503060305020303" pitchFamily="18" charset="0"/>
            </a:endParaRPr>
          </a:p>
        </p:txBody>
      </p:sp>
      <p:sp>
        <p:nvSpPr>
          <p:cNvPr id="5" name="Title 1">
            <a:extLst>
              <a:ext uri="{FF2B5EF4-FFF2-40B4-BE49-F238E27FC236}">
                <a16:creationId xmlns:a16="http://schemas.microsoft.com/office/drawing/2014/main" id="{D8CC4202-516B-4E6E-9B03-CDF40A8584FF}"/>
              </a:ext>
            </a:extLst>
          </p:cNvPr>
          <p:cNvSpPr txBox="1">
            <a:spLocks/>
          </p:cNvSpPr>
          <p:nvPr/>
        </p:nvSpPr>
        <p:spPr>
          <a:xfrm>
            <a:off x="-1" y="383"/>
            <a:ext cx="91440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9600" dirty="0">
                <a:solidFill>
                  <a:schemeClr val="bg1">
                    <a:alpha val="5000"/>
                  </a:schemeClr>
                </a:solidFill>
                <a:latin typeface="Bell MT" panose="02020503060305020303" pitchFamily="18" charset="0"/>
              </a:rPr>
              <a:t>TEMPTATION</a:t>
            </a:r>
            <a:endParaRPr lang="en-US" sz="6600" dirty="0">
              <a:solidFill>
                <a:schemeClr val="bg1">
                  <a:alpha val="5000"/>
                </a:schemeClr>
              </a:solidFill>
              <a:latin typeface="Bell MT" panose="02020503060305020303" pitchFamily="18" charset="0"/>
            </a:endParaRPr>
          </a:p>
        </p:txBody>
      </p:sp>
    </p:spTree>
    <p:extLst>
      <p:ext uri="{BB962C8B-B14F-4D97-AF65-F5344CB8AC3E}">
        <p14:creationId xmlns:p14="http://schemas.microsoft.com/office/powerpoint/2010/main" val="65052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descr="Image result for nature backgrounds hipster">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3095" b="33567"/>
          <a:stretch/>
        </p:blipFill>
        <p:spPr bwMode="auto">
          <a:xfrm>
            <a:off x="-1" y="384"/>
            <a:ext cx="9144000" cy="12210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5950" y="1352550"/>
            <a:ext cx="8763000" cy="584775"/>
          </a:xfrm>
          <a:prstGeom prst="rect">
            <a:avLst/>
          </a:prstGeom>
          <a:noFill/>
          <a:ln w="3175">
            <a:noFill/>
          </a:ln>
          <a:effectLst/>
        </p:spPr>
        <p:txBody>
          <a:bodyPr wrap="square" rtlCol="0">
            <a:spAutoFit/>
          </a:bodyPr>
          <a:lstStyle/>
          <a:p>
            <a:r>
              <a:rPr lang="en-US" sz="3200" u="sng" dirty="0">
                <a:solidFill>
                  <a:schemeClr val="bg1"/>
                </a:solidFill>
                <a:latin typeface="Bell MT" panose="02020503060305020303" pitchFamily="18" charset="0"/>
              </a:rPr>
              <a:t>The devil’s use of Scripture</a:t>
            </a:r>
            <a:r>
              <a:rPr lang="en-US" sz="3200" dirty="0">
                <a:solidFill>
                  <a:schemeClr val="bg1"/>
                </a:solidFill>
                <a:latin typeface="Bell MT" panose="02020503060305020303" pitchFamily="18" charset="0"/>
              </a:rPr>
              <a:t> (v.6)</a:t>
            </a:r>
          </a:p>
        </p:txBody>
      </p:sp>
      <p:sp>
        <p:nvSpPr>
          <p:cNvPr id="2" name="Rectangle 1"/>
          <p:cNvSpPr/>
          <p:nvPr/>
        </p:nvSpPr>
        <p:spPr>
          <a:xfrm>
            <a:off x="914400" y="1886322"/>
            <a:ext cx="8034550" cy="2246769"/>
          </a:xfrm>
          <a:prstGeom prst="rect">
            <a:avLst/>
          </a:prstGeom>
        </p:spPr>
        <p:txBody>
          <a:bodyPr wrap="square">
            <a:spAutoFit/>
          </a:bodyPr>
          <a:lstStyle/>
          <a:p>
            <a:pPr marL="514350" indent="-514350">
              <a:buFont typeface="+mj-lt"/>
              <a:buAutoNum type="arabicPeriod"/>
            </a:pPr>
            <a:r>
              <a:rPr lang="en-US" sz="2800" i="1" dirty="0">
                <a:solidFill>
                  <a:schemeClr val="bg1"/>
                </a:solidFill>
                <a:latin typeface="Bell MT" panose="02020503060305020303" pitchFamily="18" charset="0"/>
              </a:rPr>
              <a:t>Just because Scripture is being quoted doesn’t mean truth is being taught</a:t>
            </a:r>
          </a:p>
          <a:p>
            <a:pPr marL="514350" indent="-514350">
              <a:buFont typeface="+mj-lt"/>
              <a:buAutoNum type="arabicPeriod"/>
            </a:pPr>
            <a:r>
              <a:rPr lang="en-US" sz="2800" i="1" dirty="0">
                <a:solidFill>
                  <a:schemeClr val="bg1"/>
                </a:solidFill>
                <a:latin typeface="Bell MT" panose="02020503060305020303" pitchFamily="18" charset="0"/>
              </a:rPr>
              <a:t>An apathetic view of Scripture will cause us to fall to temptation</a:t>
            </a:r>
          </a:p>
          <a:p>
            <a:pPr marL="514350" indent="-514350">
              <a:buFont typeface="+mj-lt"/>
              <a:buAutoNum type="arabicPeriod"/>
            </a:pPr>
            <a:r>
              <a:rPr lang="en-US" sz="2800" i="1" dirty="0">
                <a:solidFill>
                  <a:schemeClr val="bg1"/>
                </a:solidFill>
                <a:latin typeface="Bell MT" panose="02020503060305020303" pitchFamily="18" charset="0"/>
              </a:rPr>
              <a:t>We must avoid using Scripture to push our own agenda</a:t>
            </a:r>
            <a:endParaRPr lang="en-US" dirty="0">
              <a:solidFill>
                <a:schemeClr val="bg1"/>
              </a:solidFill>
            </a:endParaRPr>
          </a:p>
        </p:txBody>
      </p:sp>
      <p:sp>
        <p:nvSpPr>
          <p:cNvPr id="7" name="Title 1"/>
          <p:cNvSpPr txBox="1">
            <a:spLocks/>
          </p:cNvSpPr>
          <p:nvPr/>
        </p:nvSpPr>
        <p:spPr>
          <a:xfrm>
            <a:off x="6824" y="3790950"/>
            <a:ext cx="13716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11500" dirty="0">
                <a:solidFill>
                  <a:schemeClr val="bg1">
                    <a:alpha val="15000"/>
                  </a:schemeClr>
                </a:solidFill>
                <a:latin typeface="Bell MT" panose="02020503060305020303" pitchFamily="18" charset="0"/>
              </a:rPr>
              <a:t>2</a:t>
            </a:r>
            <a:endParaRPr lang="en-US" sz="7200" dirty="0">
              <a:solidFill>
                <a:schemeClr val="bg1">
                  <a:alpha val="15000"/>
                </a:schemeClr>
              </a:solidFill>
              <a:latin typeface="Bell MT" panose="02020503060305020303" pitchFamily="18" charset="0"/>
            </a:endParaRPr>
          </a:p>
        </p:txBody>
      </p:sp>
      <p:sp>
        <p:nvSpPr>
          <p:cNvPr id="8" name="Title 1">
            <a:extLst>
              <a:ext uri="{FF2B5EF4-FFF2-40B4-BE49-F238E27FC236}">
                <a16:creationId xmlns:a16="http://schemas.microsoft.com/office/drawing/2014/main" id="{38E5A92F-427D-4954-B91B-F98BA9C9A2F4}"/>
              </a:ext>
            </a:extLst>
          </p:cNvPr>
          <p:cNvSpPr txBox="1">
            <a:spLocks/>
          </p:cNvSpPr>
          <p:nvPr/>
        </p:nvSpPr>
        <p:spPr>
          <a:xfrm>
            <a:off x="-1" y="383"/>
            <a:ext cx="91440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9600" dirty="0">
                <a:solidFill>
                  <a:schemeClr val="tx1">
                    <a:alpha val="17000"/>
                  </a:schemeClr>
                </a:solidFill>
                <a:latin typeface="Bell MT" panose="02020503060305020303" pitchFamily="18" charset="0"/>
              </a:rPr>
              <a:t>TEMPTATION</a:t>
            </a:r>
            <a:endParaRPr lang="en-US" sz="6600" dirty="0">
              <a:solidFill>
                <a:schemeClr val="tx1">
                  <a:alpha val="17000"/>
                </a:schemeClr>
              </a:solidFill>
              <a:latin typeface="Bell MT" panose="02020503060305020303" pitchFamily="18" charset="0"/>
            </a:endParaRPr>
          </a:p>
        </p:txBody>
      </p:sp>
    </p:spTree>
    <p:extLst>
      <p:ext uri="{BB962C8B-B14F-4D97-AF65-F5344CB8AC3E}">
        <p14:creationId xmlns:p14="http://schemas.microsoft.com/office/powerpoint/2010/main" val="60205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7650" y="1276350"/>
            <a:ext cx="8648698" cy="3477875"/>
          </a:xfrm>
          <a:prstGeom prst="rect">
            <a:avLst/>
          </a:prstGeom>
          <a:solidFill>
            <a:schemeClr val="tx1">
              <a:alpha val="65000"/>
            </a:schemeClr>
          </a:solidFill>
        </p:spPr>
        <p:txBody>
          <a:bodyPr wrap="square">
            <a:spAutoFit/>
          </a:bodyPr>
          <a:lstStyle/>
          <a:p>
            <a:pPr algn="ctr"/>
            <a:r>
              <a:rPr lang="en-US" sz="2400" i="1" dirty="0">
                <a:solidFill>
                  <a:schemeClr val="bg1"/>
                </a:solidFill>
                <a:latin typeface="Bell MT" panose="02020503060305020303" pitchFamily="18" charset="0"/>
              </a:rPr>
              <a:t>as also in all his letters, speaking in them of these things, in which are some things hard to understand, which the untaught and unstable distort, as they do also the rest of the Scriptures, to their own destruction. You therefore, beloved, knowing this beforehand, be on your guard so that you are not carried away by the error of unprincipled men and fall from your own steadfastness, but grow in the grace and knowledge of our Lord and Savior Jesus Christ...</a:t>
            </a:r>
          </a:p>
          <a:p>
            <a:pPr algn="ctr"/>
            <a:endParaRPr lang="en-US" sz="2400" i="1" dirty="0">
              <a:solidFill>
                <a:schemeClr val="bg1"/>
              </a:solidFill>
              <a:latin typeface="Bell MT" panose="02020503060305020303" pitchFamily="18" charset="0"/>
            </a:endParaRPr>
          </a:p>
          <a:p>
            <a:pPr algn="ctr"/>
            <a:r>
              <a:rPr lang="en-US" sz="2800" i="1" dirty="0">
                <a:solidFill>
                  <a:schemeClr val="bg1"/>
                </a:solidFill>
                <a:latin typeface="Bell MT" panose="02020503060305020303" pitchFamily="18" charset="0"/>
              </a:rPr>
              <a:t>(2 Pet. 3:16-18)</a:t>
            </a:r>
          </a:p>
        </p:txBody>
      </p:sp>
      <p:sp>
        <p:nvSpPr>
          <p:cNvPr id="5" name="Title 1">
            <a:extLst>
              <a:ext uri="{FF2B5EF4-FFF2-40B4-BE49-F238E27FC236}">
                <a16:creationId xmlns:a16="http://schemas.microsoft.com/office/drawing/2014/main" id="{63D3AAD1-353B-474A-8AAF-2870C99CA1EC}"/>
              </a:ext>
            </a:extLst>
          </p:cNvPr>
          <p:cNvSpPr txBox="1">
            <a:spLocks/>
          </p:cNvSpPr>
          <p:nvPr/>
        </p:nvSpPr>
        <p:spPr>
          <a:xfrm>
            <a:off x="-1" y="383"/>
            <a:ext cx="91440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9600" dirty="0">
                <a:solidFill>
                  <a:schemeClr val="bg1">
                    <a:alpha val="5000"/>
                  </a:schemeClr>
                </a:solidFill>
                <a:latin typeface="Bell MT" panose="02020503060305020303" pitchFamily="18" charset="0"/>
              </a:rPr>
              <a:t>TEMPTATION</a:t>
            </a:r>
            <a:endParaRPr lang="en-US" sz="6600" dirty="0">
              <a:solidFill>
                <a:schemeClr val="bg1">
                  <a:alpha val="5000"/>
                </a:schemeClr>
              </a:solidFill>
              <a:latin typeface="Bell MT" panose="02020503060305020303" pitchFamily="18" charset="0"/>
            </a:endParaRPr>
          </a:p>
        </p:txBody>
      </p:sp>
    </p:spTree>
    <p:extLst>
      <p:ext uri="{BB962C8B-B14F-4D97-AF65-F5344CB8AC3E}">
        <p14:creationId xmlns:p14="http://schemas.microsoft.com/office/powerpoint/2010/main" val="191872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descr="Image result for nature backgrounds hipster">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3095" b="33567"/>
          <a:stretch/>
        </p:blipFill>
        <p:spPr bwMode="auto">
          <a:xfrm>
            <a:off x="-1" y="384"/>
            <a:ext cx="9144000" cy="12210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5950" y="1352550"/>
            <a:ext cx="8763000" cy="584775"/>
          </a:xfrm>
          <a:prstGeom prst="rect">
            <a:avLst/>
          </a:prstGeom>
          <a:noFill/>
          <a:ln w="3175">
            <a:noFill/>
          </a:ln>
          <a:effectLst/>
        </p:spPr>
        <p:txBody>
          <a:bodyPr wrap="square" rtlCol="0">
            <a:spAutoFit/>
          </a:bodyPr>
          <a:lstStyle/>
          <a:p>
            <a:r>
              <a:rPr lang="en-US" sz="3200" u="sng" dirty="0">
                <a:solidFill>
                  <a:schemeClr val="bg1"/>
                </a:solidFill>
                <a:latin typeface="Bell MT" panose="02020503060305020303" pitchFamily="18" charset="0"/>
              </a:rPr>
              <a:t>The response of Jesus</a:t>
            </a:r>
            <a:r>
              <a:rPr lang="en-US" sz="3200" dirty="0">
                <a:solidFill>
                  <a:schemeClr val="bg1"/>
                </a:solidFill>
                <a:latin typeface="Bell MT" panose="02020503060305020303" pitchFamily="18" charset="0"/>
              </a:rPr>
              <a:t> (v.7)</a:t>
            </a:r>
          </a:p>
        </p:txBody>
      </p:sp>
      <p:sp>
        <p:nvSpPr>
          <p:cNvPr id="2" name="Rectangle 1"/>
          <p:cNvSpPr/>
          <p:nvPr/>
        </p:nvSpPr>
        <p:spPr>
          <a:xfrm>
            <a:off x="914400" y="1886322"/>
            <a:ext cx="8034550" cy="954107"/>
          </a:xfrm>
          <a:prstGeom prst="rect">
            <a:avLst/>
          </a:prstGeom>
        </p:spPr>
        <p:txBody>
          <a:bodyPr wrap="square">
            <a:spAutoFit/>
          </a:bodyPr>
          <a:lstStyle/>
          <a:p>
            <a:pPr marL="514350" indent="-514350">
              <a:buFont typeface="+mj-lt"/>
              <a:buAutoNum type="arabicPeriod"/>
            </a:pPr>
            <a:r>
              <a:rPr lang="en-US" sz="2800" i="1" dirty="0">
                <a:solidFill>
                  <a:schemeClr val="bg1"/>
                </a:solidFill>
                <a:latin typeface="Bell MT" panose="02020503060305020303" pitchFamily="18" charset="0"/>
              </a:rPr>
              <a:t>Scripture doesn’t contradict itself</a:t>
            </a:r>
          </a:p>
          <a:p>
            <a:pPr marL="514350" indent="-514350">
              <a:buFont typeface="+mj-lt"/>
              <a:buAutoNum type="arabicPeriod"/>
            </a:pPr>
            <a:r>
              <a:rPr lang="en-US" sz="2800" i="1" dirty="0">
                <a:solidFill>
                  <a:schemeClr val="bg1"/>
                </a:solidFill>
                <a:latin typeface="Bell MT" panose="02020503060305020303" pitchFamily="18" charset="0"/>
              </a:rPr>
              <a:t>We must study “the whole purpose of God”</a:t>
            </a:r>
          </a:p>
        </p:txBody>
      </p:sp>
      <p:sp>
        <p:nvSpPr>
          <p:cNvPr id="7" name="Title 1"/>
          <p:cNvSpPr txBox="1">
            <a:spLocks/>
          </p:cNvSpPr>
          <p:nvPr/>
        </p:nvSpPr>
        <p:spPr>
          <a:xfrm>
            <a:off x="6824" y="3790950"/>
            <a:ext cx="13716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11500" dirty="0">
                <a:solidFill>
                  <a:schemeClr val="bg1">
                    <a:alpha val="15000"/>
                  </a:schemeClr>
                </a:solidFill>
                <a:latin typeface="Bell MT" panose="02020503060305020303" pitchFamily="18" charset="0"/>
              </a:rPr>
              <a:t>3</a:t>
            </a:r>
            <a:endParaRPr lang="en-US" sz="7200" dirty="0">
              <a:solidFill>
                <a:schemeClr val="bg1">
                  <a:alpha val="15000"/>
                </a:schemeClr>
              </a:solidFill>
              <a:latin typeface="Bell MT" panose="02020503060305020303" pitchFamily="18" charset="0"/>
            </a:endParaRPr>
          </a:p>
        </p:txBody>
      </p:sp>
      <p:sp>
        <p:nvSpPr>
          <p:cNvPr id="8" name="Title 1">
            <a:extLst>
              <a:ext uri="{FF2B5EF4-FFF2-40B4-BE49-F238E27FC236}">
                <a16:creationId xmlns:a16="http://schemas.microsoft.com/office/drawing/2014/main" id="{E843D8D8-8974-4650-A676-32B3EE7168CA}"/>
              </a:ext>
            </a:extLst>
          </p:cNvPr>
          <p:cNvSpPr txBox="1">
            <a:spLocks/>
          </p:cNvSpPr>
          <p:nvPr/>
        </p:nvSpPr>
        <p:spPr>
          <a:xfrm>
            <a:off x="-1" y="383"/>
            <a:ext cx="91440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9600" dirty="0">
                <a:solidFill>
                  <a:schemeClr val="tx1">
                    <a:alpha val="17000"/>
                  </a:schemeClr>
                </a:solidFill>
                <a:latin typeface="Bell MT" panose="02020503060305020303" pitchFamily="18" charset="0"/>
              </a:rPr>
              <a:t>TEMPTATION</a:t>
            </a:r>
            <a:endParaRPr lang="en-US" sz="6600" dirty="0">
              <a:solidFill>
                <a:schemeClr val="tx1">
                  <a:alpha val="17000"/>
                </a:schemeClr>
              </a:solidFill>
              <a:latin typeface="Bell MT" panose="02020503060305020303" pitchFamily="18" charset="0"/>
            </a:endParaRPr>
          </a:p>
        </p:txBody>
      </p:sp>
    </p:spTree>
    <p:extLst>
      <p:ext uri="{BB962C8B-B14F-4D97-AF65-F5344CB8AC3E}">
        <p14:creationId xmlns:p14="http://schemas.microsoft.com/office/powerpoint/2010/main" val="3991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7650" y="1276350"/>
            <a:ext cx="8648698" cy="3477875"/>
          </a:xfrm>
          <a:prstGeom prst="rect">
            <a:avLst/>
          </a:prstGeom>
          <a:solidFill>
            <a:schemeClr val="tx1">
              <a:alpha val="65000"/>
            </a:schemeClr>
          </a:solidFill>
        </p:spPr>
        <p:txBody>
          <a:bodyPr wrap="square">
            <a:spAutoFit/>
          </a:bodyPr>
          <a:lstStyle/>
          <a:p>
            <a:pPr algn="ctr"/>
            <a:r>
              <a:rPr lang="en-US" sz="2400" i="1" dirty="0">
                <a:solidFill>
                  <a:schemeClr val="bg1"/>
                </a:solidFill>
                <a:latin typeface="Bell MT" panose="02020503060305020303" pitchFamily="18" charset="0"/>
              </a:rPr>
              <a:t>…“Sirs, what must I do to be saved?” They said, “Believe in the Lord Jesus, and you will be saved, you and your household.” And they spoke the word of the Lord to him together with all who were in his house. And he took them that very hour of the night and washed their wounds, and immediately he was baptized, he and all his household. And he brought them into his house and set food before them, and rejoiced greatly, having believed in God with his whole household.</a:t>
            </a:r>
          </a:p>
          <a:p>
            <a:pPr algn="ctr"/>
            <a:endParaRPr lang="en-US" sz="2400" i="1" dirty="0">
              <a:solidFill>
                <a:schemeClr val="bg1"/>
              </a:solidFill>
              <a:latin typeface="Bell MT" panose="02020503060305020303" pitchFamily="18" charset="0"/>
            </a:endParaRPr>
          </a:p>
          <a:p>
            <a:pPr algn="ctr"/>
            <a:r>
              <a:rPr lang="en-US" sz="2800" i="1" dirty="0">
                <a:solidFill>
                  <a:schemeClr val="bg1"/>
                </a:solidFill>
                <a:latin typeface="Bell MT" panose="02020503060305020303" pitchFamily="18" charset="0"/>
              </a:rPr>
              <a:t>(Acts 16:30-34)</a:t>
            </a:r>
          </a:p>
        </p:txBody>
      </p:sp>
      <p:sp>
        <p:nvSpPr>
          <p:cNvPr id="5" name="Title 1">
            <a:extLst>
              <a:ext uri="{FF2B5EF4-FFF2-40B4-BE49-F238E27FC236}">
                <a16:creationId xmlns:a16="http://schemas.microsoft.com/office/drawing/2014/main" id="{A0D4D146-B8A5-4119-994F-4028ACE41BDE}"/>
              </a:ext>
            </a:extLst>
          </p:cNvPr>
          <p:cNvSpPr txBox="1">
            <a:spLocks/>
          </p:cNvSpPr>
          <p:nvPr/>
        </p:nvSpPr>
        <p:spPr>
          <a:xfrm>
            <a:off x="-1" y="383"/>
            <a:ext cx="91440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9600" dirty="0">
                <a:solidFill>
                  <a:schemeClr val="bg1">
                    <a:alpha val="5000"/>
                  </a:schemeClr>
                </a:solidFill>
                <a:latin typeface="Bell MT" panose="02020503060305020303" pitchFamily="18" charset="0"/>
              </a:rPr>
              <a:t>TEMPTATION</a:t>
            </a:r>
            <a:endParaRPr lang="en-US" sz="6600" dirty="0">
              <a:solidFill>
                <a:schemeClr val="bg1">
                  <a:alpha val="5000"/>
                </a:schemeClr>
              </a:solidFill>
              <a:latin typeface="Bell MT" panose="02020503060305020303" pitchFamily="18" charset="0"/>
            </a:endParaRPr>
          </a:p>
        </p:txBody>
      </p:sp>
    </p:spTree>
    <p:extLst>
      <p:ext uri="{BB962C8B-B14F-4D97-AF65-F5344CB8AC3E}">
        <p14:creationId xmlns:p14="http://schemas.microsoft.com/office/powerpoint/2010/main" val="393919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909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descr="Image result for nature backgrounds hipster">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3095" b="33567"/>
          <a:stretch/>
        </p:blipFill>
        <p:spPr bwMode="auto">
          <a:xfrm>
            <a:off x="-1" y="384"/>
            <a:ext cx="9144000" cy="12210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5950" y="1352550"/>
            <a:ext cx="8763000" cy="584775"/>
          </a:xfrm>
          <a:prstGeom prst="rect">
            <a:avLst/>
          </a:prstGeom>
          <a:noFill/>
          <a:ln w="3175">
            <a:noFill/>
          </a:ln>
          <a:effectLst/>
        </p:spPr>
        <p:txBody>
          <a:bodyPr wrap="square" rtlCol="0">
            <a:spAutoFit/>
          </a:bodyPr>
          <a:lstStyle/>
          <a:p>
            <a:r>
              <a:rPr lang="en-US" sz="3200" u="sng" dirty="0">
                <a:solidFill>
                  <a:schemeClr val="bg1"/>
                </a:solidFill>
                <a:latin typeface="Bell MT" panose="02020503060305020303" pitchFamily="18" charset="0"/>
              </a:rPr>
              <a:t>The response of Jesus</a:t>
            </a:r>
            <a:r>
              <a:rPr lang="en-US" sz="3200" dirty="0">
                <a:solidFill>
                  <a:schemeClr val="bg1"/>
                </a:solidFill>
                <a:latin typeface="Bell MT" panose="02020503060305020303" pitchFamily="18" charset="0"/>
              </a:rPr>
              <a:t> (v.7)</a:t>
            </a:r>
          </a:p>
        </p:txBody>
      </p:sp>
      <p:sp>
        <p:nvSpPr>
          <p:cNvPr id="2" name="Rectangle 1"/>
          <p:cNvSpPr/>
          <p:nvPr/>
        </p:nvSpPr>
        <p:spPr>
          <a:xfrm>
            <a:off x="914400" y="1886322"/>
            <a:ext cx="8034550" cy="1384995"/>
          </a:xfrm>
          <a:prstGeom prst="rect">
            <a:avLst/>
          </a:prstGeom>
        </p:spPr>
        <p:txBody>
          <a:bodyPr wrap="square">
            <a:spAutoFit/>
          </a:bodyPr>
          <a:lstStyle/>
          <a:p>
            <a:pPr marL="514350" indent="-514350">
              <a:buFont typeface="+mj-lt"/>
              <a:buAutoNum type="arabicPeriod"/>
            </a:pPr>
            <a:r>
              <a:rPr lang="en-US" sz="2800" i="1" dirty="0">
                <a:solidFill>
                  <a:schemeClr val="bg1"/>
                </a:solidFill>
                <a:latin typeface="Bell MT" panose="02020503060305020303" pitchFamily="18" charset="0"/>
              </a:rPr>
              <a:t>Scripture doesn’t contradict itself</a:t>
            </a:r>
          </a:p>
          <a:p>
            <a:pPr marL="514350" indent="-514350">
              <a:buFont typeface="+mj-lt"/>
              <a:buAutoNum type="arabicPeriod"/>
            </a:pPr>
            <a:r>
              <a:rPr lang="en-US" sz="2800" i="1" dirty="0">
                <a:solidFill>
                  <a:schemeClr val="bg1"/>
                </a:solidFill>
                <a:latin typeface="Bell MT" panose="02020503060305020303" pitchFamily="18" charset="0"/>
              </a:rPr>
              <a:t>We must study “the whole purpose of God”</a:t>
            </a:r>
          </a:p>
          <a:p>
            <a:pPr marL="514350" indent="-514350">
              <a:buFont typeface="+mj-lt"/>
              <a:buAutoNum type="arabicPeriod"/>
            </a:pPr>
            <a:r>
              <a:rPr lang="en-US" sz="2800" i="1" dirty="0">
                <a:solidFill>
                  <a:schemeClr val="bg1"/>
                </a:solidFill>
                <a:latin typeface="Bell MT" panose="02020503060305020303" pitchFamily="18" charset="0"/>
              </a:rPr>
              <a:t>We must </a:t>
            </a:r>
            <a:r>
              <a:rPr lang="en-US" sz="2800" b="1" i="1" dirty="0">
                <a:solidFill>
                  <a:schemeClr val="bg1"/>
                </a:solidFill>
                <a:latin typeface="Bell MT" panose="02020503060305020303" pitchFamily="18" charset="0"/>
              </a:rPr>
              <a:t>never</a:t>
            </a:r>
            <a:r>
              <a:rPr lang="en-US" sz="2800" i="1" dirty="0">
                <a:solidFill>
                  <a:schemeClr val="bg1"/>
                </a:solidFill>
                <a:latin typeface="Bell MT" panose="02020503060305020303" pitchFamily="18" charset="0"/>
              </a:rPr>
              <a:t> test God!</a:t>
            </a:r>
          </a:p>
        </p:txBody>
      </p:sp>
      <p:sp>
        <p:nvSpPr>
          <p:cNvPr id="7" name="Title 1"/>
          <p:cNvSpPr txBox="1">
            <a:spLocks/>
          </p:cNvSpPr>
          <p:nvPr/>
        </p:nvSpPr>
        <p:spPr>
          <a:xfrm>
            <a:off x="6824" y="3790950"/>
            <a:ext cx="13716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11500" dirty="0">
                <a:solidFill>
                  <a:schemeClr val="bg1">
                    <a:alpha val="15000"/>
                  </a:schemeClr>
                </a:solidFill>
                <a:latin typeface="Bell MT" panose="02020503060305020303" pitchFamily="18" charset="0"/>
              </a:rPr>
              <a:t>3</a:t>
            </a:r>
            <a:endParaRPr lang="en-US" sz="7200" dirty="0">
              <a:solidFill>
                <a:schemeClr val="bg1">
                  <a:alpha val="15000"/>
                </a:schemeClr>
              </a:solidFill>
              <a:latin typeface="Bell MT" panose="02020503060305020303" pitchFamily="18" charset="0"/>
            </a:endParaRPr>
          </a:p>
        </p:txBody>
      </p:sp>
      <p:sp>
        <p:nvSpPr>
          <p:cNvPr id="8" name="Title 1">
            <a:extLst>
              <a:ext uri="{FF2B5EF4-FFF2-40B4-BE49-F238E27FC236}">
                <a16:creationId xmlns:a16="http://schemas.microsoft.com/office/drawing/2014/main" id="{9733DF04-3C21-4F5E-B67B-2D8F3ACD0D65}"/>
              </a:ext>
            </a:extLst>
          </p:cNvPr>
          <p:cNvSpPr txBox="1">
            <a:spLocks/>
          </p:cNvSpPr>
          <p:nvPr/>
        </p:nvSpPr>
        <p:spPr>
          <a:xfrm>
            <a:off x="-1" y="383"/>
            <a:ext cx="91440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9600" dirty="0">
                <a:solidFill>
                  <a:schemeClr val="tx1">
                    <a:alpha val="17000"/>
                  </a:schemeClr>
                </a:solidFill>
                <a:latin typeface="Bell MT" panose="02020503060305020303" pitchFamily="18" charset="0"/>
              </a:rPr>
              <a:t>TEMPTATION</a:t>
            </a:r>
            <a:endParaRPr lang="en-US" sz="6600" dirty="0">
              <a:solidFill>
                <a:schemeClr val="tx1">
                  <a:alpha val="17000"/>
                </a:schemeClr>
              </a:solidFill>
              <a:latin typeface="Bell MT" panose="02020503060305020303" pitchFamily="18" charset="0"/>
            </a:endParaRPr>
          </a:p>
        </p:txBody>
      </p:sp>
    </p:spTree>
    <p:extLst>
      <p:ext uri="{BB962C8B-B14F-4D97-AF65-F5344CB8AC3E}">
        <p14:creationId xmlns:p14="http://schemas.microsoft.com/office/powerpoint/2010/main" val="13816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7650" y="1276350"/>
            <a:ext cx="8648698" cy="3539430"/>
          </a:xfrm>
          <a:prstGeom prst="rect">
            <a:avLst/>
          </a:prstGeom>
          <a:solidFill>
            <a:schemeClr val="tx1">
              <a:alpha val="65000"/>
            </a:schemeClr>
          </a:solidFill>
        </p:spPr>
        <p:txBody>
          <a:bodyPr wrap="square">
            <a:spAutoFit/>
          </a:bodyPr>
          <a:lstStyle/>
          <a:p>
            <a:pPr algn="ctr"/>
            <a:endParaRPr lang="en-US" sz="2800" i="1" dirty="0">
              <a:solidFill>
                <a:schemeClr val="bg1"/>
              </a:solidFill>
              <a:latin typeface="Bell MT" panose="02020503060305020303" pitchFamily="18" charset="0"/>
            </a:endParaRPr>
          </a:p>
          <a:p>
            <a:pPr algn="ctr"/>
            <a:endParaRPr lang="en-US" sz="2800" i="1" dirty="0">
              <a:solidFill>
                <a:schemeClr val="bg1"/>
              </a:solidFill>
              <a:latin typeface="Bell MT" panose="02020503060305020303" pitchFamily="18" charset="0"/>
            </a:endParaRPr>
          </a:p>
          <a:p>
            <a:pPr algn="ctr"/>
            <a:r>
              <a:rPr lang="en-US" sz="2800" i="1" dirty="0">
                <a:solidFill>
                  <a:schemeClr val="bg1"/>
                </a:solidFill>
                <a:latin typeface="Bell MT" panose="02020503060305020303" pitchFamily="18" charset="0"/>
              </a:rPr>
              <a:t>You shall not put the Lord your God to the test, as you tested Him at </a:t>
            </a:r>
            <a:r>
              <a:rPr lang="en-US" sz="2800" i="1" dirty="0" err="1">
                <a:solidFill>
                  <a:schemeClr val="bg1"/>
                </a:solidFill>
                <a:latin typeface="Bell MT" panose="02020503060305020303" pitchFamily="18" charset="0"/>
              </a:rPr>
              <a:t>Massah</a:t>
            </a:r>
            <a:r>
              <a:rPr lang="en-US" sz="2800" i="1" dirty="0">
                <a:solidFill>
                  <a:schemeClr val="bg1"/>
                </a:solidFill>
                <a:latin typeface="Bell MT" panose="02020503060305020303" pitchFamily="18" charset="0"/>
              </a:rPr>
              <a:t>. </a:t>
            </a:r>
          </a:p>
          <a:p>
            <a:pPr algn="ctr"/>
            <a:endParaRPr lang="en-US" sz="2800" i="1" dirty="0">
              <a:solidFill>
                <a:schemeClr val="bg1"/>
              </a:solidFill>
              <a:latin typeface="Bell MT" panose="02020503060305020303" pitchFamily="18" charset="0"/>
            </a:endParaRPr>
          </a:p>
          <a:p>
            <a:pPr algn="ctr"/>
            <a:r>
              <a:rPr lang="en-US" sz="2800" i="1" dirty="0">
                <a:solidFill>
                  <a:schemeClr val="bg1"/>
                </a:solidFill>
                <a:latin typeface="Bell MT" panose="02020503060305020303" pitchFamily="18" charset="0"/>
              </a:rPr>
              <a:t>(Deut. 6:16; cf. Ex. 17:1-7)</a:t>
            </a:r>
          </a:p>
          <a:p>
            <a:pPr algn="ctr"/>
            <a:endParaRPr lang="en-US" sz="2800" i="1" dirty="0">
              <a:solidFill>
                <a:schemeClr val="bg1"/>
              </a:solidFill>
              <a:latin typeface="Bell MT" panose="02020503060305020303" pitchFamily="18" charset="0"/>
            </a:endParaRPr>
          </a:p>
          <a:p>
            <a:pPr algn="ctr"/>
            <a:endParaRPr lang="en-US" sz="2800" i="1" dirty="0">
              <a:solidFill>
                <a:schemeClr val="bg1"/>
              </a:solidFill>
              <a:latin typeface="Bell MT" panose="02020503060305020303" pitchFamily="18" charset="0"/>
            </a:endParaRPr>
          </a:p>
        </p:txBody>
      </p:sp>
      <p:sp>
        <p:nvSpPr>
          <p:cNvPr id="5" name="Title 1">
            <a:extLst>
              <a:ext uri="{FF2B5EF4-FFF2-40B4-BE49-F238E27FC236}">
                <a16:creationId xmlns:a16="http://schemas.microsoft.com/office/drawing/2014/main" id="{7D5E2759-DCED-4CEE-A665-45E1A55D6D86}"/>
              </a:ext>
            </a:extLst>
          </p:cNvPr>
          <p:cNvSpPr txBox="1">
            <a:spLocks/>
          </p:cNvSpPr>
          <p:nvPr/>
        </p:nvSpPr>
        <p:spPr>
          <a:xfrm>
            <a:off x="-1" y="383"/>
            <a:ext cx="91440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9600" dirty="0">
                <a:solidFill>
                  <a:schemeClr val="bg1">
                    <a:alpha val="5000"/>
                  </a:schemeClr>
                </a:solidFill>
                <a:latin typeface="Bell MT" panose="02020503060305020303" pitchFamily="18" charset="0"/>
              </a:rPr>
              <a:t>TEMPTATION</a:t>
            </a:r>
            <a:endParaRPr lang="en-US" sz="6600" dirty="0">
              <a:solidFill>
                <a:schemeClr val="bg1">
                  <a:alpha val="5000"/>
                </a:schemeClr>
              </a:solidFill>
              <a:latin typeface="Bell MT" panose="02020503060305020303" pitchFamily="18" charset="0"/>
            </a:endParaRPr>
          </a:p>
        </p:txBody>
      </p:sp>
    </p:spTree>
    <p:extLst>
      <p:ext uri="{BB962C8B-B14F-4D97-AF65-F5344CB8AC3E}">
        <p14:creationId xmlns:p14="http://schemas.microsoft.com/office/powerpoint/2010/main" val="138448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7650" y="1276350"/>
            <a:ext cx="8648698" cy="3539430"/>
          </a:xfrm>
          <a:prstGeom prst="rect">
            <a:avLst/>
          </a:prstGeom>
          <a:solidFill>
            <a:schemeClr val="tx1">
              <a:alpha val="65000"/>
            </a:schemeClr>
          </a:solidFill>
        </p:spPr>
        <p:txBody>
          <a:bodyPr wrap="square">
            <a:spAutoFit/>
          </a:bodyPr>
          <a:lstStyle/>
          <a:p>
            <a:pPr algn="ctr"/>
            <a:endParaRPr lang="en-US" sz="2800" i="1" dirty="0">
              <a:solidFill>
                <a:schemeClr val="bg1"/>
              </a:solidFill>
              <a:latin typeface="Bell MT" panose="02020503060305020303" pitchFamily="18" charset="0"/>
            </a:endParaRPr>
          </a:p>
          <a:p>
            <a:pPr algn="ctr"/>
            <a:endParaRPr lang="en-US" sz="2800" i="1" dirty="0">
              <a:solidFill>
                <a:schemeClr val="bg1"/>
              </a:solidFill>
              <a:latin typeface="Bell MT" panose="02020503060305020303" pitchFamily="18" charset="0"/>
            </a:endParaRPr>
          </a:p>
          <a:p>
            <a:pPr algn="ctr"/>
            <a:r>
              <a:rPr lang="en-US" sz="2800" i="1" dirty="0">
                <a:solidFill>
                  <a:schemeClr val="bg1"/>
                </a:solidFill>
                <a:latin typeface="Bell MT" panose="02020503060305020303" pitchFamily="18" charset="0"/>
              </a:rPr>
              <a:t>Although He was a Son, He learned obedience from the things which He suffered. And having been made perfect, He became to all those who obey Him the source of eternal salvation</a:t>
            </a:r>
          </a:p>
          <a:p>
            <a:pPr algn="ctr"/>
            <a:endParaRPr lang="en-US" sz="2800" i="1" dirty="0">
              <a:solidFill>
                <a:schemeClr val="bg1"/>
              </a:solidFill>
              <a:latin typeface="Bell MT" panose="02020503060305020303" pitchFamily="18" charset="0"/>
            </a:endParaRPr>
          </a:p>
          <a:p>
            <a:pPr algn="ctr"/>
            <a:r>
              <a:rPr lang="en-US" sz="2800" i="1" dirty="0">
                <a:solidFill>
                  <a:schemeClr val="bg1"/>
                </a:solidFill>
                <a:latin typeface="Bell MT" panose="02020503060305020303" pitchFamily="18" charset="0"/>
              </a:rPr>
              <a:t>(Heb. 5:8-9; cf. Jdg. 6:11ff)</a:t>
            </a:r>
          </a:p>
          <a:p>
            <a:pPr algn="ctr"/>
            <a:endParaRPr lang="en-US" sz="2800" i="1" dirty="0">
              <a:solidFill>
                <a:schemeClr val="bg1"/>
              </a:solidFill>
              <a:latin typeface="Bell MT" panose="02020503060305020303" pitchFamily="18" charset="0"/>
            </a:endParaRPr>
          </a:p>
        </p:txBody>
      </p:sp>
      <p:sp>
        <p:nvSpPr>
          <p:cNvPr id="5" name="Title 1">
            <a:extLst>
              <a:ext uri="{FF2B5EF4-FFF2-40B4-BE49-F238E27FC236}">
                <a16:creationId xmlns:a16="http://schemas.microsoft.com/office/drawing/2014/main" id="{A6EF2321-9A93-4FB0-8D49-61BCF9A6FC29}"/>
              </a:ext>
            </a:extLst>
          </p:cNvPr>
          <p:cNvSpPr txBox="1">
            <a:spLocks/>
          </p:cNvSpPr>
          <p:nvPr/>
        </p:nvSpPr>
        <p:spPr>
          <a:xfrm>
            <a:off x="-1" y="383"/>
            <a:ext cx="91440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9600" dirty="0">
                <a:solidFill>
                  <a:schemeClr val="bg1">
                    <a:alpha val="5000"/>
                  </a:schemeClr>
                </a:solidFill>
                <a:latin typeface="Bell MT" panose="02020503060305020303" pitchFamily="18" charset="0"/>
              </a:rPr>
              <a:t>TEMPTATION</a:t>
            </a:r>
            <a:endParaRPr lang="en-US" sz="6600" dirty="0">
              <a:solidFill>
                <a:schemeClr val="bg1">
                  <a:alpha val="5000"/>
                </a:schemeClr>
              </a:solidFill>
              <a:latin typeface="Bell MT" panose="02020503060305020303" pitchFamily="18" charset="0"/>
            </a:endParaRPr>
          </a:p>
        </p:txBody>
      </p:sp>
    </p:spTree>
    <p:extLst>
      <p:ext uri="{BB962C8B-B14F-4D97-AF65-F5344CB8AC3E}">
        <p14:creationId xmlns:p14="http://schemas.microsoft.com/office/powerpoint/2010/main" val="263818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2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nature backgrounds hipster">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03"/>
          <a:stretch/>
        </p:blipFill>
        <p:spPr bwMode="auto">
          <a:xfrm>
            <a:off x="-1" y="383"/>
            <a:ext cx="9144000" cy="514311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 y="383"/>
            <a:ext cx="91440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9600" dirty="0">
                <a:solidFill>
                  <a:schemeClr val="tx1">
                    <a:alpha val="5000"/>
                  </a:schemeClr>
                </a:solidFill>
                <a:latin typeface="Bell MT" panose="02020503060305020303" pitchFamily="18" charset="0"/>
              </a:rPr>
              <a:t>TEMPTATION</a:t>
            </a:r>
            <a:endParaRPr lang="en-US" sz="6600" dirty="0">
              <a:solidFill>
                <a:schemeClr val="tx1">
                  <a:alpha val="5000"/>
                </a:schemeClr>
              </a:solidFill>
              <a:latin typeface="Bell MT" panose="02020503060305020303" pitchFamily="18" charset="0"/>
            </a:endParaRPr>
          </a:p>
        </p:txBody>
      </p:sp>
    </p:spTree>
    <p:extLst>
      <p:ext uri="{BB962C8B-B14F-4D97-AF65-F5344CB8AC3E}">
        <p14:creationId xmlns:p14="http://schemas.microsoft.com/office/powerpoint/2010/main" val="74334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https://static.esvmedia.org/media/esv-study-bible/images/big/illustration-temple-mount-in-jesus-tim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131" y="-2"/>
            <a:ext cx="7731736"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96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descr="Image result for nature backgrounds hipster">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3095" b="33567"/>
          <a:stretch/>
        </p:blipFill>
        <p:spPr bwMode="auto">
          <a:xfrm>
            <a:off x="-1" y="384"/>
            <a:ext cx="9144000" cy="12210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5950" y="1352550"/>
            <a:ext cx="8763000" cy="584775"/>
          </a:xfrm>
          <a:prstGeom prst="rect">
            <a:avLst/>
          </a:prstGeom>
          <a:noFill/>
          <a:ln w="3175">
            <a:noFill/>
          </a:ln>
          <a:effectLst/>
        </p:spPr>
        <p:txBody>
          <a:bodyPr wrap="square" rtlCol="0">
            <a:spAutoFit/>
          </a:bodyPr>
          <a:lstStyle/>
          <a:p>
            <a:r>
              <a:rPr lang="en-US" sz="3200" u="sng" dirty="0">
                <a:solidFill>
                  <a:schemeClr val="bg1"/>
                </a:solidFill>
                <a:latin typeface="Bell MT" panose="02020503060305020303" pitchFamily="18" charset="0"/>
              </a:rPr>
              <a:t>The temple setting</a:t>
            </a:r>
            <a:r>
              <a:rPr lang="en-US" sz="3200" dirty="0">
                <a:solidFill>
                  <a:schemeClr val="bg1"/>
                </a:solidFill>
                <a:latin typeface="Bell MT" panose="02020503060305020303" pitchFamily="18" charset="0"/>
              </a:rPr>
              <a:t> (v.5)</a:t>
            </a:r>
          </a:p>
        </p:txBody>
      </p:sp>
      <p:sp>
        <p:nvSpPr>
          <p:cNvPr id="19" name="Title 1"/>
          <p:cNvSpPr txBox="1">
            <a:spLocks/>
          </p:cNvSpPr>
          <p:nvPr/>
        </p:nvSpPr>
        <p:spPr>
          <a:xfrm>
            <a:off x="6824" y="3790950"/>
            <a:ext cx="13716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11500" dirty="0">
                <a:solidFill>
                  <a:schemeClr val="bg1">
                    <a:alpha val="15000"/>
                  </a:schemeClr>
                </a:solidFill>
                <a:latin typeface="Bell MT" panose="02020503060305020303" pitchFamily="18" charset="0"/>
              </a:rPr>
              <a:t>1</a:t>
            </a:r>
            <a:endParaRPr lang="en-US" sz="7200" dirty="0">
              <a:solidFill>
                <a:schemeClr val="bg1">
                  <a:alpha val="15000"/>
                </a:schemeClr>
              </a:solidFill>
              <a:latin typeface="Bell MT" panose="02020503060305020303" pitchFamily="18" charset="0"/>
            </a:endParaRPr>
          </a:p>
        </p:txBody>
      </p:sp>
      <p:sp>
        <p:nvSpPr>
          <p:cNvPr id="7" name="Title 1">
            <a:extLst>
              <a:ext uri="{FF2B5EF4-FFF2-40B4-BE49-F238E27FC236}">
                <a16:creationId xmlns:a16="http://schemas.microsoft.com/office/drawing/2014/main" id="{1234F2E1-19D8-4A6A-B489-36BF23CEF1B8}"/>
              </a:ext>
            </a:extLst>
          </p:cNvPr>
          <p:cNvSpPr txBox="1">
            <a:spLocks/>
          </p:cNvSpPr>
          <p:nvPr/>
        </p:nvSpPr>
        <p:spPr>
          <a:xfrm>
            <a:off x="-1" y="383"/>
            <a:ext cx="91440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9600" dirty="0">
                <a:solidFill>
                  <a:schemeClr val="tx1">
                    <a:alpha val="17000"/>
                  </a:schemeClr>
                </a:solidFill>
                <a:latin typeface="Bell MT" panose="02020503060305020303" pitchFamily="18" charset="0"/>
              </a:rPr>
              <a:t>TEMPTATION</a:t>
            </a:r>
            <a:endParaRPr lang="en-US" sz="6600" dirty="0">
              <a:solidFill>
                <a:schemeClr val="tx1">
                  <a:alpha val="17000"/>
                </a:schemeClr>
              </a:solidFill>
              <a:latin typeface="Bell MT" panose="02020503060305020303" pitchFamily="18" charset="0"/>
            </a:endParaRPr>
          </a:p>
        </p:txBody>
      </p:sp>
    </p:spTree>
    <p:extLst>
      <p:ext uri="{BB962C8B-B14F-4D97-AF65-F5344CB8AC3E}">
        <p14:creationId xmlns:p14="http://schemas.microsoft.com/office/powerpoint/2010/main" val="380048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7650" y="1276350"/>
            <a:ext cx="8648698" cy="3539430"/>
          </a:xfrm>
          <a:prstGeom prst="rect">
            <a:avLst/>
          </a:prstGeom>
          <a:solidFill>
            <a:schemeClr val="tx1">
              <a:alpha val="65000"/>
            </a:schemeClr>
          </a:solidFill>
        </p:spPr>
        <p:txBody>
          <a:bodyPr wrap="square">
            <a:spAutoFit/>
          </a:bodyPr>
          <a:lstStyle/>
          <a:p>
            <a:pPr algn="ctr"/>
            <a:r>
              <a:rPr lang="en-US" sz="2800" i="1" dirty="0">
                <a:solidFill>
                  <a:schemeClr val="bg1"/>
                </a:solidFill>
                <a:latin typeface="Bell MT" panose="02020503060305020303" pitchFamily="18" charset="0"/>
              </a:rPr>
              <a:t>By the sweat of your face </a:t>
            </a:r>
          </a:p>
          <a:p>
            <a:pPr algn="ctr"/>
            <a:r>
              <a:rPr lang="en-US" sz="2800" i="1" dirty="0">
                <a:solidFill>
                  <a:schemeClr val="bg1"/>
                </a:solidFill>
                <a:latin typeface="Bell MT" panose="02020503060305020303" pitchFamily="18" charset="0"/>
              </a:rPr>
              <a:t>You will eat bread, </a:t>
            </a:r>
          </a:p>
          <a:p>
            <a:pPr algn="ctr"/>
            <a:r>
              <a:rPr lang="en-US" sz="2800" i="1" dirty="0">
                <a:solidFill>
                  <a:schemeClr val="bg1"/>
                </a:solidFill>
                <a:latin typeface="Bell MT" panose="02020503060305020303" pitchFamily="18" charset="0"/>
              </a:rPr>
              <a:t>Till you return to the ground, </a:t>
            </a:r>
          </a:p>
          <a:p>
            <a:pPr algn="ctr"/>
            <a:r>
              <a:rPr lang="en-US" sz="2800" i="1" dirty="0">
                <a:solidFill>
                  <a:schemeClr val="bg1"/>
                </a:solidFill>
                <a:latin typeface="Bell MT" panose="02020503060305020303" pitchFamily="18" charset="0"/>
              </a:rPr>
              <a:t>Because from it you were taken; </a:t>
            </a:r>
          </a:p>
          <a:p>
            <a:pPr algn="ctr"/>
            <a:r>
              <a:rPr lang="en-US" sz="2800" i="1" dirty="0">
                <a:solidFill>
                  <a:schemeClr val="bg1"/>
                </a:solidFill>
                <a:latin typeface="Bell MT" panose="02020503060305020303" pitchFamily="18" charset="0"/>
              </a:rPr>
              <a:t>For you are dust, </a:t>
            </a:r>
          </a:p>
          <a:p>
            <a:pPr algn="ctr"/>
            <a:r>
              <a:rPr lang="en-US" sz="2800" i="1" dirty="0">
                <a:solidFill>
                  <a:schemeClr val="bg1"/>
                </a:solidFill>
                <a:latin typeface="Bell MT" panose="02020503060305020303" pitchFamily="18" charset="0"/>
              </a:rPr>
              <a:t>And to dust you shall return.</a:t>
            </a:r>
          </a:p>
          <a:p>
            <a:pPr algn="ctr"/>
            <a:endParaRPr lang="en-US" sz="2800" dirty="0">
              <a:solidFill>
                <a:schemeClr val="bg1"/>
              </a:solidFill>
              <a:latin typeface="Bell MT" panose="02020503060305020303" pitchFamily="18" charset="0"/>
            </a:endParaRPr>
          </a:p>
          <a:p>
            <a:pPr algn="ctr"/>
            <a:r>
              <a:rPr lang="en-US" sz="2800" dirty="0">
                <a:solidFill>
                  <a:schemeClr val="bg1"/>
                </a:solidFill>
                <a:latin typeface="Bell MT" panose="02020503060305020303" pitchFamily="18" charset="0"/>
              </a:rPr>
              <a:t>(Gen. 3:19)</a:t>
            </a:r>
          </a:p>
        </p:txBody>
      </p:sp>
      <p:sp>
        <p:nvSpPr>
          <p:cNvPr id="5" name="Title 1">
            <a:extLst>
              <a:ext uri="{FF2B5EF4-FFF2-40B4-BE49-F238E27FC236}">
                <a16:creationId xmlns:a16="http://schemas.microsoft.com/office/drawing/2014/main" id="{17C7031A-2F3B-42B8-8F24-A137BDA485A1}"/>
              </a:ext>
            </a:extLst>
          </p:cNvPr>
          <p:cNvSpPr txBox="1">
            <a:spLocks/>
          </p:cNvSpPr>
          <p:nvPr/>
        </p:nvSpPr>
        <p:spPr>
          <a:xfrm>
            <a:off x="-1" y="383"/>
            <a:ext cx="91440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9600" dirty="0">
                <a:solidFill>
                  <a:schemeClr val="bg1">
                    <a:alpha val="5000"/>
                  </a:schemeClr>
                </a:solidFill>
                <a:latin typeface="Bell MT" panose="02020503060305020303" pitchFamily="18" charset="0"/>
              </a:rPr>
              <a:t>TEMPTATION</a:t>
            </a:r>
            <a:endParaRPr lang="en-US" sz="6600" dirty="0">
              <a:solidFill>
                <a:schemeClr val="bg1">
                  <a:alpha val="5000"/>
                </a:schemeClr>
              </a:solidFill>
              <a:latin typeface="Bell MT" panose="02020503060305020303" pitchFamily="18" charset="0"/>
            </a:endParaRPr>
          </a:p>
        </p:txBody>
      </p:sp>
    </p:spTree>
    <p:extLst>
      <p:ext uri="{BB962C8B-B14F-4D97-AF65-F5344CB8AC3E}">
        <p14:creationId xmlns:p14="http://schemas.microsoft.com/office/powerpoint/2010/main" val="376382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7650" y="1276350"/>
            <a:ext cx="8648698" cy="3539430"/>
          </a:xfrm>
          <a:prstGeom prst="rect">
            <a:avLst/>
          </a:prstGeom>
          <a:solidFill>
            <a:schemeClr val="tx1">
              <a:alpha val="65000"/>
            </a:schemeClr>
          </a:solidFill>
        </p:spPr>
        <p:txBody>
          <a:bodyPr wrap="square">
            <a:spAutoFit/>
          </a:bodyPr>
          <a:lstStyle/>
          <a:p>
            <a:pPr algn="ctr"/>
            <a:endParaRPr lang="en-US" sz="2800" i="1" dirty="0">
              <a:solidFill>
                <a:schemeClr val="bg1"/>
              </a:solidFill>
              <a:latin typeface="Bell MT" panose="02020503060305020303" pitchFamily="18" charset="0"/>
            </a:endParaRPr>
          </a:p>
          <a:p>
            <a:pPr algn="ctr"/>
            <a:r>
              <a:rPr lang="en-US" sz="2800" i="1" dirty="0">
                <a:solidFill>
                  <a:schemeClr val="bg1"/>
                </a:solidFill>
                <a:latin typeface="Bell MT" panose="02020503060305020303" pitchFamily="18" charset="0"/>
              </a:rPr>
              <a:t>Therefore, He had to be made like His brethren in all things, so that He might become a merciful and faithful high priest in things pertaining to God, to make propitiation for the sins of the people. </a:t>
            </a:r>
            <a:endParaRPr lang="en-US" sz="2800" dirty="0">
              <a:solidFill>
                <a:schemeClr val="bg1"/>
              </a:solidFill>
              <a:latin typeface="Bell MT" panose="02020503060305020303" pitchFamily="18" charset="0"/>
            </a:endParaRPr>
          </a:p>
          <a:p>
            <a:pPr algn="ctr"/>
            <a:endParaRPr lang="en-US" sz="2800" dirty="0">
              <a:solidFill>
                <a:schemeClr val="bg1"/>
              </a:solidFill>
              <a:latin typeface="Bell MT" panose="02020503060305020303" pitchFamily="18" charset="0"/>
            </a:endParaRPr>
          </a:p>
          <a:p>
            <a:pPr algn="ctr"/>
            <a:r>
              <a:rPr lang="en-US" sz="2800" dirty="0">
                <a:solidFill>
                  <a:schemeClr val="bg1"/>
                </a:solidFill>
                <a:latin typeface="Bell MT" panose="02020503060305020303" pitchFamily="18" charset="0"/>
              </a:rPr>
              <a:t>(Heb. 2:17)</a:t>
            </a:r>
          </a:p>
          <a:p>
            <a:pPr algn="ctr"/>
            <a:endParaRPr lang="en-US" sz="2800" dirty="0">
              <a:solidFill>
                <a:schemeClr val="bg1"/>
              </a:solidFill>
              <a:latin typeface="Bell MT" panose="02020503060305020303" pitchFamily="18" charset="0"/>
            </a:endParaRPr>
          </a:p>
        </p:txBody>
      </p:sp>
      <p:sp>
        <p:nvSpPr>
          <p:cNvPr id="5" name="Title 1">
            <a:extLst>
              <a:ext uri="{FF2B5EF4-FFF2-40B4-BE49-F238E27FC236}">
                <a16:creationId xmlns:a16="http://schemas.microsoft.com/office/drawing/2014/main" id="{1C2AFC1F-125B-49E8-A703-0CA5887E4E84}"/>
              </a:ext>
            </a:extLst>
          </p:cNvPr>
          <p:cNvSpPr txBox="1">
            <a:spLocks/>
          </p:cNvSpPr>
          <p:nvPr/>
        </p:nvSpPr>
        <p:spPr>
          <a:xfrm>
            <a:off x="-1" y="383"/>
            <a:ext cx="91440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9600" dirty="0">
                <a:solidFill>
                  <a:schemeClr val="bg1">
                    <a:alpha val="5000"/>
                  </a:schemeClr>
                </a:solidFill>
                <a:latin typeface="Bell MT" panose="02020503060305020303" pitchFamily="18" charset="0"/>
              </a:rPr>
              <a:t>TEMPTATION</a:t>
            </a:r>
            <a:endParaRPr lang="en-US" sz="6600" dirty="0">
              <a:solidFill>
                <a:schemeClr val="bg1">
                  <a:alpha val="5000"/>
                </a:schemeClr>
              </a:solidFill>
              <a:latin typeface="Bell MT" panose="02020503060305020303" pitchFamily="18" charset="0"/>
            </a:endParaRPr>
          </a:p>
        </p:txBody>
      </p:sp>
    </p:spTree>
    <p:extLst>
      <p:ext uri="{BB962C8B-B14F-4D97-AF65-F5344CB8AC3E}">
        <p14:creationId xmlns:p14="http://schemas.microsoft.com/office/powerpoint/2010/main" val="43035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descr="Image result for nature backgrounds hipster">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3095" b="33567"/>
          <a:stretch/>
        </p:blipFill>
        <p:spPr bwMode="auto">
          <a:xfrm>
            <a:off x="-1" y="384"/>
            <a:ext cx="9144000" cy="12210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5950" y="1352550"/>
            <a:ext cx="8763000" cy="584775"/>
          </a:xfrm>
          <a:prstGeom prst="rect">
            <a:avLst/>
          </a:prstGeom>
          <a:noFill/>
          <a:ln w="3175">
            <a:noFill/>
          </a:ln>
          <a:effectLst/>
        </p:spPr>
        <p:txBody>
          <a:bodyPr wrap="square" rtlCol="0">
            <a:spAutoFit/>
          </a:bodyPr>
          <a:lstStyle/>
          <a:p>
            <a:r>
              <a:rPr lang="en-US" sz="3200" u="sng" dirty="0">
                <a:solidFill>
                  <a:schemeClr val="bg1"/>
                </a:solidFill>
                <a:latin typeface="Bell MT" panose="02020503060305020303" pitchFamily="18" charset="0"/>
              </a:rPr>
              <a:t>The temple setting</a:t>
            </a:r>
            <a:r>
              <a:rPr lang="en-US" sz="3200" dirty="0">
                <a:solidFill>
                  <a:schemeClr val="bg1"/>
                </a:solidFill>
                <a:latin typeface="Bell MT" panose="02020503060305020303" pitchFamily="18" charset="0"/>
              </a:rPr>
              <a:t> (v.5)</a:t>
            </a:r>
          </a:p>
        </p:txBody>
      </p:sp>
      <p:sp>
        <p:nvSpPr>
          <p:cNvPr id="2" name="Rectangle 1"/>
          <p:cNvSpPr/>
          <p:nvPr/>
        </p:nvSpPr>
        <p:spPr>
          <a:xfrm>
            <a:off x="914400" y="1886322"/>
            <a:ext cx="8034550" cy="1815882"/>
          </a:xfrm>
          <a:prstGeom prst="rect">
            <a:avLst/>
          </a:prstGeom>
        </p:spPr>
        <p:txBody>
          <a:bodyPr wrap="square">
            <a:spAutoFit/>
          </a:bodyPr>
          <a:lstStyle/>
          <a:p>
            <a:pPr marL="514350" indent="-514350">
              <a:buFont typeface="+mj-lt"/>
              <a:buAutoNum type="arabicPeriod"/>
            </a:pPr>
            <a:r>
              <a:rPr lang="en-US" sz="2800" i="1" dirty="0">
                <a:solidFill>
                  <a:schemeClr val="bg1"/>
                </a:solidFill>
                <a:latin typeface="Bell MT" panose="02020503060305020303" pitchFamily="18" charset="0"/>
              </a:rPr>
              <a:t>God met His people at the temple</a:t>
            </a:r>
          </a:p>
          <a:p>
            <a:pPr marL="514350" indent="-514350">
              <a:buFont typeface="+mj-lt"/>
              <a:buAutoNum type="arabicPeriod"/>
            </a:pPr>
            <a:r>
              <a:rPr lang="en-US" sz="2800" i="1" dirty="0">
                <a:solidFill>
                  <a:schemeClr val="bg1"/>
                </a:solidFill>
                <a:latin typeface="Bell MT" panose="02020503060305020303" pitchFamily="18" charset="0"/>
              </a:rPr>
              <a:t>God was served by priests at the temple</a:t>
            </a:r>
          </a:p>
          <a:p>
            <a:pPr marL="514350" indent="-514350">
              <a:buFont typeface="+mj-lt"/>
              <a:buAutoNum type="arabicPeriod"/>
            </a:pPr>
            <a:r>
              <a:rPr lang="en-US" sz="2800" i="1" dirty="0">
                <a:solidFill>
                  <a:schemeClr val="bg1"/>
                </a:solidFill>
                <a:latin typeface="Bell MT" panose="02020503060305020303" pitchFamily="18" charset="0"/>
              </a:rPr>
              <a:t>The devil tempted Jesus to forfeit His role as priest &amp; servant of God</a:t>
            </a:r>
            <a:endParaRPr lang="en-US" dirty="0">
              <a:solidFill>
                <a:schemeClr val="bg1"/>
              </a:solidFill>
            </a:endParaRPr>
          </a:p>
        </p:txBody>
      </p:sp>
      <p:sp>
        <p:nvSpPr>
          <p:cNvPr id="7" name="Title 1"/>
          <p:cNvSpPr txBox="1">
            <a:spLocks/>
          </p:cNvSpPr>
          <p:nvPr/>
        </p:nvSpPr>
        <p:spPr>
          <a:xfrm>
            <a:off x="6824" y="3790950"/>
            <a:ext cx="13716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11500" dirty="0">
                <a:solidFill>
                  <a:schemeClr val="bg1">
                    <a:alpha val="15000"/>
                  </a:schemeClr>
                </a:solidFill>
                <a:latin typeface="Bell MT" panose="02020503060305020303" pitchFamily="18" charset="0"/>
              </a:rPr>
              <a:t>1</a:t>
            </a:r>
            <a:endParaRPr lang="en-US" sz="7200" dirty="0">
              <a:solidFill>
                <a:schemeClr val="bg1">
                  <a:alpha val="15000"/>
                </a:schemeClr>
              </a:solidFill>
              <a:latin typeface="Bell MT" panose="02020503060305020303" pitchFamily="18" charset="0"/>
            </a:endParaRPr>
          </a:p>
        </p:txBody>
      </p:sp>
      <p:sp>
        <p:nvSpPr>
          <p:cNvPr id="8" name="Title 1">
            <a:extLst>
              <a:ext uri="{FF2B5EF4-FFF2-40B4-BE49-F238E27FC236}">
                <a16:creationId xmlns:a16="http://schemas.microsoft.com/office/drawing/2014/main" id="{D2E944F0-A248-4799-904E-608B737E6D6E}"/>
              </a:ext>
            </a:extLst>
          </p:cNvPr>
          <p:cNvSpPr txBox="1">
            <a:spLocks/>
          </p:cNvSpPr>
          <p:nvPr/>
        </p:nvSpPr>
        <p:spPr>
          <a:xfrm>
            <a:off x="-1" y="383"/>
            <a:ext cx="91440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9600" dirty="0">
                <a:solidFill>
                  <a:schemeClr val="tx1">
                    <a:alpha val="17000"/>
                  </a:schemeClr>
                </a:solidFill>
                <a:latin typeface="Bell MT" panose="02020503060305020303" pitchFamily="18" charset="0"/>
              </a:rPr>
              <a:t>TEMPTATION</a:t>
            </a:r>
            <a:endParaRPr lang="en-US" sz="6600" dirty="0">
              <a:solidFill>
                <a:schemeClr val="tx1">
                  <a:alpha val="17000"/>
                </a:schemeClr>
              </a:solidFill>
              <a:latin typeface="Bell MT" panose="02020503060305020303" pitchFamily="18" charset="0"/>
            </a:endParaRPr>
          </a:p>
        </p:txBody>
      </p:sp>
    </p:spTree>
    <p:extLst>
      <p:ext uri="{BB962C8B-B14F-4D97-AF65-F5344CB8AC3E}">
        <p14:creationId xmlns:p14="http://schemas.microsoft.com/office/powerpoint/2010/main" val="396461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descr="Image result for nature backgrounds hipster">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3095" b="33567"/>
          <a:stretch/>
        </p:blipFill>
        <p:spPr bwMode="auto">
          <a:xfrm>
            <a:off x="-1" y="384"/>
            <a:ext cx="9144000" cy="12210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5950" y="1352550"/>
            <a:ext cx="8763000" cy="584775"/>
          </a:xfrm>
          <a:prstGeom prst="rect">
            <a:avLst/>
          </a:prstGeom>
          <a:noFill/>
          <a:ln w="3175">
            <a:noFill/>
          </a:ln>
          <a:effectLst/>
        </p:spPr>
        <p:txBody>
          <a:bodyPr wrap="square" rtlCol="0">
            <a:spAutoFit/>
          </a:bodyPr>
          <a:lstStyle/>
          <a:p>
            <a:r>
              <a:rPr lang="en-US" sz="3200" u="sng" dirty="0">
                <a:solidFill>
                  <a:schemeClr val="bg1"/>
                </a:solidFill>
                <a:latin typeface="Bell MT" panose="02020503060305020303" pitchFamily="18" charset="0"/>
              </a:rPr>
              <a:t>The devil’s use of Scripture</a:t>
            </a:r>
            <a:r>
              <a:rPr lang="en-US" sz="3200" dirty="0">
                <a:solidFill>
                  <a:schemeClr val="bg1"/>
                </a:solidFill>
                <a:latin typeface="Bell MT" panose="02020503060305020303" pitchFamily="18" charset="0"/>
              </a:rPr>
              <a:t> (v.6)</a:t>
            </a:r>
          </a:p>
        </p:txBody>
      </p:sp>
      <p:sp>
        <p:nvSpPr>
          <p:cNvPr id="7" name="Title 1"/>
          <p:cNvSpPr txBox="1">
            <a:spLocks/>
          </p:cNvSpPr>
          <p:nvPr/>
        </p:nvSpPr>
        <p:spPr>
          <a:xfrm>
            <a:off x="6824" y="3790950"/>
            <a:ext cx="13716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11500" dirty="0">
                <a:solidFill>
                  <a:schemeClr val="bg1">
                    <a:alpha val="15000"/>
                  </a:schemeClr>
                </a:solidFill>
                <a:latin typeface="Bell MT" panose="02020503060305020303" pitchFamily="18" charset="0"/>
              </a:rPr>
              <a:t>2</a:t>
            </a:r>
            <a:endParaRPr lang="en-US" sz="7200" dirty="0">
              <a:solidFill>
                <a:schemeClr val="bg1">
                  <a:alpha val="15000"/>
                </a:schemeClr>
              </a:solidFill>
              <a:latin typeface="Bell MT" panose="02020503060305020303" pitchFamily="18" charset="0"/>
            </a:endParaRPr>
          </a:p>
        </p:txBody>
      </p:sp>
      <p:sp>
        <p:nvSpPr>
          <p:cNvPr id="8" name="Title 1">
            <a:extLst>
              <a:ext uri="{FF2B5EF4-FFF2-40B4-BE49-F238E27FC236}">
                <a16:creationId xmlns:a16="http://schemas.microsoft.com/office/drawing/2014/main" id="{5DB325D5-E5D9-457A-BA06-8ACB2CE74C62}"/>
              </a:ext>
            </a:extLst>
          </p:cNvPr>
          <p:cNvSpPr txBox="1">
            <a:spLocks/>
          </p:cNvSpPr>
          <p:nvPr/>
        </p:nvSpPr>
        <p:spPr>
          <a:xfrm>
            <a:off x="-1" y="383"/>
            <a:ext cx="91440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9600" dirty="0">
                <a:solidFill>
                  <a:schemeClr val="tx1">
                    <a:alpha val="17000"/>
                  </a:schemeClr>
                </a:solidFill>
                <a:latin typeface="Bell MT" panose="02020503060305020303" pitchFamily="18" charset="0"/>
              </a:rPr>
              <a:t>TEMPTATION</a:t>
            </a:r>
            <a:endParaRPr lang="en-US" sz="6600" dirty="0">
              <a:solidFill>
                <a:schemeClr val="tx1">
                  <a:alpha val="17000"/>
                </a:schemeClr>
              </a:solidFill>
              <a:latin typeface="Bell MT" panose="02020503060305020303" pitchFamily="18" charset="0"/>
            </a:endParaRPr>
          </a:p>
        </p:txBody>
      </p:sp>
    </p:spTree>
    <p:extLst>
      <p:ext uri="{BB962C8B-B14F-4D97-AF65-F5344CB8AC3E}">
        <p14:creationId xmlns:p14="http://schemas.microsoft.com/office/powerpoint/2010/main" val="103862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1806</TotalTime>
  <Words>765</Words>
  <Application>Microsoft Office PowerPoint</Application>
  <PresentationFormat>On-screen Show (16:9)</PresentationFormat>
  <Paragraphs>108</Paragraphs>
  <Slides>23</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23</vt:i4>
      </vt:variant>
    </vt:vector>
  </HeadingPairs>
  <TitlesOfParts>
    <vt:vector size="32" baseType="lpstr">
      <vt:lpstr>Adelle-Regular</vt:lpstr>
      <vt:lpstr>Apple Chancery</vt:lpstr>
      <vt:lpstr>Arial</vt:lpstr>
      <vt:lpstr>Bell MT</vt:lpstr>
      <vt:lpstr>Calibri</vt:lpstr>
      <vt:lpstr>Trebuchet MS</vt:lpstr>
      <vt:lpstr>Office Theme</vt:lpstr>
      <vt:lpstr>1_Default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AUTHORITY</dc:title>
  <dc:creator>JRBRONGER</dc:creator>
  <cp:lastModifiedBy>Jerome Sasanecki</cp:lastModifiedBy>
  <cp:revision>70</cp:revision>
  <dcterms:created xsi:type="dcterms:W3CDTF">2017-04-05T17:28:27Z</dcterms:created>
  <dcterms:modified xsi:type="dcterms:W3CDTF">2017-06-10T23:25:25Z</dcterms:modified>
</cp:coreProperties>
</file>