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0" r:id="rId3"/>
  </p:sldMasterIdLst>
  <p:notesMasterIdLst>
    <p:notesMasterId r:id="rId12"/>
  </p:notesMasterIdLst>
  <p:sldIdLst>
    <p:sldId id="278" r:id="rId4"/>
    <p:sldId id="279" r:id="rId5"/>
    <p:sldId id="256" r:id="rId6"/>
    <p:sldId id="282" r:id="rId7"/>
    <p:sldId id="283" r:id="rId8"/>
    <p:sldId id="284" r:id="rId9"/>
    <p:sldId id="285" r:id="rId10"/>
    <p:sldId id="28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-462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352631-34AA-4A8A-92C8-191B5623D9F2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A9457-55D6-429D-98A1-A68B90A323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681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C1DF57F-E6F7-4A64-B61C-FFF9F13E2C1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90069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1274871-99AC-40F6-BEDA-2234B27498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B21D0638-578C-4419-A521-6C6193C32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35A3550-39F3-4709-AE79-1708132CF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D1CA603-BA69-48CB-BEC3-BB26D6F709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0A3221-4DCE-4F11-A180-CF4E831045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3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679949-4BFE-48BD-BD14-FD9B129FC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5066D50-444B-4E53-9DF5-2E0FCC0723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46F42FA-5E04-4B07-B362-CB4B0E71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C5949AC-4DB5-4E8F-9E18-274E08551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A8FFCD2-B32E-4F22-B710-764037D6D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32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3AA5CFE-17E1-4F01-AC39-E75AAE9F27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6399B7C-506E-4E7A-AA56-39399AF66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74A2994-8BE0-446B-9918-7BF368E57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6279882-8785-4352-B5F1-DC515F96D9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9115216-65A8-4B23-8042-BF3628095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1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43449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</p:spTree>
    <p:extLst>
      <p:ext uri="{BB962C8B-B14F-4D97-AF65-F5344CB8AC3E}">
        <p14:creationId xmlns:p14="http://schemas.microsoft.com/office/powerpoint/2010/main" val="1421165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25349" y="4305781"/>
            <a:ext cx="3028527" cy="354275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pPr lvl="0"/>
            <a:r>
              <a:rPr lang="en-US" dirty="0"/>
              <a:t>Add Your Subtitle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104640" y="1828800"/>
            <a:ext cx="3969173" cy="2316480"/>
          </a:xfrm>
        </p:spPr>
        <p:txBody>
          <a:bodyPr/>
          <a:lstStyle/>
          <a:p>
            <a:r>
              <a:rPr lang="en-US" dirty="0"/>
              <a:t>Add Your Title</a:t>
            </a:r>
          </a:p>
        </p:txBody>
      </p:sp>
    </p:spTree>
    <p:extLst>
      <p:ext uri="{BB962C8B-B14F-4D97-AF65-F5344CB8AC3E}">
        <p14:creationId xmlns:p14="http://schemas.microsoft.com/office/powerpoint/2010/main" val="32024943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1988403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3446433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166123" y="5161285"/>
            <a:ext cx="1983620" cy="1214121"/>
          </a:xfrm>
        </p:spPr>
        <p:txBody>
          <a:bodyPr>
            <a:normAutofit/>
          </a:bodyPr>
          <a:lstStyle>
            <a:lvl1pPr>
              <a:defRPr sz="2133"/>
            </a:lvl1pPr>
          </a:lstStyle>
          <a:p>
            <a:r>
              <a:rPr lang="en-US" dirty="0"/>
              <a:t>Add Your Title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53491" y="335769"/>
            <a:ext cx="11391476" cy="4554583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41902161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32"/>
            <a:ext cx="10880084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702733" y="5361520"/>
            <a:ext cx="10879667" cy="990253"/>
          </a:xfrm>
        </p:spPr>
        <p:txBody>
          <a:bodyPr>
            <a:normAutofit/>
          </a:bodyPr>
          <a:lstStyle>
            <a:lvl1pPr>
              <a:defRPr sz="1867" baseline="0"/>
            </a:lvl1pPr>
          </a:lstStyle>
          <a:p>
            <a:pPr lvl="0"/>
            <a:r>
              <a:rPr lang="en-US" dirty="0"/>
              <a:t>Add Verse Here</a:t>
            </a:r>
          </a:p>
        </p:txBody>
      </p:sp>
    </p:spTree>
    <p:extLst>
      <p:ext uri="{BB962C8B-B14F-4D97-AF65-F5344CB8AC3E}">
        <p14:creationId xmlns:p14="http://schemas.microsoft.com/office/powerpoint/2010/main" val="29745370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702323" y="561829"/>
            <a:ext cx="10880084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609555" indent="0">
              <a:buNone/>
              <a:defRPr/>
            </a:lvl2pPr>
            <a:lvl3pPr marL="1219110" indent="0">
              <a:buFont typeface="Arial"/>
              <a:buNone/>
              <a:defRPr/>
            </a:lvl3pPr>
            <a:lvl4pPr marL="1828664" indent="0">
              <a:buFont typeface="Arial"/>
              <a:buNone/>
              <a:defRPr/>
            </a:lvl4pPr>
            <a:lvl5pPr marL="2438218" indent="0">
              <a:buFont typeface="Arial"/>
              <a:buNone/>
              <a:defRPr/>
            </a:lvl5pPr>
          </a:lstStyle>
          <a:p>
            <a:pPr lvl="0"/>
            <a:r>
              <a:rPr lang="en-US" dirty="0"/>
              <a:t>Add Your Text Here</a:t>
            </a:r>
          </a:p>
        </p:txBody>
      </p:sp>
    </p:spTree>
    <p:extLst>
      <p:ext uri="{BB962C8B-B14F-4D97-AF65-F5344CB8AC3E}">
        <p14:creationId xmlns:p14="http://schemas.microsoft.com/office/powerpoint/2010/main" val="1989762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80357-12D1-4438-A5ED-75A7045ACA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88EF03-2AA0-48DD-81E6-88BAA89EB3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22B6EE6-AFE0-4F25-A4DC-D5553F0F12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A974D3-DDA0-4208-9B5D-8FEAA0019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C4F600-EC9C-49C9-9C7B-5DEDDAB646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6910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>
                <a:solidFill>
                  <a:prstClr val="white">
                    <a:tint val="75000"/>
                    <a:alpha val="60000"/>
                  </a:prstClr>
                </a:solidFill>
              </a:rPr>
              <a:pPr/>
              <a:t>7/30/2017</a:t>
            </a:fld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>
                  <a:tint val="75000"/>
                  <a:alpha val="60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49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8069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420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5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1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66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21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772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327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6880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435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1103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3"/>
            <a:ext cx="5384800" cy="3394075"/>
          </a:xfrm>
        </p:spPr>
        <p:txBody>
          <a:bodyPr/>
          <a:lstStyle>
            <a:lvl1pPr>
              <a:defRPr sz="3733"/>
            </a:lvl1pPr>
            <a:lvl2pPr>
              <a:defRPr sz="3200"/>
            </a:lvl2pPr>
            <a:lvl3pPr>
              <a:defRPr sz="2667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01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5" indent="0">
              <a:buNone/>
              <a:defRPr sz="2667" b="1"/>
            </a:lvl2pPr>
            <a:lvl3pPr marL="1219110" indent="0">
              <a:buNone/>
              <a:defRPr sz="2400" b="1"/>
            </a:lvl3pPr>
            <a:lvl4pPr marL="1828664" indent="0">
              <a:buNone/>
              <a:defRPr sz="2133" b="1"/>
            </a:lvl4pPr>
            <a:lvl5pPr marL="2438218" indent="0">
              <a:buNone/>
              <a:defRPr sz="2133" b="1"/>
            </a:lvl5pPr>
            <a:lvl6pPr marL="3047772" indent="0">
              <a:buNone/>
              <a:defRPr sz="2133" b="1"/>
            </a:lvl6pPr>
            <a:lvl7pPr marL="3657327" indent="0">
              <a:buNone/>
              <a:defRPr sz="2133" b="1"/>
            </a:lvl7pPr>
            <a:lvl8pPr marL="4266880" indent="0">
              <a:buNone/>
              <a:defRPr sz="2133" b="1"/>
            </a:lvl8pPr>
            <a:lvl9pPr marL="4876435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7"/>
            </a:lvl2pPr>
            <a:lvl3pPr>
              <a:defRPr sz="2400"/>
            </a:lvl3pPr>
            <a:lvl4pPr>
              <a:defRPr sz="2133"/>
            </a:lvl4pPr>
            <a:lvl5pPr>
              <a:defRPr sz="2133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818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08792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67546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49"/>
            <a:ext cx="4011084" cy="1162051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4"/>
            <a:ext cx="6815667" cy="5853113"/>
          </a:xfrm>
        </p:spPr>
        <p:txBody>
          <a:bodyPr/>
          <a:lstStyle>
            <a:lvl1pPr>
              <a:defRPr sz="4267"/>
            </a:lvl1pPr>
            <a:lvl2pPr>
              <a:defRPr sz="3733"/>
            </a:lvl2pPr>
            <a:lvl3pPr>
              <a:defRPr sz="3200"/>
            </a:lvl3pPr>
            <a:lvl4pPr>
              <a:defRPr sz="2667"/>
            </a:lvl4pPr>
            <a:lvl5pPr>
              <a:defRPr sz="2667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4"/>
            <a:ext cx="4011084" cy="46910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3655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667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7"/>
            </a:lvl1pPr>
            <a:lvl2pPr marL="609555" indent="0">
              <a:buNone/>
              <a:defRPr sz="3733"/>
            </a:lvl2pPr>
            <a:lvl3pPr marL="1219110" indent="0">
              <a:buNone/>
              <a:defRPr sz="3200"/>
            </a:lvl3pPr>
            <a:lvl4pPr marL="1828664" indent="0">
              <a:buNone/>
              <a:defRPr sz="2667"/>
            </a:lvl4pPr>
            <a:lvl5pPr marL="2438218" indent="0">
              <a:buNone/>
              <a:defRPr sz="2667"/>
            </a:lvl5pPr>
            <a:lvl6pPr marL="3047772" indent="0">
              <a:buNone/>
              <a:defRPr sz="2667"/>
            </a:lvl6pPr>
            <a:lvl7pPr marL="3657327" indent="0">
              <a:buNone/>
              <a:defRPr sz="2667"/>
            </a:lvl7pPr>
            <a:lvl8pPr marL="4266880" indent="0">
              <a:buNone/>
              <a:defRPr sz="2667"/>
            </a:lvl8pPr>
            <a:lvl9pPr marL="4876435" indent="0">
              <a:buNone/>
              <a:defRPr sz="266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867"/>
            </a:lvl1pPr>
            <a:lvl2pPr marL="609555" indent="0">
              <a:buNone/>
              <a:defRPr sz="1600"/>
            </a:lvl2pPr>
            <a:lvl3pPr marL="1219110" indent="0">
              <a:buNone/>
              <a:defRPr sz="1333"/>
            </a:lvl3pPr>
            <a:lvl4pPr marL="1828664" indent="0">
              <a:buNone/>
              <a:defRPr sz="1200"/>
            </a:lvl4pPr>
            <a:lvl5pPr marL="2438218" indent="0">
              <a:buNone/>
              <a:defRPr sz="1200"/>
            </a:lvl5pPr>
            <a:lvl6pPr marL="3047772" indent="0">
              <a:buNone/>
              <a:defRPr sz="1200"/>
            </a:lvl6pPr>
            <a:lvl7pPr marL="3657327" indent="0">
              <a:buNone/>
              <a:defRPr sz="1200"/>
            </a:lvl7pPr>
            <a:lvl8pPr marL="4266880" indent="0">
              <a:buNone/>
              <a:defRPr sz="1200"/>
            </a:lvl8pPr>
            <a:lvl9pPr marL="4876435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042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6B9B632-CFEF-44E4-B354-66C3EF64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3CC087-D826-49FC-989A-F8935AE82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B3A3A9-1A60-4772-ABB9-5430C63CC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EA07898-30CD-4690-967E-FFC6631FD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8C829-B32D-4A21-BC37-274A986E9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04311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31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7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7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820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B337021-2FA4-45F1-9B88-036DD0244F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043F1F-10F0-4625-B895-DD2BB3242B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6CEEC82-0B92-45C7-8590-374B304278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68C4144-F8DE-4A2B-8114-5DE74868AF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DCE8723-1C2E-4D5E-9AD0-C6974F582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0B308F5-0BF9-41F5-B9CB-34E86C598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41377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166000-9940-4D5F-800E-CF14F5687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D0F953-589F-49ED-B6E2-2EF5399E15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FCBF4B4-C986-4287-9C02-DF003974AF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7AF29584-8401-4E63-BA0E-40B1D9D6BE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F214B7A-45FA-4A25-BC4A-DBCCF5F8E3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7BC62F3-D0A4-46FB-A513-4737E1311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4EF8C16-98CC-45F2-8E01-B8329D9485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1AFA588-45F5-4BEF-A5F3-002ABAEDE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033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13784B-4C8E-4CB4-A988-E603B3E92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B4D46776-5C8F-439D-B472-DA64AFD5E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4A0A029-F13A-4402-AA29-5A8B5D75A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4DA3E1D-3A9D-4524-912E-161F0CE6B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4576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1F42E765-DAB7-4F2F-9662-3C5CD0A8C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E3A6FD7-DC93-4F33-ADEA-CD0886672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AC506E55-AF23-459D-B5EF-CD570CD24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5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6657CB-88F6-44C4-8C1A-45DD8F86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7DAAA2C-D205-41D1-BC3A-A6C5171751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9EF910C-A6AC-41DB-B680-6AD3B5ED49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035F1C2-4C6C-4B00-B41D-7D7D4EAAD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B38488E-79F1-4194-8409-2610BBC0A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32C99A9-FFD0-4BDC-82CD-673C568BC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857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BAAC46-3BFE-4AE3-863E-3CE8011B6B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FDCD7B7E-2ACD-437A-AE07-34EB069A7E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1F39BBE-38A4-4751-9069-EC89002B25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4414286-6338-4273-8282-51CFEECBB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9446836-C928-4256-A276-31A340B42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261234C-E7AD-44F7-B0D6-CE705945A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008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5D254C21-E1B8-4B67-9C0D-3EE327A66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68F6300-A578-4D47-A673-C193B90647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9E848DC-969B-4951-950A-751CA2C87E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E412D-2EF2-403C-8524-70BC74B9EF65}" type="datetimeFigureOut">
              <a:rPr lang="en-US" smtClean="0"/>
              <a:t>7/30/2017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30F330-BB57-4059-A30B-B90D9803CF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8DE2A84-B59F-4F2A-93AB-1FFC1B912E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3CDCCF-4582-4720-8BF1-45E34D3257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24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6BFECD78-3C8E-49F2-8FAB-59489D168ABB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7/30/2017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 dirty="0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0FB56013-B943-42BA-886F-6F9D4EB85E9D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2138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1219110" rtl="0" eaLnBrk="1" latinLnBrk="0" hangingPunct="1">
        <a:spcBef>
          <a:spcPct val="20000"/>
        </a:spcBef>
        <a:buFont typeface="Arial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1pPr>
      <a:lvl2pPr marL="1219110" indent="-609555" algn="ctr" defTabSz="1219110" rtl="0" eaLnBrk="1" latinLnBrk="0" hangingPunct="1">
        <a:spcBef>
          <a:spcPct val="20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2pPr>
      <a:lvl3pPr marL="1219110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3pPr>
      <a:lvl4pPr marL="1828664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4pPr>
      <a:lvl5pPr marL="2438218" indent="0" algn="ctr" defTabSz="1219110" rtl="0" eaLnBrk="1" latinLnBrk="0" hangingPunct="1">
        <a:spcBef>
          <a:spcPct val="20000"/>
        </a:spcBef>
        <a:buFont typeface="Arial" pitchFamily="34" charset="0"/>
        <a:buNone/>
        <a:defRPr sz="4000" kern="1200">
          <a:solidFill>
            <a:schemeClr val="tx1"/>
          </a:solidFill>
          <a:latin typeface="+mn-lt"/>
          <a:ea typeface="+mn-ea"/>
          <a:cs typeface="Apple Chancery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68579" tIns="34289" rIns="68579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68579" tIns="34289" rIns="68579" bIns="3428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F82087F3-D9E8-4CBC-9E77-7A5CBBCCD52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7/30/2017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68579" tIns="34289" rIns="68579" bIns="34289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178"/>
            <a:fld id="{8097337D-73D5-40C5-A890-44BB135B77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178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909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ctr" defTabSz="121911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7" indent="-457167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26" indent="-380972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7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40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299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104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658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212" indent="-304776" algn="l" defTabSz="12191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1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64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8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72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27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80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35" algn="l" defTabSz="12191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63E5280-D89F-42CD-B8B7-D68598FA230D}"/>
              </a:ext>
            </a:extLst>
          </p:cNvPr>
          <p:cNvSpPr/>
          <p:nvPr/>
        </p:nvSpPr>
        <p:spPr>
          <a:xfrm>
            <a:off x="5684940" y="388246"/>
            <a:ext cx="6157519" cy="57045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lIns="91428" tIns="45719" rIns="91428" bIns="45719" rtlCol="0" anchor="t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45710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/>
                <a:ea typeface="+mn-ea"/>
                <a:cs typeface="+mn-cs"/>
              </a:rPr>
              <a:t>Scripture Reading: Acts 17:26-27</a:t>
            </a:r>
          </a:p>
        </p:txBody>
      </p:sp>
    </p:spTree>
    <p:extLst>
      <p:ext uri="{BB962C8B-B14F-4D97-AF65-F5344CB8AC3E}">
        <p14:creationId xmlns:p14="http://schemas.microsoft.com/office/powerpoint/2010/main" val="343619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6909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xmlns="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91" r="909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2846144"/>
            <a:ext cx="10883900" cy="2720079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2385D-45B1-4DD2-8B5F-466F9F80A7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2104" y="3118212"/>
            <a:ext cx="9832583" cy="1716712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eorgia" panose="02040502050405020303" pitchFamily="18" charset="0"/>
              </a:rPr>
              <a:t>EVANGELISM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AA1B7E5-3D0B-4408-9412-79AD6BF0C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2104" y="4862356"/>
            <a:ext cx="9832583" cy="476973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latin typeface="Georgia" panose="02040502050405020303" pitchFamily="18" charset="0"/>
              </a:rPr>
              <a:t>Reaching the LGBTQ community</a:t>
            </a:r>
          </a:p>
        </p:txBody>
      </p:sp>
    </p:spTree>
    <p:extLst>
      <p:ext uri="{BB962C8B-B14F-4D97-AF65-F5344CB8AC3E}">
        <p14:creationId xmlns:p14="http://schemas.microsoft.com/office/powerpoint/2010/main" val="361979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7" name="Rectangle 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8C5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73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73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3" descr="A picture containing person, ground, man, outdoor&#10;&#10;Description generated with very high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261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xmlns="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r="31737" b="-3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Georgia" panose="02040502050405020303" pitchFamily="18" charset="0"/>
              </a:rPr>
              <a:t>EVANGELISM</a:t>
            </a:r>
            <a:r>
              <a:rPr lang="en-US" sz="3000" kern="1200" dirty="0">
                <a:solidFill>
                  <a:schemeClr val="tx1"/>
                </a:solidFill>
                <a:latin typeface="Georgia" panose="02040502050405020303" pitchFamily="18" charset="0"/>
              </a:rPr>
              <a:t>: Reaching the LGBTQ Community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838199" y="1825625"/>
            <a:ext cx="5395859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734E45"/>
              </a:buClr>
              <a:buNone/>
            </a:pPr>
            <a:r>
              <a:rPr lang="en-US" sz="3600" b="1" i="1" dirty="0">
                <a:latin typeface="Georgia" panose="02040502050405020303" pitchFamily="18" charset="0"/>
              </a:rPr>
              <a:t>Introspection: </a:t>
            </a:r>
            <a:r>
              <a:rPr lang="en-US" sz="3600" i="1" dirty="0">
                <a:latin typeface="Georgia" panose="02040502050405020303" pitchFamily="18" charset="0"/>
              </a:rPr>
              <a:t>is your heart right?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People are people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There is only 1 category of personhood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We must always view others on equal footing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Eliminate an “us vs. them” mentality</a:t>
            </a:r>
          </a:p>
        </p:txBody>
      </p:sp>
    </p:spTree>
    <p:extLst>
      <p:ext uri="{BB962C8B-B14F-4D97-AF65-F5344CB8AC3E}">
        <p14:creationId xmlns:p14="http://schemas.microsoft.com/office/powerpoint/2010/main" val="213100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7" name="Rectangle 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8C5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73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73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3" descr="A picture containing person, ground, man, outdoor&#10;&#10;Description generated with very high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261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xmlns="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r="31737" b="-3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Georgia" panose="02040502050405020303" pitchFamily="18" charset="0"/>
              </a:rPr>
              <a:t>EVANGELISM</a:t>
            </a:r>
            <a:r>
              <a:rPr lang="en-US" sz="3000" kern="1200" dirty="0">
                <a:solidFill>
                  <a:schemeClr val="tx1"/>
                </a:solidFill>
                <a:latin typeface="Georgia" panose="02040502050405020303" pitchFamily="18" charset="0"/>
              </a:rPr>
              <a:t>: Reaching the LGBTQ Community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838199" y="1825624"/>
            <a:ext cx="5395859" cy="50323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734E45"/>
              </a:buClr>
              <a:buNone/>
            </a:pPr>
            <a:r>
              <a:rPr lang="en-US" sz="3600" b="1" i="1" dirty="0">
                <a:latin typeface="Georgia" panose="02040502050405020303" pitchFamily="18" charset="0"/>
              </a:rPr>
              <a:t>Introspection: </a:t>
            </a:r>
            <a:r>
              <a:rPr lang="en-US" sz="3600" i="1" dirty="0">
                <a:latin typeface="Georgia" panose="02040502050405020303" pitchFamily="18" charset="0"/>
              </a:rPr>
              <a:t>is your heart right?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People are people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Sin is sin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Abhorrence to a particular sin blinds us to our own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Homosexuality is not THE problem. </a:t>
            </a:r>
            <a:r>
              <a:rPr lang="en-US" i="1">
                <a:latin typeface="Georgia" panose="02040502050405020303" pitchFamily="18" charset="0"/>
              </a:rPr>
              <a:t>Unbelief </a:t>
            </a:r>
            <a:r>
              <a:rPr lang="en-US" i="1" dirty="0">
                <a:latin typeface="Georgia" panose="02040502050405020303" pitchFamily="18" charset="0"/>
              </a:rPr>
              <a:t>is!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Focus on the universal problem of sin &amp; God’s universal solution</a:t>
            </a:r>
          </a:p>
        </p:txBody>
      </p:sp>
    </p:spTree>
    <p:extLst>
      <p:ext uri="{BB962C8B-B14F-4D97-AF65-F5344CB8AC3E}">
        <p14:creationId xmlns:p14="http://schemas.microsoft.com/office/powerpoint/2010/main" val="337291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7" name="Rectangle 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8C5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73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73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3" descr="A picture containing person, ground, man, outdoor&#10;&#10;Description generated with very high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261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xmlns="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r="31737" b="-3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Georgia" panose="02040502050405020303" pitchFamily="18" charset="0"/>
              </a:rPr>
              <a:t>EVANGELISM</a:t>
            </a:r>
            <a:r>
              <a:rPr lang="en-US" sz="3000" kern="1200" dirty="0">
                <a:solidFill>
                  <a:schemeClr val="tx1"/>
                </a:solidFill>
                <a:latin typeface="Georgia" panose="02040502050405020303" pitchFamily="18" charset="0"/>
              </a:rPr>
              <a:t>: Reaching the LGBTQ Community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838199" y="1825624"/>
            <a:ext cx="5395859" cy="50323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734E45"/>
              </a:buClr>
              <a:buNone/>
            </a:pPr>
            <a:r>
              <a:rPr lang="en-US" sz="3600" b="1" i="1" dirty="0">
                <a:latin typeface="Georgia" panose="02040502050405020303" pitchFamily="18" charset="0"/>
              </a:rPr>
              <a:t>Introspection: </a:t>
            </a:r>
            <a:r>
              <a:rPr lang="en-US" sz="3600" i="1" dirty="0">
                <a:latin typeface="Georgia" panose="02040502050405020303" pitchFamily="18" charset="0"/>
              </a:rPr>
              <a:t>is your heart right?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People are people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Sin is sin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Love your neighbor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Love your LGBTQ  neighbor too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Don’t confuse love with agreement</a:t>
            </a:r>
          </a:p>
          <a:p>
            <a:pPr marL="1371600" lvl="1" indent="-514350">
              <a:buClr>
                <a:srgbClr val="734E45"/>
              </a:buClr>
            </a:pPr>
            <a:r>
              <a:rPr lang="en-US" i="1" dirty="0">
                <a:latin typeface="Georgia" panose="02040502050405020303" pitchFamily="18" charset="0"/>
              </a:rPr>
              <a:t>Expect some resistance but never stop loving</a:t>
            </a:r>
          </a:p>
        </p:txBody>
      </p:sp>
    </p:spTree>
    <p:extLst>
      <p:ext uri="{BB962C8B-B14F-4D97-AF65-F5344CB8AC3E}">
        <p14:creationId xmlns:p14="http://schemas.microsoft.com/office/powerpoint/2010/main" val="501665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4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sp>
      <p:sp>
        <p:nvSpPr>
          <p:cNvPr id="57" name="Rectangle 5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776091" y="481264"/>
            <a:ext cx="2212848" cy="1857871"/>
          </a:xfrm>
          <a:prstGeom prst="rect">
            <a:avLst/>
          </a:prstGeom>
          <a:solidFill>
            <a:srgbClr val="8C504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6398651" y="3497931"/>
            <a:ext cx="2212848" cy="2889154"/>
          </a:xfrm>
          <a:prstGeom prst="rect">
            <a:avLst/>
          </a:prstGeom>
          <a:solidFill>
            <a:srgbClr val="734E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Connector 5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973614" y="1701532"/>
            <a:ext cx="4846320" cy="0"/>
          </a:xfrm>
          <a:prstGeom prst="line">
            <a:avLst/>
          </a:prstGeom>
          <a:ln>
            <a:solidFill>
              <a:srgbClr val="734E4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Content Placeholder 13" descr="A picture containing person, ground, man, outdoor&#10;&#10;Description generated with very high confidence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11261"/>
          <a:stretch/>
        </p:blipFill>
        <p:spPr>
          <a:xfrm>
            <a:off x="8776091" y="2503727"/>
            <a:ext cx="2931277" cy="3897073"/>
          </a:xfrm>
          <a:prstGeom prst="rect">
            <a:avLst/>
          </a:prstGeom>
        </p:spPr>
      </p:pic>
      <p:pic>
        <p:nvPicPr>
          <p:cNvPr id="7" name="Picture 6" descr="A black and white photo of a city&#10;&#10;Description generated with very high confidence">
            <a:extLst>
              <a:ext uri="{FF2B5EF4-FFF2-40B4-BE49-F238E27FC236}">
                <a16:creationId xmlns:a16="http://schemas.microsoft.com/office/drawing/2014/main" xmlns="" id="{AA7798C3-E59B-41C1-B631-A2FA6AA5E3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6" r="31737" b="-3"/>
          <a:stretch/>
        </p:blipFill>
        <p:spPr>
          <a:xfrm>
            <a:off x="6408277" y="481264"/>
            <a:ext cx="2213811" cy="28557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78A2385D-45B1-4DD2-8B5F-466F9F80A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z="3000" b="1" kern="1200" dirty="0">
                <a:solidFill>
                  <a:schemeClr val="tx1"/>
                </a:solidFill>
                <a:latin typeface="Georgia" panose="02040502050405020303" pitchFamily="18" charset="0"/>
              </a:rPr>
              <a:t>EVANGELISM</a:t>
            </a:r>
            <a:r>
              <a:rPr lang="en-US" sz="3000" kern="1200" dirty="0">
                <a:solidFill>
                  <a:schemeClr val="tx1"/>
                </a:solidFill>
                <a:latin typeface="Georgia" panose="02040502050405020303" pitchFamily="18" charset="0"/>
              </a:rPr>
              <a:t>: Reaching the LGBTQ Community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half" idx="2"/>
          </p:nvPr>
        </p:nvSpPr>
        <p:spPr>
          <a:xfrm>
            <a:off x="838200" y="1825624"/>
            <a:ext cx="5085446" cy="503237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734E45"/>
              </a:buClr>
              <a:buNone/>
            </a:pPr>
            <a:r>
              <a:rPr lang="en-US" sz="3600" b="1" i="1" dirty="0">
                <a:latin typeface="Georgia" panose="02040502050405020303" pitchFamily="18" charset="0"/>
              </a:rPr>
              <a:t>Application: </a:t>
            </a:r>
            <a:r>
              <a:rPr lang="en-US" sz="3600" i="1" dirty="0">
                <a:latin typeface="Georgia" panose="02040502050405020303" pitchFamily="18" charset="0"/>
              </a:rPr>
              <a:t>OK, now what do I talk about?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True </a:t>
            </a:r>
            <a:r>
              <a:rPr lang="en-US" i="1" dirty="0">
                <a:latin typeface="Georgia" panose="02040502050405020303" pitchFamily="18" charset="0"/>
              </a:rPr>
              <a:t>identity</a:t>
            </a:r>
            <a:r>
              <a:rPr lang="en-US" dirty="0">
                <a:latin typeface="Georgia" panose="02040502050405020303" pitchFamily="18" charset="0"/>
              </a:rPr>
              <a:t> is   discovered in Christ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 dirty="0">
                <a:latin typeface="Georgia" panose="02040502050405020303" pitchFamily="18" charset="0"/>
              </a:rPr>
              <a:t>True </a:t>
            </a:r>
            <a:r>
              <a:rPr lang="en-US" i="1" dirty="0" smtClean="0">
                <a:latin typeface="Georgia" panose="02040502050405020303" pitchFamily="18" charset="0"/>
              </a:rPr>
              <a:t>community </a:t>
            </a:r>
            <a:r>
              <a:rPr lang="en-US" dirty="0" smtClean="0">
                <a:latin typeface="Georgia" panose="02040502050405020303" pitchFamily="18" charset="0"/>
              </a:rPr>
              <a:t>is </a:t>
            </a:r>
            <a:r>
              <a:rPr lang="en-US" dirty="0">
                <a:latin typeface="Georgia" panose="02040502050405020303" pitchFamily="18" charset="0"/>
              </a:rPr>
              <a:t>discovered in Christ</a:t>
            </a:r>
          </a:p>
          <a:p>
            <a:pPr marL="914400" indent="-514350">
              <a:buClr>
                <a:srgbClr val="734E45"/>
              </a:buClr>
              <a:buFont typeface="+mj-lt"/>
              <a:buAutoNum type="romanUcPeriod"/>
            </a:pPr>
            <a:r>
              <a:rPr lang="en-US">
                <a:latin typeface="Georgia" panose="02040502050405020303" pitchFamily="18" charset="0"/>
              </a:rPr>
              <a:t>True </a:t>
            </a:r>
            <a:r>
              <a:rPr lang="en-US" i="1" smtClean="0">
                <a:latin typeface="Georgia" panose="02040502050405020303" pitchFamily="18" charset="0"/>
              </a:rPr>
              <a:t>liberty </a:t>
            </a:r>
            <a:r>
              <a:rPr lang="en-US" smtClean="0">
                <a:latin typeface="Georgia" panose="02040502050405020303" pitchFamily="18" charset="0"/>
              </a:rPr>
              <a:t>is  </a:t>
            </a:r>
            <a:r>
              <a:rPr lang="en-US" dirty="0">
                <a:latin typeface="Georgia" panose="02040502050405020303" pitchFamily="18" charset="0"/>
              </a:rPr>
              <a:t>discovered in Christ</a:t>
            </a:r>
          </a:p>
        </p:txBody>
      </p:sp>
    </p:spTree>
    <p:extLst>
      <p:ext uri="{BB962C8B-B14F-4D97-AF65-F5344CB8AC3E}">
        <p14:creationId xmlns:p14="http://schemas.microsoft.com/office/powerpoint/2010/main" val="3657331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158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e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788</TotalTime>
  <Words>174</Words>
  <Application>Microsoft Office PowerPoint</Application>
  <PresentationFormat>Custom</PresentationFormat>
  <Paragraphs>30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1_Default</vt:lpstr>
      <vt:lpstr>1_Office Theme</vt:lpstr>
      <vt:lpstr>PowerPoint Presentation</vt:lpstr>
      <vt:lpstr>PowerPoint Presentation</vt:lpstr>
      <vt:lpstr>EVANGELISM</vt:lpstr>
      <vt:lpstr>EVANGELISM: Reaching the LGBTQ Community</vt:lpstr>
      <vt:lpstr>EVANGELISM: Reaching the LGBTQ Community</vt:lpstr>
      <vt:lpstr>EVANGELISM: Reaching the LGBTQ Community</vt:lpstr>
      <vt:lpstr>EVANGELISM: Reaching the LGBTQ Community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EVANGELISM</dc:title>
  <dc:creator>Jerome Sasanecki</dc:creator>
  <cp:lastModifiedBy>Danville Church</cp:lastModifiedBy>
  <cp:revision>42</cp:revision>
  <dcterms:created xsi:type="dcterms:W3CDTF">2017-06-24T20:02:45Z</dcterms:created>
  <dcterms:modified xsi:type="dcterms:W3CDTF">2017-07-30T12:52:44Z</dcterms:modified>
</cp:coreProperties>
</file>