
<file path=[Content_Types].xml><?xml version="1.0" encoding="utf-8"?>
<Types xmlns="http://schemas.openxmlformats.org/package/2006/content-types">
  <Default Extension="png" ContentType="image/png"/>
  <Default Extension="jpeg" ContentType="image/jpeg"/>
  <Default Extension="jpeg&amp;ehk=hCxWJIbn" ContentType="image/jpeg"/>
  <Default Extension="rels" ContentType="application/vnd.openxmlformats-package.relationships+xml"/>
  <Default Extension="xml" ContentType="application/xml"/>
  <Default Extension="jpg&amp;ehk=1akkaBrVECfDxLHUVfQ6Xw&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0" r:id="rId3"/>
  </p:sldMasterIdLst>
  <p:notesMasterIdLst>
    <p:notesMasterId r:id="rId19"/>
  </p:notesMasterIdLst>
  <p:sldIdLst>
    <p:sldId id="257" r:id="rId4"/>
    <p:sldId id="258" r:id="rId5"/>
    <p:sldId id="272" r:id="rId6"/>
    <p:sldId id="316" r:id="rId7"/>
    <p:sldId id="317" r:id="rId8"/>
    <p:sldId id="311" r:id="rId9"/>
    <p:sldId id="294" r:id="rId10"/>
    <p:sldId id="313" r:id="rId11"/>
    <p:sldId id="314" r:id="rId12"/>
    <p:sldId id="312" r:id="rId13"/>
    <p:sldId id="315" r:id="rId14"/>
    <p:sldId id="282" r:id="rId15"/>
    <p:sldId id="306" r:id="rId16"/>
    <p:sldId id="307" r:id="rId17"/>
    <p:sldId id="266" r:id="rId18"/>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3" d="100"/>
          <a:sy n="143" d="100"/>
        </p:scale>
        <p:origin x="684" y="11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1B979-52D2-47BB-ABF1-5C0782D94C9F}" type="datetimeFigureOut">
              <a:rPr lang="en-US" smtClean="0"/>
              <a:pPr/>
              <a:t>5/20/2017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CF7B1D-0F6F-4245-85D3-FBD099D3302A}" type="slidenum">
              <a:rPr lang="en-US" smtClean="0"/>
              <a:pPr/>
              <a:t>‹#›</a:t>
            </a:fld>
            <a:endParaRPr lang="en-US"/>
          </a:p>
        </p:txBody>
      </p:sp>
    </p:spTree>
    <p:extLst>
      <p:ext uri="{BB962C8B-B14F-4D97-AF65-F5344CB8AC3E}">
        <p14:creationId xmlns:p14="http://schemas.microsoft.com/office/powerpoint/2010/main" val="1277286114"/>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400">
              <a:defRPr/>
            </a:pPr>
            <a:fld id="{AC1DF57F-E6F7-4A64-B61C-FFF9F13E2C1C}" type="slidenum">
              <a:rPr lang="en-US">
                <a:solidFill>
                  <a:prstClr val="black"/>
                </a:solidFill>
              </a:rPr>
              <a:pPr defTabSz="914400">
                <a:defRPr/>
              </a:pPr>
              <a:t>1</a:t>
            </a:fld>
            <a:endParaRPr lang="en-US">
              <a:solidFill>
                <a:prstClr val="black"/>
              </a:solidFill>
            </a:endParaRPr>
          </a:p>
        </p:txBody>
      </p:sp>
    </p:spTree>
    <p:extLst>
      <p:ext uri="{BB962C8B-B14F-4D97-AF65-F5344CB8AC3E}">
        <p14:creationId xmlns:p14="http://schemas.microsoft.com/office/powerpoint/2010/main" val="1031321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5607375-AB1E-4818-BDB0-85BF9965E378}"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pPr/>
              <a:t>‹#›</a:t>
            </a:fld>
            <a:endParaRPr lang="en-US"/>
          </a:p>
        </p:txBody>
      </p:sp>
    </p:spTree>
    <p:extLst>
      <p:ext uri="{BB962C8B-B14F-4D97-AF65-F5344CB8AC3E}">
        <p14:creationId xmlns:p14="http://schemas.microsoft.com/office/powerpoint/2010/main" val="2906191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07375-AB1E-4818-BDB0-85BF9965E378}"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pPr/>
              <a:t>‹#›</a:t>
            </a:fld>
            <a:endParaRPr lang="en-US"/>
          </a:p>
        </p:txBody>
      </p:sp>
    </p:spTree>
    <p:extLst>
      <p:ext uri="{BB962C8B-B14F-4D97-AF65-F5344CB8AC3E}">
        <p14:creationId xmlns:p14="http://schemas.microsoft.com/office/powerpoint/2010/main" val="417612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07375-AB1E-4818-BDB0-85BF9965E378}"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pPr/>
              <a:t>‹#›</a:t>
            </a:fld>
            <a:endParaRPr lang="en-US"/>
          </a:p>
        </p:txBody>
      </p:sp>
    </p:spTree>
    <p:extLst>
      <p:ext uri="{BB962C8B-B14F-4D97-AF65-F5344CB8AC3E}">
        <p14:creationId xmlns:p14="http://schemas.microsoft.com/office/powerpoint/2010/main" val="3134066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cstate="prin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86090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3469011" y="3229336"/>
            <a:ext cx="2271395" cy="265706"/>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363874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3469011" y="3229336"/>
            <a:ext cx="2271395" cy="265706"/>
          </a:xfrm>
        </p:spPr>
        <p:txBody>
          <a:bodyPr>
            <a:normAutofit/>
          </a:bodyPr>
          <a:lstStyle>
            <a:lvl1pPr>
              <a:defRPr sz="1600"/>
            </a:lvl1pPr>
          </a:lstStyle>
          <a:p>
            <a:pPr lvl="0"/>
            <a:r>
              <a:rPr lang="en-US" dirty="0"/>
              <a:t>Add Your Subtitle</a:t>
            </a:r>
          </a:p>
        </p:txBody>
      </p:sp>
      <p:sp>
        <p:nvSpPr>
          <p:cNvPr id="5" name="Title 1"/>
          <p:cNvSpPr>
            <a:spLocks noGrp="1"/>
          </p:cNvSpPr>
          <p:nvPr>
            <p:ph type="title" hasCustomPrompt="1"/>
          </p:nvPr>
        </p:nvSpPr>
        <p:spPr>
          <a:xfrm>
            <a:off x="3078480" y="1371600"/>
            <a:ext cx="2976880" cy="1737360"/>
          </a:xfrm>
        </p:spPr>
        <p:txBody>
          <a:bodyPr/>
          <a:lstStyle/>
          <a:p>
            <a:r>
              <a:rPr lang="en-US" dirty="0"/>
              <a:t>Add Your Title</a:t>
            </a:r>
          </a:p>
        </p:txBody>
      </p:sp>
    </p:spTree>
    <p:extLst>
      <p:ext uri="{BB962C8B-B14F-4D97-AF65-F5344CB8AC3E}">
        <p14:creationId xmlns:p14="http://schemas.microsoft.com/office/powerpoint/2010/main" val="2864553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65118" y="251826"/>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92799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65118" y="251826"/>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2661067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cstate="prin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874592" y="3870963"/>
            <a:ext cx="1487715" cy="910591"/>
          </a:xfrm>
        </p:spPr>
        <p:txBody>
          <a:bodyPr>
            <a:normAutofit/>
          </a:bodyPr>
          <a:lstStyle>
            <a:lvl1pPr>
              <a:defRPr sz="1600"/>
            </a:lvl1pPr>
          </a:lstStyle>
          <a:p>
            <a:r>
              <a:rPr lang="en-US" dirty="0"/>
              <a:t>Add Your Title</a:t>
            </a:r>
          </a:p>
        </p:txBody>
      </p:sp>
      <p:sp>
        <p:nvSpPr>
          <p:cNvPr id="6" name="Text Placeholder 6"/>
          <p:cNvSpPr>
            <a:spLocks noGrp="1"/>
          </p:cNvSpPr>
          <p:nvPr>
            <p:ph type="body" sz="quarter" idx="10" hasCustomPrompt="1"/>
          </p:nvPr>
        </p:nvSpPr>
        <p:spPr>
          <a:xfrm>
            <a:off x="265118" y="251826"/>
            <a:ext cx="8543607" cy="3415937"/>
          </a:xfrm>
        </p:spPr>
        <p:txBody>
          <a:bodyPr anchor="ctr"/>
          <a:lstStyle>
            <a:lvl1pPr algn="ctr">
              <a:defRPr baseline="0"/>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697000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42" y="421374"/>
            <a:ext cx="8160063" cy="3365110"/>
          </a:xfrm>
        </p:spPr>
        <p:txBody>
          <a:bodyPr anchor="ctr"/>
          <a:lstStyle>
            <a:lvl1pPr marL="0" indent="0">
              <a:buFont typeface="Arial"/>
              <a:buNone/>
              <a:defRPr/>
            </a:lvl1pPr>
            <a:lvl2pPr marL="457178" indent="0">
              <a:buNone/>
              <a:defRPr/>
            </a:lvl2pPr>
            <a:lvl3pPr marL="914355" indent="0">
              <a:buFont typeface="Arial"/>
              <a:buNone/>
              <a:defRPr/>
            </a:lvl3pPr>
            <a:lvl4pPr marL="1371532" indent="0">
              <a:buFont typeface="Arial"/>
              <a:buNone/>
              <a:defRPr/>
            </a:lvl4pPr>
            <a:lvl5pPr marL="1828709"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40"/>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194925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42" y="421372"/>
            <a:ext cx="8160063" cy="4354160"/>
          </a:xfrm>
        </p:spPr>
        <p:txBody>
          <a:bodyPr anchor="ctr"/>
          <a:lstStyle>
            <a:lvl1pPr marL="0" indent="0">
              <a:buFont typeface="Arial"/>
              <a:buNone/>
              <a:defRPr/>
            </a:lvl1pPr>
            <a:lvl2pPr marL="457178" indent="0">
              <a:buNone/>
              <a:defRPr/>
            </a:lvl2pPr>
            <a:lvl3pPr marL="914355" indent="0">
              <a:buFont typeface="Arial"/>
              <a:buNone/>
              <a:defRPr/>
            </a:lvl3pPr>
            <a:lvl4pPr marL="1371532" indent="0">
              <a:buFont typeface="Arial"/>
              <a:buNone/>
              <a:defRPr/>
            </a:lvl4pPr>
            <a:lvl5pPr marL="1828709" indent="0">
              <a:buFont typeface="Arial"/>
              <a:buNone/>
              <a:defRPr/>
            </a:lvl5pPr>
          </a:lstStyle>
          <a:p>
            <a:pPr lvl="0"/>
            <a:r>
              <a:rPr lang="en-US" dirty="0"/>
              <a:t>Add Your Text Here</a:t>
            </a:r>
          </a:p>
        </p:txBody>
      </p:sp>
    </p:spTree>
    <p:extLst>
      <p:ext uri="{BB962C8B-B14F-4D97-AF65-F5344CB8AC3E}">
        <p14:creationId xmlns:p14="http://schemas.microsoft.com/office/powerpoint/2010/main" val="72623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607375-AB1E-4818-BDB0-85BF9965E378}"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pPr/>
              <a:t>‹#›</a:t>
            </a:fld>
            <a:endParaRPr lang="en-US"/>
          </a:p>
        </p:txBody>
      </p:sp>
    </p:spTree>
    <p:extLst>
      <p:ext uri="{BB962C8B-B14F-4D97-AF65-F5344CB8AC3E}">
        <p14:creationId xmlns:p14="http://schemas.microsoft.com/office/powerpoint/2010/main" val="11568692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solidFill>
                  <a:prstClr val="white">
                    <a:tint val="75000"/>
                    <a:alpha val="60000"/>
                  </a:prstClr>
                </a:solidFill>
              </a:rPr>
              <a:pPr/>
              <a:t>5/20/2017</a:t>
            </a:fld>
            <a:endParaRPr lang="en-US" dirty="0">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dirty="0">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D57F1E4F-1CFF-5643-939E-02111984F56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47664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8130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391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1578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969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817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4826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2765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3194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624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607375-AB1E-4818-BDB0-85BF9965E378}" type="datetimeFigureOut">
              <a:rPr lang="en-US" smtClean="0"/>
              <a:pPr/>
              <a:t>5/20/2017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C15EA3-FA1B-45EF-95BD-1816DF1AAADB}" type="slidenum">
              <a:rPr lang="en-US" smtClean="0"/>
              <a:pPr/>
              <a:t>‹#›</a:t>
            </a:fld>
            <a:endParaRPr lang="en-US"/>
          </a:p>
        </p:txBody>
      </p:sp>
    </p:spTree>
    <p:extLst>
      <p:ext uri="{BB962C8B-B14F-4D97-AF65-F5344CB8AC3E}">
        <p14:creationId xmlns:p14="http://schemas.microsoft.com/office/powerpoint/2010/main" val="2876245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842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087F3-D9E8-4CBC-9E77-7A5CBBCCD525}" type="datetimeFigureOut">
              <a:rPr lang="en-US" smtClean="0">
                <a:solidFill>
                  <a:prstClr val="black">
                    <a:tint val="75000"/>
                  </a:prstClr>
                </a:solidFill>
              </a:rPr>
              <a:pPr/>
              <a:t>5/20/2017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97337D-73D5-40C5-A890-44BB135B77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2702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607375-AB1E-4818-BDB0-85BF9965E378}" type="datetimeFigureOut">
              <a:rPr lang="en-US" smtClean="0"/>
              <a:pPr/>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5EA3-FA1B-45EF-95BD-1816DF1AAADB}" type="slidenum">
              <a:rPr lang="en-US" smtClean="0"/>
              <a:pPr/>
              <a:t>‹#›</a:t>
            </a:fld>
            <a:endParaRPr lang="en-US"/>
          </a:p>
        </p:txBody>
      </p:sp>
    </p:spTree>
    <p:extLst>
      <p:ext uri="{BB962C8B-B14F-4D97-AF65-F5344CB8AC3E}">
        <p14:creationId xmlns:p14="http://schemas.microsoft.com/office/powerpoint/2010/main" val="826036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607375-AB1E-4818-BDB0-85BF9965E378}" type="datetimeFigureOut">
              <a:rPr lang="en-US" smtClean="0"/>
              <a:pPr/>
              <a:t>5/20/2017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C15EA3-FA1B-45EF-95BD-1816DF1AAADB}" type="slidenum">
              <a:rPr lang="en-US" smtClean="0"/>
              <a:pPr/>
              <a:t>‹#›</a:t>
            </a:fld>
            <a:endParaRPr lang="en-US"/>
          </a:p>
        </p:txBody>
      </p:sp>
    </p:spTree>
    <p:extLst>
      <p:ext uri="{BB962C8B-B14F-4D97-AF65-F5344CB8AC3E}">
        <p14:creationId xmlns:p14="http://schemas.microsoft.com/office/powerpoint/2010/main" val="3258125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607375-AB1E-4818-BDB0-85BF9965E378}" type="datetimeFigureOut">
              <a:rPr lang="en-US" smtClean="0"/>
              <a:pPr/>
              <a:t>5/20/2017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C15EA3-FA1B-45EF-95BD-1816DF1AAADB}" type="slidenum">
              <a:rPr lang="en-US" smtClean="0"/>
              <a:pPr/>
              <a:t>‹#›</a:t>
            </a:fld>
            <a:endParaRPr lang="en-US"/>
          </a:p>
        </p:txBody>
      </p:sp>
    </p:spTree>
    <p:extLst>
      <p:ext uri="{BB962C8B-B14F-4D97-AF65-F5344CB8AC3E}">
        <p14:creationId xmlns:p14="http://schemas.microsoft.com/office/powerpoint/2010/main" val="3019269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607375-AB1E-4818-BDB0-85BF9965E378}" type="datetimeFigureOut">
              <a:rPr lang="en-US" smtClean="0"/>
              <a:pPr/>
              <a:t>5/20/2017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C15EA3-FA1B-45EF-95BD-1816DF1AAADB}" type="slidenum">
              <a:rPr lang="en-US" smtClean="0"/>
              <a:pPr/>
              <a:t>‹#›</a:t>
            </a:fld>
            <a:endParaRPr lang="en-US"/>
          </a:p>
        </p:txBody>
      </p:sp>
    </p:spTree>
    <p:extLst>
      <p:ext uri="{BB962C8B-B14F-4D97-AF65-F5344CB8AC3E}">
        <p14:creationId xmlns:p14="http://schemas.microsoft.com/office/powerpoint/2010/main" val="2875198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607375-AB1E-4818-BDB0-85BF9965E378}" type="datetimeFigureOut">
              <a:rPr lang="en-US" smtClean="0"/>
              <a:pPr/>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5EA3-FA1B-45EF-95BD-1816DF1AAADB}" type="slidenum">
              <a:rPr lang="en-US" smtClean="0"/>
              <a:pPr/>
              <a:t>‹#›</a:t>
            </a:fld>
            <a:endParaRPr lang="en-US"/>
          </a:p>
        </p:txBody>
      </p:sp>
    </p:spTree>
    <p:extLst>
      <p:ext uri="{BB962C8B-B14F-4D97-AF65-F5344CB8AC3E}">
        <p14:creationId xmlns:p14="http://schemas.microsoft.com/office/powerpoint/2010/main" val="270739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5607375-AB1E-4818-BDB0-85BF9965E378}" type="datetimeFigureOut">
              <a:rPr lang="en-US" smtClean="0"/>
              <a:pPr/>
              <a:t>5/20/2017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C15EA3-FA1B-45EF-95BD-1816DF1AAADB}" type="slidenum">
              <a:rPr lang="en-US" smtClean="0"/>
              <a:pPr/>
              <a:t>‹#›</a:t>
            </a:fld>
            <a:endParaRPr lang="en-US"/>
          </a:p>
        </p:txBody>
      </p:sp>
    </p:spTree>
    <p:extLst>
      <p:ext uri="{BB962C8B-B14F-4D97-AF65-F5344CB8AC3E}">
        <p14:creationId xmlns:p14="http://schemas.microsoft.com/office/powerpoint/2010/main" val="1072018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15607375-AB1E-4818-BDB0-85BF9965E378}" type="datetimeFigureOut">
              <a:rPr lang="en-US" smtClean="0"/>
              <a:pPr/>
              <a:t>5/20/2017</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2CC15EA3-FA1B-45EF-95BD-1816DF1AAADB}" type="slidenum">
              <a:rPr lang="en-US" smtClean="0"/>
              <a:pPr/>
              <a:t>‹#›</a:t>
            </a:fld>
            <a:endParaRPr lang="en-US"/>
          </a:p>
        </p:txBody>
      </p:sp>
    </p:spTree>
    <p:extLst>
      <p:ext uri="{BB962C8B-B14F-4D97-AF65-F5344CB8AC3E}">
        <p14:creationId xmlns:p14="http://schemas.microsoft.com/office/powerpoint/2010/main" val="408307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1" cstate="prin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9" tIns="34289" rIns="68579" bIns="34289"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79" tIns="34289" rIns="68579" bIns="34289"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79" tIns="34289" rIns="68579" bIns="34289" rtlCol="0" anchor="ctr"/>
          <a:lstStyle>
            <a:lvl1pPr algn="l">
              <a:defRPr sz="1200">
                <a:solidFill>
                  <a:schemeClr val="tx1">
                    <a:tint val="75000"/>
                  </a:schemeClr>
                </a:solidFill>
              </a:defRPr>
            </a:lvl1pPr>
          </a:lstStyle>
          <a:p>
            <a:pPr defTabSz="342892"/>
            <a:fld id="{6BFECD78-3C8E-49F2-8FAB-59489D168ABB}" type="datetimeFigureOut">
              <a:rPr lang="en-US" smtClean="0">
                <a:solidFill>
                  <a:prstClr val="white">
                    <a:tint val="75000"/>
                  </a:prstClr>
                </a:solidFill>
              </a:rPr>
              <a:pPr defTabSz="342892"/>
              <a:t>5/20/2017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79" tIns="34289" rIns="68579" bIns="34289" rtlCol="0" anchor="ctr"/>
          <a:lstStyle>
            <a:lvl1pPr algn="ctr">
              <a:defRPr sz="1200">
                <a:solidFill>
                  <a:schemeClr val="tx1">
                    <a:tint val="75000"/>
                  </a:schemeClr>
                </a:solidFill>
              </a:defRPr>
            </a:lvl1pPr>
          </a:lstStyle>
          <a:p>
            <a:pPr defTabSz="342892"/>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79" tIns="34289" rIns="68579" bIns="34289" rtlCol="0" anchor="ctr"/>
          <a:lstStyle>
            <a:lvl1pPr algn="r">
              <a:defRPr sz="1200">
                <a:solidFill>
                  <a:schemeClr val="tx1">
                    <a:tint val="75000"/>
                  </a:schemeClr>
                </a:solidFill>
              </a:defRPr>
            </a:lvl1pPr>
          </a:lstStyle>
          <a:p>
            <a:pPr defTabSz="342892"/>
            <a:fld id="{0FB56013-B943-42BA-886F-6F9D4EB85E9D}" type="slidenum">
              <a:rPr lang="en-US" smtClean="0">
                <a:solidFill>
                  <a:prstClr val="white">
                    <a:tint val="75000"/>
                  </a:prstClr>
                </a:solidFill>
              </a:rPr>
              <a:pPr defTabSz="342892"/>
              <a:t>‹#›</a:t>
            </a:fld>
            <a:endParaRPr lang="en-US">
              <a:solidFill>
                <a:prstClr val="white">
                  <a:tint val="75000"/>
                </a:prstClr>
              </a:solidFill>
            </a:endParaRPr>
          </a:p>
        </p:txBody>
      </p:sp>
    </p:spTree>
    <p:extLst>
      <p:ext uri="{BB962C8B-B14F-4D97-AF65-F5344CB8AC3E}">
        <p14:creationId xmlns:p14="http://schemas.microsoft.com/office/powerpoint/2010/main" val="15266171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914355"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355" rtl="0" eaLnBrk="1" latinLnBrk="0" hangingPunct="1">
        <a:spcBef>
          <a:spcPct val="20000"/>
        </a:spcBef>
        <a:buFont typeface="Arial"/>
        <a:buNone/>
        <a:defRPr sz="3000" kern="1200">
          <a:solidFill>
            <a:schemeClr val="tx1"/>
          </a:solidFill>
          <a:latin typeface="+mn-lt"/>
          <a:ea typeface="+mn-ea"/>
          <a:cs typeface="Apple Chancery"/>
        </a:defRPr>
      </a:lvl1pPr>
      <a:lvl2pPr marL="914355" indent="-457178" algn="ctr" defTabSz="914355" rtl="0" eaLnBrk="1" latinLnBrk="0" hangingPunct="1">
        <a:spcBef>
          <a:spcPct val="20000"/>
        </a:spcBef>
        <a:buFont typeface="Arial"/>
        <a:buChar char="•"/>
        <a:defRPr sz="3000" kern="1200">
          <a:solidFill>
            <a:schemeClr val="tx1"/>
          </a:solidFill>
          <a:latin typeface="+mn-lt"/>
          <a:ea typeface="+mn-ea"/>
          <a:cs typeface="Apple Chancery"/>
        </a:defRPr>
      </a:lvl2pPr>
      <a:lvl3pPr marL="914355" indent="0" algn="ctr" defTabSz="914355"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532" indent="0" algn="ctr" defTabSz="914355"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709" indent="0" algn="ctr" defTabSz="914355"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68579" tIns="34289" rIns="68579" bIns="3428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68579" tIns="34289" rIns="68579"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68579" tIns="34289" rIns="68579" bIns="34289" rtlCol="0" anchor="ctr"/>
          <a:lstStyle>
            <a:lvl1pPr algn="l">
              <a:defRPr sz="1200">
                <a:solidFill>
                  <a:schemeClr val="tx1">
                    <a:tint val="75000"/>
                  </a:schemeClr>
                </a:solidFill>
              </a:defRPr>
            </a:lvl1pPr>
          </a:lstStyle>
          <a:p>
            <a:pPr defTabSz="342892"/>
            <a:fld id="{F82087F3-D9E8-4CBC-9E77-7A5CBBCCD525}" type="datetimeFigureOut">
              <a:rPr lang="en-US" smtClean="0">
                <a:solidFill>
                  <a:prstClr val="black">
                    <a:tint val="75000"/>
                  </a:prstClr>
                </a:solidFill>
              </a:rPr>
              <a:pPr defTabSz="342892"/>
              <a:t>5/20/2017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68579" tIns="34289" rIns="68579" bIns="34289" rtlCol="0" anchor="ctr"/>
          <a:lstStyle>
            <a:lvl1pPr algn="ctr">
              <a:defRPr sz="1200">
                <a:solidFill>
                  <a:schemeClr val="tx1">
                    <a:tint val="75000"/>
                  </a:schemeClr>
                </a:solidFill>
              </a:defRPr>
            </a:lvl1pPr>
          </a:lstStyle>
          <a:p>
            <a:pPr defTabSz="342892"/>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68579" tIns="34289" rIns="68579" bIns="34289" rtlCol="0" anchor="ctr"/>
          <a:lstStyle>
            <a:lvl1pPr algn="r">
              <a:defRPr sz="1200">
                <a:solidFill>
                  <a:schemeClr val="tx1">
                    <a:tint val="75000"/>
                  </a:schemeClr>
                </a:solidFill>
              </a:defRPr>
            </a:lvl1pPr>
          </a:lstStyle>
          <a:p>
            <a:pPr defTabSz="342892"/>
            <a:fld id="{8097337D-73D5-40C5-A890-44BB135B77DD}" type="slidenum">
              <a:rPr lang="en-US" smtClean="0">
                <a:solidFill>
                  <a:prstClr val="black">
                    <a:tint val="75000"/>
                  </a:prstClr>
                </a:solidFill>
              </a:rPr>
              <a:pPr defTabSz="342892"/>
              <a:t>‹#›</a:t>
            </a:fld>
            <a:endParaRPr lang="en-US">
              <a:solidFill>
                <a:prstClr val="black">
                  <a:tint val="75000"/>
                </a:prstClr>
              </a:solidFill>
            </a:endParaRPr>
          </a:p>
        </p:txBody>
      </p:sp>
    </p:spTree>
    <p:extLst>
      <p:ext uri="{BB962C8B-B14F-4D97-AF65-F5344CB8AC3E}">
        <p14:creationId xmlns:p14="http://schemas.microsoft.com/office/powerpoint/2010/main" val="34449873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g&amp;ehk=1akkaBrVECfDxLHUVfQ6Xw&amp;r=0&amp;pid=OfficeInsert"/><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amp;ehk=hCxWJIbn"/><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 y="0"/>
            <a:ext cx="9143999" cy="525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342839"/>
            <a:endParaRPr lang="en-US" sz="3000" dirty="0">
              <a:solidFill>
                <a:prstClr val="white"/>
              </a:solidFill>
            </a:endParaRPr>
          </a:p>
          <a:p>
            <a:pPr algn="ctr" defTabSz="342839"/>
            <a:r>
              <a:rPr lang="en-US" sz="3000" dirty="0">
                <a:solidFill>
                  <a:prstClr val="white"/>
                </a:solidFill>
              </a:rPr>
              <a:t>Scripture Reading: </a:t>
            </a:r>
          </a:p>
          <a:p>
            <a:pPr algn="ctr" defTabSz="342839"/>
            <a:endParaRPr lang="en-US" sz="3000" dirty="0">
              <a:solidFill>
                <a:prstClr val="white"/>
              </a:solidFill>
            </a:endParaRPr>
          </a:p>
          <a:p>
            <a:pPr algn="ctr" defTabSz="342839"/>
            <a:r>
              <a:rPr lang="en-US" sz="4400" dirty="0">
                <a:solidFill>
                  <a:prstClr val="white"/>
                </a:solidFill>
              </a:rPr>
              <a:t>Luke 20:23-26</a:t>
            </a: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a:p>
            <a:pPr algn="ctr" defTabSz="342839"/>
            <a:endParaRPr lang="en-US" sz="3000" dirty="0">
              <a:solidFill>
                <a:prstClr val="white"/>
              </a:solidFill>
            </a:endParaRPr>
          </a:p>
        </p:txBody>
      </p:sp>
    </p:spTree>
    <p:extLst>
      <p:ext uri="{BB962C8B-B14F-4D97-AF65-F5344CB8AC3E}">
        <p14:creationId xmlns:p14="http://schemas.microsoft.com/office/powerpoint/2010/main" val="343619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5000"/>
                  </a:schemeClr>
                </a:solidFill>
                <a:latin typeface="Bell MT" panose="02020503060305020303" pitchFamily="18" charset="0"/>
              </a:rPr>
              <a:t>AUTHORITY</a:t>
            </a:r>
            <a:endParaRPr lang="en-US" sz="7200" dirty="0">
              <a:solidFill>
                <a:schemeClr val="tx1">
                  <a:alpha val="5000"/>
                </a:schemeClr>
              </a:solidFill>
              <a:latin typeface="Bell MT" panose="02020503060305020303" pitchFamily="18" charset="0"/>
            </a:endParaRPr>
          </a:p>
        </p:txBody>
      </p:sp>
      <p:sp>
        <p:nvSpPr>
          <p:cNvPr id="7" name="TextBox 6"/>
          <p:cNvSpPr txBox="1"/>
          <p:nvPr/>
        </p:nvSpPr>
        <p:spPr>
          <a:xfrm>
            <a:off x="304800" y="2114550"/>
            <a:ext cx="8534400" cy="1754326"/>
          </a:xfrm>
          <a:prstGeom prst="rect">
            <a:avLst/>
          </a:prstGeom>
          <a:noFill/>
          <a:ln w="3175">
            <a:noFill/>
          </a:ln>
          <a:effectLst/>
        </p:spPr>
        <p:txBody>
          <a:bodyPr wrap="square" rtlCol="0">
            <a:spAutoFit/>
          </a:bodyPr>
          <a:lstStyle/>
          <a:p>
            <a:r>
              <a:rPr lang="en-US" sz="2400" i="1" dirty="0">
                <a:solidFill>
                  <a:schemeClr val="tx1">
                    <a:lumMod val="65000"/>
                    <a:lumOff val="35000"/>
                  </a:schemeClr>
                </a:solidFill>
                <a:latin typeface="Bell MT" panose="02020503060305020303" pitchFamily="18" charset="0"/>
              </a:rPr>
              <a:t>“The patriarchs are still alive, and therefore, will be raised in the future. Prove the first, and (within the worldview of assumed by both parties in the debate, and any listening Pharisee) you have proved the second.”</a:t>
            </a:r>
            <a:endParaRPr lang="en-US" dirty="0">
              <a:solidFill>
                <a:schemeClr val="tx1">
                  <a:lumMod val="65000"/>
                  <a:lumOff val="35000"/>
                </a:schemeClr>
              </a:solidFill>
              <a:latin typeface="Bell MT" panose="02020503060305020303" pitchFamily="18" charset="0"/>
            </a:endParaRPr>
          </a:p>
          <a:p>
            <a:pPr algn="ctr"/>
            <a:endParaRPr lang="en-US" dirty="0">
              <a:solidFill>
                <a:schemeClr val="tx1">
                  <a:lumMod val="65000"/>
                  <a:lumOff val="35000"/>
                </a:schemeClr>
              </a:solidFill>
              <a:latin typeface="Bell MT" panose="02020503060305020303" pitchFamily="18" charset="0"/>
            </a:endParaRPr>
          </a:p>
          <a:p>
            <a:pPr algn="r"/>
            <a:r>
              <a:rPr lang="en-US" dirty="0">
                <a:solidFill>
                  <a:schemeClr val="tx1">
                    <a:lumMod val="65000"/>
                    <a:lumOff val="35000"/>
                  </a:schemeClr>
                </a:solidFill>
                <a:latin typeface="Bell MT" panose="02020503060305020303" pitchFamily="18" charset="0"/>
              </a:rPr>
              <a:t>- N.T. Wright (</a:t>
            </a:r>
            <a:r>
              <a:rPr lang="en-US" i="1" dirty="0">
                <a:solidFill>
                  <a:schemeClr val="tx1">
                    <a:lumMod val="65000"/>
                    <a:lumOff val="35000"/>
                  </a:schemeClr>
                </a:solidFill>
                <a:latin typeface="Bell MT" panose="02020503060305020303" pitchFamily="18" charset="0"/>
              </a:rPr>
              <a:t>The Resurrection of the Son of God, </a:t>
            </a:r>
            <a:r>
              <a:rPr lang="en-US" dirty="0">
                <a:solidFill>
                  <a:schemeClr val="tx1">
                    <a:lumMod val="65000"/>
                    <a:lumOff val="35000"/>
                  </a:schemeClr>
                </a:solidFill>
                <a:latin typeface="Bell MT" panose="02020503060305020303" pitchFamily="18" charset="0"/>
              </a:rPr>
              <a:t>425)</a:t>
            </a:r>
          </a:p>
        </p:txBody>
      </p:sp>
    </p:spTree>
    <p:extLst>
      <p:ext uri="{BB962C8B-B14F-4D97-AF65-F5344CB8AC3E}">
        <p14:creationId xmlns:p14="http://schemas.microsoft.com/office/powerpoint/2010/main" val="136132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5000"/>
                  </a:schemeClr>
                </a:solidFill>
                <a:latin typeface="Bell MT" panose="02020503060305020303" pitchFamily="18" charset="0"/>
              </a:rPr>
              <a:t>AUTHORITY</a:t>
            </a:r>
            <a:endParaRPr lang="en-US" sz="7200" dirty="0">
              <a:solidFill>
                <a:schemeClr val="tx1">
                  <a:alpha val="5000"/>
                </a:schemeClr>
              </a:solidFill>
              <a:latin typeface="Bell MT" panose="02020503060305020303" pitchFamily="18" charset="0"/>
            </a:endParaRPr>
          </a:p>
        </p:txBody>
      </p:sp>
      <p:sp>
        <p:nvSpPr>
          <p:cNvPr id="7" name="TextBox 6"/>
          <p:cNvSpPr txBox="1"/>
          <p:nvPr/>
        </p:nvSpPr>
        <p:spPr>
          <a:xfrm>
            <a:off x="304800" y="1885950"/>
            <a:ext cx="8534400" cy="2123658"/>
          </a:xfrm>
          <a:prstGeom prst="rect">
            <a:avLst/>
          </a:prstGeom>
          <a:noFill/>
          <a:ln w="3175">
            <a:noFill/>
          </a:ln>
          <a:effectLst/>
        </p:spPr>
        <p:txBody>
          <a:bodyPr wrap="square" rtlCol="0">
            <a:spAutoFit/>
          </a:bodyPr>
          <a:lstStyle/>
          <a:p>
            <a:r>
              <a:rPr lang="en-US" sz="2400" i="1" dirty="0">
                <a:solidFill>
                  <a:schemeClr val="tx1">
                    <a:lumMod val="65000"/>
                    <a:lumOff val="35000"/>
                  </a:schemeClr>
                </a:solidFill>
                <a:latin typeface="Bell MT" panose="02020503060305020303" pitchFamily="18" charset="0"/>
              </a:rPr>
              <a:t>“‘Man’ as God made him is an ‘embodied’ being. If ‘man’ is to survive as ‘man’ he must be embodied. So plain is this to Jesus and his opponents that all he has to do is show that Abraham has survived death and lives unto God in order to establish the resurrection of the dead.”</a:t>
            </a:r>
            <a:endParaRPr lang="en-US" dirty="0">
              <a:solidFill>
                <a:schemeClr val="tx1">
                  <a:lumMod val="65000"/>
                  <a:lumOff val="35000"/>
                </a:schemeClr>
              </a:solidFill>
              <a:latin typeface="Bell MT" panose="02020503060305020303" pitchFamily="18" charset="0"/>
            </a:endParaRPr>
          </a:p>
          <a:p>
            <a:pPr algn="ctr"/>
            <a:endParaRPr lang="en-US" dirty="0">
              <a:solidFill>
                <a:schemeClr val="tx1">
                  <a:lumMod val="65000"/>
                  <a:lumOff val="35000"/>
                </a:schemeClr>
              </a:solidFill>
              <a:latin typeface="Bell MT" panose="02020503060305020303" pitchFamily="18" charset="0"/>
            </a:endParaRPr>
          </a:p>
          <a:p>
            <a:pPr algn="r"/>
            <a:r>
              <a:rPr lang="en-US" dirty="0">
                <a:solidFill>
                  <a:schemeClr val="tx1">
                    <a:lumMod val="65000"/>
                    <a:lumOff val="35000"/>
                  </a:schemeClr>
                </a:solidFill>
                <a:latin typeface="Bell MT" panose="02020503060305020303" pitchFamily="18" charset="0"/>
              </a:rPr>
              <a:t>- Jim </a:t>
            </a:r>
            <a:r>
              <a:rPr lang="en-US" dirty="0" err="1">
                <a:solidFill>
                  <a:schemeClr val="tx1">
                    <a:lumMod val="65000"/>
                    <a:lumOff val="35000"/>
                  </a:schemeClr>
                </a:solidFill>
                <a:latin typeface="Bell MT" panose="02020503060305020303" pitchFamily="18" charset="0"/>
              </a:rPr>
              <a:t>McGuiggan</a:t>
            </a:r>
            <a:r>
              <a:rPr lang="en-US" dirty="0">
                <a:solidFill>
                  <a:schemeClr val="tx1">
                    <a:lumMod val="65000"/>
                    <a:lumOff val="35000"/>
                  </a:schemeClr>
                </a:solidFill>
                <a:latin typeface="Bell MT" panose="02020503060305020303" pitchFamily="18" charset="0"/>
              </a:rPr>
              <a:t> (</a:t>
            </a:r>
            <a:r>
              <a:rPr lang="en-US" i="1" dirty="0">
                <a:solidFill>
                  <a:schemeClr val="tx1">
                    <a:lumMod val="65000"/>
                    <a:lumOff val="35000"/>
                  </a:schemeClr>
                </a:solidFill>
                <a:latin typeface="Bell MT" panose="02020503060305020303" pitchFamily="18" charset="0"/>
              </a:rPr>
              <a:t>The Book of 1 Corinthians</a:t>
            </a:r>
            <a:r>
              <a:rPr lang="en-US" dirty="0">
                <a:solidFill>
                  <a:schemeClr val="tx1">
                    <a:lumMod val="65000"/>
                    <a:lumOff val="35000"/>
                  </a:schemeClr>
                </a:solidFill>
                <a:latin typeface="Bell MT" panose="02020503060305020303" pitchFamily="18" charset="0"/>
              </a:rPr>
              <a:t>, 265)</a:t>
            </a:r>
          </a:p>
        </p:txBody>
      </p:sp>
    </p:spTree>
    <p:extLst>
      <p:ext uri="{BB962C8B-B14F-4D97-AF65-F5344CB8AC3E}">
        <p14:creationId xmlns:p14="http://schemas.microsoft.com/office/powerpoint/2010/main" val="77797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AUTHORITY</a:t>
            </a:r>
            <a:endParaRPr lang="en-US" sz="7200" dirty="0">
              <a:solidFill>
                <a:schemeClr val="tx1">
                  <a:alpha val="15000"/>
                </a:schemeClr>
              </a:solidFill>
              <a:latin typeface="Bell MT" panose="02020503060305020303" pitchFamily="18" charset="0"/>
            </a:endParaRPr>
          </a:p>
        </p:txBody>
      </p:sp>
      <p:sp>
        <p:nvSpPr>
          <p:cNvPr id="7" name="TextBox 6"/>
          <p:cNvSpPr txBox="1"/>
          <p:nvPr/>
        </p:nvSpPr>
        <p:spPr>
          <a:xfrm>
            <a:off x="0" y="1167511"/>
            <a:ext cx="9144000" cy="2308324"/>
          </a:xfrm>
          <a:prstGeom prst="rect">
            <a:avLst/>
          </a:prstGeom>
          <a:noFill/>
          <a:ln w="3175">
            <a:noFill/>
          </a:ln>
          <a:effectLst/>
        </p:spPr>
        <p:txBody>
          <a:bodyPr wrap="square" rtlCol="0">
            <a:spAutoFit/>
          </a:bodyPr>
          <a:lstStyle/>
          <a:p>
            <a:pPr algn="r"/>
            <a:r>
              <a:rPr lang="en-US" sz="2800" dirty="0">
                <a:solidFill>
                  <a:schemeClr val="tx1">
                    <a:lumMod val="65000"/>
                    <a:lumOff val="35000"/>
                  </a:schemeClr>
                </a:solidFill>
                <a:latin typeface="Bell MT" panose="02020503060305020303" pitchFamily="18" charset="0"/>
              </a:rPr>
              <a:t>APPLICATION</a:t>
            </a:r>
          </a:p>
          <a:p>
            <a:pPr algn="r"/>
            <a:endParaRPr lang="en-US" sz="2000" dirty="0">
              <a:solidFill>
                <a:schemeClr val="tx1">
                  <a:lumMod val="65000"/>
                  <a:lumOff val="35000"/>
                </a:schemeClr>
              </a:solidFill>
              <a:latin typeface="Bell MT" panose="02020503060305020303" pitchFamily="18" charset="0"/>
            </a:endParaRPr>
          </a:p>
          <a:p>
            <a:pPr algn="ctr"/>
            <a:endParaRPr lang="en-US" sz="3200" i="1" dirty="0">
              <a:solidFill>
                <a:schemeClr val="tx1">
                  <a:lumMod val="65000"/>
                  <a:lumOff val="35000"/>
                </a:schemeClr>
              </a:solidFill>
              <a:latin typeface="Bell MT" panose="02020503060305020303" pitchFamily="18" charset="0"/>
            </a:endParaRPr>
          </a:p>
          <a:p>
            <a:pPr algn="ctr"/>
            <a:r>
              <a:rPr lang="en-US" sz="3200" i="1" dirty="0">
                <a:solidFill>
                  <a:schemeClr val="tx1">
                    <a:lumMod val="65000"/>
                    <a:lumOff val="35000"/>
                  </a:schemeClr>
                </a:solidFill>
                <a:latin typeface="Bell MT" panose="02020503060305020303" pitchFamily="18" charset="0"/>
              </a:rPr>
              <a:t>The new birth is </a:t>
            </a:r>
            <a:r>
              <a:rPr lang="en-US" sz="3200" b="1" i="1" dirty="0">
                <a:solidFill>
                  <a:schemeClr val="tx1">
                    <a:lumMod val="65000"/>
                    <a:lumOff val="35000"/>
                  </a:schemeClr>
                </a:solidFill>
                <a:latin typeface="Bell MT" panose="02020503060305020303" pitchFamily="18" charset="0"/>
              </a:rPr>
              <a:t>the</a:t>
            </a:r>
            <a:r>
              <a:rPr lang="en-US" sz="3200" i="1" dirty="0">
                <a:solidFill>
                  <a:schemeClr val="tx1">
                    <a:lumMod val="65000"/>
                    <a:lumOff val="35000"/>
                  </a:schemeClr>
                </a:solidFill>
                <a:latin typeface="Bell MT" panose="02020503060305020303" pitchFamily="18" charset="0"/>
              </a:rPr>
              <a:t> future event </a:t>
            </a:r>
          </a:p>
          <a:p>
            <a:pPr algn="ctr"/>
            <a:r>
              <a:rPr lang="en-US" sz="3200" i="1" dirty="0">
                <a:solidFill>
                  <a:schemeClr val="tx1">
                    <a:lumMod val="65000"/>
                    <a:lumOff val="35000"/>
                  </a:schemeClr>
                </a:solidFill>
                <a:latin typeface="Bell MT" panose="02020503060305020303" pitchFamily="18" charset="0"/>
              </a:rPr>
              <a:t>to which the Bible is pointing</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29400" y="3920862"/>
            <a:ext cx="2514600" cy="12226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1</a:t>
            </a:r>
            <a:endParaRPr lang="en-US" sz="7200" dirty="0">
              <a:solidFill>
                <a:schemeClr val="tx1">
                  <a:alpha val="15000"/>
                </a:schemeClr>
              </a:solidFill>
              <a:latin typeface="Bell MT" panose="02020503060305020303" pitchFamily="18" charset="0"/>
            </a:endParaRPr>
          </a:p>
        </p:txBody>
      </p:sp>
    </p:spTree>
    <p:extLst>
      <p:ext uri="{BB962C8B-B14F-4D97-AF65-F5344CB8AC3E}">
        <p14:creationId xmlns:p14="http://schemas.microsoft.com/office/powerpoint/2010/main" val="380636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AUTHORITY</a:t>
            </a:r>
            <a:endParaRPr lang="en-US" sz="7200" dirty="0">
              <a:solidFill>
                <a:schemeClr val="tx1">
                  <a:alpha val="15000"/>
                </a:schemeClr>
              </a:solidFill>
              <a:latin typeface="Bell MT" panose="02020503060305020303" pitchFamily="18" charset="0"/>
            </a:endParaRPr>
          </a:p>
        </p:txBody>
      </p:sp>
      <p:sp>
        <p:nvSpPr>
          <p:cNvPr id="7" name="TextBox 6"/>
          <p:cNvSpPr txBox="1"/>
          <p:nvPr/>
        </p:nvSpPr>
        <p:spPr>
          <a:xfrm>
            <a:off x="0" y="1167511"/>
            <a:ext cx="9144000" cy="1815882"/>
          </a:xfrm>
          <a:prstGeom prst="rect">
            <a:avLst/>
          </a:prstGeom>
          <a:noFill/>
          <a:ln w="3175">
            <a:noFill/>
          </a:ln>
          <a:effectLst/>
        </p:spPr>
        <p:txBody>
          <a:bodyPr wrap="square" rtlCol="0">
            <a:spAutoFit/>
          </a:bodyPr>
          <a:lstStyle/>
          <a:p>
            <a:pPr algn="r"/>
            <a:r>
              <a:rPr lang="en-US" sz="2800" dirty="0">
                <a:solidFill>
                  <a:schemeClr val="tx1">
                    <a:lumMod val="65000"/>
                    <a:lumOff val="35000"/>
                  </a:schemeClr>
                </a:solidFill>
                <a:latin typeface="Bell MT" panose="02020503060305020303" pitchFamily="18" charset="0"/>
              </a:rPr>
              <a:t>APPLICATION</a:t>
            </a:r>
          </a:p>
          <a:p>
            <a:pPr algn="r"/>
            <a:endParaRPr lang="en-US" sz="2000" dirty="0">
              <a:solidFill>
                <a:schemeClr val="tx1">
                  <a:lumMod val="65000"/>
                  <a:lumOff val="35000"/>
                </a:schemeClr>
              </a:solidFill>
              <a:latin typeface="Bell MT" panose="02020503060305020303" pitchFamily="18" charset="0"/>
            </a:endParaRPr>
          </a:p>
          <a:p>
            <a:pPr algn="ctr"/>
            <a:endParaRPr lang="en-US" sz="3200" i="1" dirty="0">
              <a:solidFill>
                <a:schemeClr val="tx1">
                  <a:lumMod val="65000"/>
                  <a:lumOff val="35000"/>
                </a:schemeClr>
              </a:solidFill>
              <a:latin typeface="Bell MT" panose="02020503060305020303" pitchFamily="18" charset="0"/>
            </a:endParaRPr>
          </a:p>
          <a:p>
            <a:pPr algn="ctr"/>
            <a:r>
              <a:rPr lang="en-US" sz="3200" i="1" dirty="0">
                <a:solidFill>
                  <a:schemeClr val="tx1">
                    <a:lumMod val="65000"/>
                    <a:lumOff val="35000"/>
                  </a:schemeClr>
                </a:solidFill>
                <a:latin typeface="Bell MT" panose="02020503060305020303" pitchFamily="18" charset="0"/>
              </a:rPr>
              <a:t>The new birth includes </a:t>
            </a:r>
            <a:r>
              <a:rPr lang="en-US" sz="3200" b="1" i="1" dirty="0">
                <a:solidFill>
                  <a:schemeClr val="tx1">
                    <a:lumMod val="65000"/>
                    <a:lumOff val="35000"/>
                  </a:schemeClr>
                </a:solidFill>
                <a:latin typeface="Bell MT" panose="02020503060305020303" pitchFamily="18" charset="0"/>
              </a:rPr>
              <a:t>all</a:t>
            </a:r>
            <a:r>
              <a:rPr lang="en-US" sz="3200" i="1" dirty="0">
                <a:solidFill>
                  <a:schemeClr val="tx1">
                    <a:lumMod val="65000"/>
                    <a:lumOff val="35000"/>
                  </a:schemeClr>
                </a:solidFill>
                <a:latin typeface="Bell MT" panose="02020503060305020303" pitchFamily="18" charset="0"/>
              </a:rPr>
              <a:t> of God’s creation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29400" y="3920862"/>
            <a:ext cx="2514600" cy="12226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2</a:t>
            </a:r>
            <a:endParaRPr lang="en-US" sz="7200" dirty="0">
              <a:solidFill>
                <a:schemeClr val="tx1">
                  <a:alpha val="15000"/>
                </a:schemeClr>
              </a:solidFill>
              <a:latin typeface="Bell MT" panose="02020503060305020303" pitchFamily="18" charset="0"/>
            </a:endParaRPr>
          </a:p>
        </p:txBody>
      </p:sp>
    </p:spTree>
    <p:extLst>
      <p:ext uri="{BB962C8B-B14F-4D97-AF65-F5344CB8AC3E}">
        <p14:creationId xmlns:p14="http://schemas.microsoft.com/office/powerpoint/2010/main" val="380636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AUTHORITY</a:t>
            </a:r>
            <a:endParaRPr lang="en-US" sz="7200" dirty="0">
              <a:solidFill>
                <a:schemeClr val="tx1">
                  <a:alpha val="15000"/>
                </a:schemeClr>
              </a:solidFill>
              <a:latin typeface="Bell MT" panose="02020503060305020303" pitchFamily="18" charset="0"/>
            </a:endParaRPr>
          </a:p>
        </p:txBody>
      </p:sp>
      <p:sp>
        <p:nvSpPr>
          <p:cNvPr id="7" name="TextBox 6"/>
          <p:cNvSpPr txBox="1"/>
          <p:nvPr/>
        </p:nvSpPr>
        <p:spPr>
          <a:xfrm>
            <a:off x="0" y="1167511"/>
            <a:ext cx="9144000" cy="1815882"/>
          </a:xfrm>
          <a:prstGeom prst="rect">
            <a:avLst/>
          </a:prstGeom>
          <a:noFill/>
          <a:ln w="3175">
            <a:noFill/>
          </a:ln>
          <a:effectLst/>
        </p:spPr>
        <p:txBody>
          <a:bodyPr wrap="square" rtlCol="0">
            <a:spAutoFit/>
          </a:bodyPr>
          <a:lstStyle/>
          <a:p>
            <a:pPr algn="r"/>
            <a:r>
              <a:rPr lang="en-US" sz="2800" dirty="0">
                <a:solidFill>
                  <a:schemeClr val="tx1">
                    <a:lumMod val="65000"/>
                    <a:lumOff val="35000"/>
                  </a:schemeClr>
                </a:solidFill>
                <a:latin typeface="Bell MT" panose="02020503060305020303" pitchFamily="18" charset="0"/>
              </a:rPr>
              <a:t>APPLICATION</a:t>
            </a:r>
          </a:p>
          <a:p>
            <a:pPr algn="r"/>
            <a:endParaRPr lang="en-US" sz="2000" dirty="0">
              <a:solidFill>
                <a:schemeClr val="tx1">
                  <a:lumMod val="65000"/>
                  <a:lumOff val="35000"/>
                </a:schemeClr>
              </a:solidFill>
              <a:latin typeface="Bell MT" panose="02020503060305020303" pitchFamily="18" charset="0"/>
            </a:endParaRPr>
          </a:p>
          <a:p>
            <a:pPr algn="ctr"/>
            <a:endParaRPr lang="en-US" sz="3200" i="1" dirty="0">
              <a:solidFill>
                <a:schemeClr val="tx1">
                  <a:lumMod val="65000"/>
                  <a:lumOff val="35000"/>
                </a:schemeClr>
              </a:solidFill>
              <a:latin typeface="Bell MT" panose="02020503060305020303" pitchFamily="18" charset="0"/>
            </a:endParaRPr>
          </a:p>
          <a:p>
            <a:pPr algn="ctr"/>
            <a:r>
              <a:rPr lang="en-US" sz="3200" i="1" dirty="0">
                <a:solidFill>
                  <a:schemeClr val="tx1">
                    <a:lumMod val="65000"/>
                    <a:lumOff val="35000"/>
                  </a:schemeClr>
                </a:solidFill>
                <a:latin typeface="Bell MT" panose="02020503060305020303" pitchFamily="18" charset="0"/>
              </a:rPr>
              <a:t>The new birth begins </a:t>
            </a:r>
            <a:r>
              <a:rPr lang="en-US" sz="3200" b="1" i="1" dirty="0">
                <a:solidFill>
                  <a:schemeClr val="tx1">
                    <a:lumMod val="65000"/>
                    <a:lumOff val="35000"/>
                  </a:schemeClr>
                </a:solidFill>
                <a:latin typeface="Bell MT" panose="02020503060305020303" pitchFamily="18" charset="0"/>
              </a:rPr>
              <a:t>now</a:t>
            </a:r>
            <a:r>
              <a:rPr lang="en-US" sz="3200" i="1" dirty="0">
                <a:solidFill>
                  <a:schemeClr val="tx1">
                    <a:lumMod val="65000"/>
                    <a:lumOff val="35000"/>
                  </a:schemeClr>
                </a:solidFill>
                <a:latin typeface="Bell MT" panose="02020503060305020303" pitchFamily="18" charset="0"/>
              </a:rPr>
              <a:t>!</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629400" y="3920862"/>
            <a:ext cx="2514600" cy="1222638"/>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6824" y="3790950"/>
            <a:ext cx="13716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3</a:t>
            </a:r>
            <a:endParaRPr lang="en-US" sz="7200" dirty="0">
              <a:solidFill>
                <a:schemeClr val="tx1">
                  <a:alpha val="15000"/>
                </a:schemeClr>
              </a:solidFill>
              <a:latin typeface="Bell MT" panose="02020503060305020303" pitchFamily="18" charset="0"/>
            </a:endParaRPr>
          </a:p>
        </p:txBody>
      </p:sp>
    </p:spTree>
    <p:extLst>
      <p:ext uri="{BB962C8B-B14F-4D97-AF65-F5344CB8AC3E}">
        <p14:creationId xmlns:p14="http://schemas.microsoft.com/office/powerpoint/2010/main" val="380636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2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096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p:cNvSpPr/>
          <p:nvPr/>
        </p:nvSpPr>
        <p:spPr>
          <a:xfrm>
            <a:off x="1590692" y="742950"/>
            <a:ext cx="5276226" cy="529893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AUTHORITY</a:t>
            </a:r>
            <a:endParaRPr lang="en-US" sz="7200" dirty="0">
              <a:solidFill>
                <a:schemeClr val="tx1">
                  <a:alpha val="15000"/>
                </a:schemeClr>
              </a:solidFill>
              <a:latin typeface="Bell MT" panose="02020503060305020303" pitchFamily="18" charset="0"/>
            </a:endParaRPr>
          </a:p>
        </p:txBody>
      </p:sp>
      <p:sp>
        <p:nvSpPr>
          <p:cNvPr id="8" name="Rectangle 7"/>
          <p:cNvSpPr/>
          <p:nvPr/>
        </p:nvSpPr>
        <p:spPr>
          <a:xfrm>
            <a:off x="280119" y="1486873"/>
            <a:ext cx="1680653" cy="646331"/>
          </a:xfrm>
          <a:prstGeom prst="rect">
            <a:avLst/>
          </a:prstGeom>
        </p:spPr>
        <p:txBody>
          <a:bodyPr wrap="none">
            <a:spAutoFit/>
          </a:bodyPr>
          <a:lstStyle/>
          <a:p>
            <a:r>
              <a:rPr lang="en-US" sz="3600" i="1" dirty="0">
                <a:solidFill>
                  <a:prstClr val="black">
                    <a:lumMod val="65000"/>
                    <a:lumOff val="35000"/>
                  </a:prstClr>
                </a:solidFill>
                <a:latin typeface="Bell MT" panose="02020503060305020303" pitchFamily="18" charset="0"/>
              </a:rPr>
              <a:t>inference</a:t>
            </a:r>
          </a:p>
        </p:txBody>
      </p:sp>
      <p:sp>
        <p:nvSpPr>
          <p:cNvPr id="11" name="Rectangle 10"/>
          <p:cNvSpPr/>
          <p:nvPr/>
        </p:nvSpPr>
        <p:spPr>
          <a:xfrm>
            <a:off x="5334000" y="2003111"/>
            <a:ext cx="1151918" cy="707886"/>
          </a:xfrm>
          <a:prstGeom prst="rect">
            <a:avLst/>
          </a:prstGeom>
        </p:spPr>
        <p:txBody>
          <a:bodyPr wrap="none">
            <a:spAutoFit/>
          </a:bodyPr>
          <a:lstStyle/>
          <a:p>
            <a:r>
              <a:rPr lang="en-US" sz="4000" i="1" dirty="0">
                <a:latin typeface="Bell MT" panose="02020503060305020303" pitchFamily="18" charset="0"/>
              </a:rPr>
              <a:t>truth</a:t>
            </a:r>
            <a:endParaRPr lang="en-US" sz="3600" i="1" dirty="0">
              <a:latin typeface="Bell MT" panose="02020503060305020303" pitchFamily="18" charset="0"/>
            </a:endParaRPr>
          </a:p>
        </p:txBody>
      </p:sp>
      <p:sp>
        <p:nvSpPr>
          <p:cNvPr id="12" name="Rectangle 11"/>
          <p:cNvSpPr/>
          <p:nvPr/>
        </p:nvSpPr>
        <p:spPr>
          <a:xfrm>
            <a:off x="5715000" y="2926617"/>
            <a:ext cx="1151918" cy="707886"/>
          </a:xfrm>
          <a:prstGeom prst="rect">
            <a:avLst/>
          </a:prstGeom>
        </p:spPr>
        <p:txBody>
          <a:bodyPr wrap="none">
            <a:spAutoFit/>
          </a:bodyPr>
          <a:lstStyle/>
          <a:p>
            <a:r>
              <a:rPr lang="en-US" sz="4000" i="1" dirty="0">
                <a:latin typeface="Bell MT" panose="02020503060305020303" pitchFamily="18" charset="0"/>
              </a:rPr>
              <a:t>truth</a:t>
            </a:r>
            <a:endParaRPr lang="en-US" sz="3600" i="1" dirty="0">
              <a:latin typeface="Bell MT" panose="02020503060305020303" pitchFamily="18" charset="0"/>
            </a:endParaRPr>
          </a:p>
        </p:txBody>
      </p:sp>
      <p:sp>
        <p:nvSpPr>
          <p:cNvPr id="13" name="Rectangle 12"/>
          <p:cNvSpPr/>
          <p:nvPr/>
        </p:nvSpPr>
        <p:spPr>
          <a:xfrm>
            <a:off x="5334000" y="3846046"/>
            <a:ext cx="1151918" cy="707886"/>
          </a:xfrm>
          <a:prstGeom prst="rect">
            <a:avLst/>
          </a:prstGeom>
        </p:spPr>
        <p:txBody>
          <a:bodyPr wrap="none">
            <a:spAutoFit/>
          </a:bodyPr>
          <a:lstStyle/>
          <a:p>
            <a:r>
              <a:rPr lang="en-US" sz="4000" i="1" dirty="0">
                <a:latin typeface="Bell MT" panose="02020503060305020303" pitchFamily="18" charset="0"/>
              </a:rPr>
              <a:t>truth</a:t>
            </a:r>
            <a:endParaRPr lang="en-US" sz="3600" i="1" dirty="0">
              <a:latin typeface="Bell MT" panose="02020503060305020303" pitchFamily="18" charset="0"/>
            </a:endParaRPr>
          </a:p>
        </p:txBody>
      </p:sp>
      <p:sp>
        <p:nvSpPr>
          <p:cNvPr id="14" name="Rectangle 13"/>
          <p:cNvSpPr/>
          <p:nvPr/>
        </p:nvSpPr>
        <p:spPr>
          <a:xfrm>
            <a:off x="2022451" y="2034608"/>
            <a:ext cx="1151918" cy="707886"/>
          </a:xfrm>
          <a:prstGeom prst="rect">
            <a:avLst/>
          </a:prstGeom>
        </p:spPr>
        <p:txBody>
          <a:bodyPr wrap="none">
            <a:spAutoFit/>
          </a:bodyPr>
          <a:lstStyle/>
          <a:p>
            <a:r>
              <a:rPr lang="en-US" sz="4000" i="1" dirty="0">
                <a:latin typeface="Bell MT" panose="02020503060305020303" pitchFamily="18" charset="0"/>
              </a:rPr>
              <a:t>truth</a:t>
            </a:r>
            <a:endParaRPr lang="en-US" sz="3600" i="1" dirty="0">
              <a:latin typeface="Bell MT" panose="02020503060305020303" pitchFamily="18" charset="0"/>
            </a:endParaRPr>
          </a:p>
        </p:txBody>
      </p:sp>
      <p:sp>
        <p:nvSpPr>
          <p:cNvPr id="15" name="Rectangle 14"/>
          <p:cNvSpPr/>
          <p:nvPr/>
        </p:nvSpPr>
        <p:spPr>
          <a:xfrm>
            <a:off x="1534244" y="2938105"/>
            <a:ext cx="1151918" cy="707886"/>
          </a:xfrm>
          <a:prstGeom prst="rect">
            <a:avLst/>
          </a:prstGeom>
        </p:spPr>
        <p:txBody>
          <a:bodyPr wrap="none">
            <a:spAutoFit/>
          </a:bodyPr>
          <a:lstStyle/>
          <a:p>
            <a:r>
              <a:rPr lang="en-US" sz="4000" i="1" dirty="0">
                <a:latin typeface="Bell MT" panose="02020503060305020303" pitchFamily="18" charset="0"/>
              </a:rPr>
              <a:t>truth</a:t>
            </a:r>
            <a:endParaRPr lang="en-US" sz="3600" i="1" dirty="0">
              <a:latin typeface="Bell MT" panose="02020503060305020303" pitchFamily="18" charset="0"/>
            </a:endParaRPr>
          </a:p>
        </p:txBody>
      </p:sp>
      <p:sp>
        <p:nvSpPr>
          <p:cNvPr id="16" name="Rectangle 15"/>
          <p:cNvSpPr/>
          <p:nvPr/>
        </p:nvSpPr>
        <p:spPr>
          <a:xfrm>
            <a:off x="2022451" y="3877543"/>
            <a:ext cx="1151918" cy="707886"/>
          </a:xfrm>
          <a:prstGeom prst="rect">
            <a:avLst/>
          </a:prstGeom>
        </p:spPr>
        <p:txBody>
          <a:bodyPr wrap="none">
            <a:spAutoFit/>
          </a:bodyPr>
          <a:lstStyle/>
          <a:p>
            <a:r>
              <a:rPr lang="en-US" sz="4000" i="1" dirty="0">
                <a:latin typeface="Bell MT" panose="02020503060305020303" pitchFamily="18" charset="0"/>
              </a:rPr>
              <a:t>truth</a:t>
            </a:r>
            <a:endParaRPr lang="en-US" sz="3600" i="1" dirty="0">
              <a:latin typeface="Bell MT" panose="02020503060305020303" pitchFamily="18" charset="0"/>
            </a:endParaRPr>
          </a:p>
        </p:txBody>
      </p:sp>
      <p:sp>
        <p:nvSpPr>
          <p:cNvPr id="17" name="Rectangle 16"/>
          <p:cNvSpPr/>
          <p:nvPr/>
        </p:nvSpPr>
        <p:spPr>
          <a:xfrm>
            <a:off x="2856389" y="1411632"/>
            <a:ext cx="1151918" cy="707886"/>
          </a:xfrm>
          <a:prstGeom prst="rect">
            <a:avLst/>
          </a:prstGeom>
        </p:spPr>
        <p:txBody>
          <a:bodyPr wrap="none">
            <a:spAutoFit/>
          </a:bodyPr>
          <a:lstStyle/>
          <a:p>
            <a:r>
              <a:rPr lang="en-US" sz="4000" i="1" dirty="0">
                <a:latin typeface="Bell MT" panose="02020503060305020303" pitchFamily="18" charset="0"/>
              </a:rPr>
              <a:t>truth</a:t>
            </a:r>
            <a:endParaRPr lang="en-US" sz="3600" i="1" dirty="0">
              <a:latin typeface="Bell MT" panose="02020503060305020303" pitchFamily="18" charset="0"/>
            </a:endParaRPr>
          </a:p>
        </p:txBody>
      </p:sp>
      <p:sp>
        <p:nvSpPr>
          <p:cNvPr id="18" name="Rectangle 17"/>
          <p:cNvSpPr/>
          <p:nvPr/>
        </p:nvSpPr>
        <p:spPr>
          <a:xfrm>
            <a:off x="4500062" y="1411632"/>
            <a:ext cx="1151918" cy="707886"/>
          </a:xfrm>
          <a:prstGeom prst="rect">
            <a:avLst/>
          </a:prstGeom>
        </p:spPr>
        <p:txBody>
          <a:bodyPr wrap="none">
            <a:spAutoFit/>
          </a:bodyPr>
          <a:lstStyle/>
          <a:p>
            <a:r>
              <a:rPr lang="en-US" sz="4000" i="1" dirty="0">
                <a:latin typeface="Bell MT" panose="02020503060305020303" pitchFamily="18" charset="0"/>
              </a:rPr>
              <a:t>truth</a:t>
            </a:r>
            <a:endParaRPr lang="en-US" sz="3600" i="1" dirty="0">
              <a:latin typeface="Bell MT" panose="02020503060305020303" pitchFamily="18" charset="0"/>
            </a:endParaRPr>
          </a:p>
        </p:txBody>
      </p:sp>
      <p:sp>
        <p:nvSpPr>
          <p:cNvPr id="19" name="Rectangle 18"/>
          <p:cNvSpPr/>
          <p:nvPr/>
        </p:nvSpPr>
        <p:spPr>
          <a:xfrm>
            <a:off x="2919409" y="4435614"/>
            <a:ext cx="1151918" cy="707886"/>
          </a:xfrm>
          <a:prstGeom prst="rect">
            <a:avLst/>
          </a:prstGeom>
        </p:spPr>
        <p:txBody>
          <a:bodyPr wrap="none">
            <a:spAutoFit/>
          </a:bodyPr>
          <a:lstStyle/>
          <a:p>
            <a:r>
              <a:rPr lang="en-US" sz="4000" i="1" dirty="0">
                <a:latin typeface="Bell MT" panose="02020503060305020303" pitchFamily="18" charset="0"/>
              </a:rPr>
              <a:t>truth</a:t>
            </a:r>
            <a:endParaRPr lang="en-US" sz="3600" i="1" dirty="0">
              <a:latin typeface="Bell MT" panose="02020503060305020303" pitchFamily="18" charset="0"/>
            </a:endParaRPr>
          </a:p>
        </p:txBody>
      </p:sp>
      <p:sp>
        <p:nvSpPr>
          <p:cNvPr id="20" name="Rectangle 19"/>
          <p:cNvSpPr/>
          <p:nvPr/>
        </p:nvSpPr>
        <p:spPr>
          <a:xfrm>
            <a:off x="4437042" y="4435614"/>
            <a:ext cx="1151918" cy="707886"/>
          </a:xfrm>
          <a:prstGeom prst="rect">
            <a:avLst/>
          </a:prstGeom>
        </p:spPr>
        <p:txBody>
          <a:bodyPr wrap="none">
            <a:spAutoFit/>
          </a:bodyPr>
          <a:lstStyle/>
          <a:p>
            <a:r>
              <a:rPr lang="en-US" sz="4000" i="1" dirty="0">
                <a:latin typeface="Bell MT" panose="02020503060305020303" pitchFamily="18" charset="0"/>
              </a:rPr>
              <a:t>truth</a:t>
            </a:r>
            <a:endParaRPr lang="en-US" sz="3600" i="1" dirty="0">
              <a:latin typeface="Bell MT" panose="02020503060305020303" pitchFamily="18" charset="0"/>
            </a:endParaRPr>
          </a:p>
        </p:txBody>
      </p:sp>
      <p:cxnSp>
        <p:nvCxnSpPr>
          <p:cNvPr id="4" name="Straight Connector 3"/>
          <p:cNvCxnSpPr>
            <a:stCxn id="14" idx="3"/>
            <a:endCxn id="13" idx="1"/>
          </p:cNvCxnSpPr>
          <p:nvPr/>
        </p:nvCxnSpPr>
        <p:spPr>
          <a:xfrm>
            <a:off x="3174369" y="2388551"/>
            <a:ext cx="2159631" cy="181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a:stCxn id="17" idx="2"/>
            <a:endCxn id="20" idx="0"/>
          </p:cNvCxnSpPr>
          <p:nvPr/>
        </p:nvCxnSpPr>
        <p:spPr>
          <a:xfrm>
            <a:off x="3432348" y="2119518"/>
            <a:ext cx="1580653" cy="2316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cxnSpLocks/>
            <a:stCxn id="18" idx="2"/>
            <a:endCxn id="19" idx="0"/>
          </p:cNvCxnSpPr>
          <p:nvPr/>
        </p:nvCxnSpPr>
        <p:spPr>
          <a:xfrm flipH="1">
            <a:off x="3495368" y="2119518"/>
            <a:ext cx="1580653" cy="2316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cxnSpLocks/>
            <a:stCxn id="11" idx="1"/>
            <a:endCxn id="16" idx="3"/>
          </p:cNvCxnSpPr>
          <p:nvPr/>
        </p:nvCxnSpPr>
        <p:spPr>
          <a:xfrm flipH="1">
            <a:off x="3174369" y="2357054"/>
            <a:ext cx="2159631" cy="1874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cxnSpLocks/>
            <a:stCxn id="12" idx="1"/>
            <a:endCxn id="15" idx="3"/>
          </p:cNvCxnSpPr>
          <p:nvPr/>
        </p:nvCxnSpPr>
        <p:spPr>
          <a:xfrm flipH="1">
            <a:off x="2686162" y="3280560"/>
            <a:ext cx="3028838" cy="11488"/>
          </a:xfrm>
          <a:prstGeom prst="line">
            <a:avLst/>
          </a:prstGeom>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3205341" y="2284199"/>
            <a:ext cx="2097627" cy="2015698"/>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363078" y="2738050"/>
            <a:ext cx="1782155" cy="1107996"/>
          </a:xfrm>
          <a:prstGeom prst="rect">
            <a:avLst/>
          </a:prstGeom>
        </p:spPr>
        <p:txBody>
          <a:bodyPr wrap="none">
            <a:spAutoFit/>
          </a:bodyPr>
          <a:lstStyle/>
          <a:p>
            <a:r>
              <a:rPr lang="en-US" sz="6600" i="1" dirty="0">
                <a:ln>
                  <a:solidFill>
                    <a:schemeClr val="tx1">
                      <a:lumMod val="50000"/>
                      <a:lumOff val="50000"/>
                    </a:schemeClr>
                  </a:solidFill>
                  <a:prstDash val="dash"/>
                </a:ln>
                <a:solidFill>
                  <a:schemeClr val="accent1">
                    <a:lumMod val="20000"/>
                    <a:lumOff val="80000"/>
                  </a:schemeClr>
                </a:solidFill>
                <a:latin typeface="Bell MT" panose="02020503060305020303" pitchFamily="18" charset="0"/>
              </a:rPr>
              <a:t>truth</a:t>
            </a:r>
            <a:endParaRPr lang="en-US" sz="3600" i="1" dirty="0">
              <a:ln>
                <a:solidFill>
                  <a:schemeClr val="tx1">
                    <a:lumMod val="50000"/>
                    <a:lumOff val="50000"/>
                  </a:schemeClr>
                </a:solidFill>
                <a:prstDash val="dash"/>
              </a:ln>
              <a:solidFill>
                <a:schemeClr val="accent1">
                  <a:lumMod val="20000"/>
                  <a:lumOff val="80000"/>
                </a:schemeClr>
              </a:solidFill>
              <a:latin typeface="Bell MT" panose="02020503060305020303" pitchFamily="18" charset="0"/>
            </a:endParaRPr>
          </a:p>
        </p:txBody>
      </p:sp>
      <p:sp>
        <p:nvSpPr>
          <p:cNvPr id="44" name="Arc 43"/>
          <p:cNvSpPr/>
          <p:nvPr/>
        </p:nvSpPr>
        <p:spPr>
          <a:xfrm rot="6859222">
            <a:off x="4287398" y="268107"/>
            <a:ext cx="3436565" cy="3589437"/>
          </a:xfrm>
          <a:prstGeom prst="arc">
            <a:avLst>
              <a:gd name="adj1" fmla="val 15352403"/>
              <a:gd name="adj2" fmla="val 42494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Rectangle 44"/>
          <p:cNvSpPr/>
          <p:nvPr/>
        </p:nvSpPr>
        <p:spPr>
          <a:xfrm>
            <a:off x="6519817" y="1572312"/>
            <a:ext cx="2289466" cy="830997"/>
          </a:xfrm>
          <a:prstGeom prst="rect">
            <a:avLst/>
          </a:prstGeom>
        </p:spPr>
        <p:txBody>
          <a:bodyPr wrap="square">
            <a:spAutoFit/>
          </a:bodyPr>
          <a:lstStyle/>
          <a:p>
            <a:pPr algn="ctr"/>
            <a:r>
              <a:rPr lang="en-US" sz="2400" i="1" dirty="0">
                <a:solidFill>
                  <a:prstClr val="black">
                    <a:lumMod val="65000"/>
                    <a:lumOff val="35000"/>
                  </a:prstClr>
                </a:solidFill>
                <a:latin typeface="Bell MT" panose="02020503060305020303" pitchFamily="18" charset="0"/>
              </a:rPr>
              <a:t>God’s implication in Scripture</a:t>
            </a:r>
          </a:p>
        </p:txBody>
      </p:sp>
    </p:spTree>
    <p:extLst>
      <p:ext uri="{BB962C8B-B14F-4D97-AF65-F5344CB8AC3E}">
        <p14:creationId xmlns:p14="http://schemas.microsoft.com/office/powerpoint/2010/main" val="743343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P spid="15" grpId="0"/>
      <p:bldP spid="16" grpId="0"/>
      <p:bldP spid="17" grpId="0"/>
      <p:bldP spid="18" grpId="0"/>
      <p:bldP spid="19" grpId="0"/>
      <p:bldP spid="20" grpId="0"/>
      <p:bldP spid="10"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AUTHORITY</a:t>
            </a:r>
            <a:endParaRPr lang="en-US" sz="7200" dirty="0">
              <a:solidFill>
                <a:schemeClr val="tx1">
                  <a:alpha val="15000"/>
                </a:schemeClr>
              </a:solidFill>
              <a:latin typeface="Bell MT" panose="02020503060305020303" pitchFamily="18"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62" b="2022"/>
          <a:stretch/>
        </p:blipFill>
        <p:spPr bwMode="auto">
          <a:xfrm flipH="1">
            <a:off x="5638800" y="2800350"/>
            <a:ext cx="2686545" cy="213054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04799" y="1581150"/>
            <a:ext cx="8553945" cy="1938992"/>
          </a:xfrm>
          <a:prstGeom prst="rect">
            <a:avLst/>
          </a:prstGeom>
        </p:spPr>
        <p:txBody>
          <a:bodyPr wrap="square">
            <a:spAutoFit/>
          </a:bodyPr>
          <a:lstStyle/>
          <a:p>
            <a:r>
              <a:rPr lang="en-US" sz="3600" i="1" u="sng" dirty="0">
                <a:solidFill>
                  <a:prstClr val="black">
                    <a:lumMod val="65000"/>
                    <a:lumOff val="35000"/>
                  </a:prstClr>
                </a:solidFill>
                <a:latin typeface="Bell MT" panose="02020503060305020303" pitchFamily="18" charset="0"/>
              </a:rPr>
              <a:t>Sadducees</a:t>
            </a:r>
            <a:r>
              <a:rPr lang="en-US" sz="3600" i="1" dirty="0">
                <a:solidFill>
                  <a:prstClr val="black">
                    <a:lumMod val="65000"/>
                    <a:lumOff val="35000"/>
                  </a:prstClr>
                </a:solidFill>
                <a:latin typeface="Bell MT" panose="02020503060305020303" pitchFamily="18" charset="0"/>
              </a:rPr>
              <a:t> </a:t>
            </a:r>
            <a:r>
              <a:rPr lang="en-US" sz="2800" i="1" dirty="0">
                <a:solidFill>
                  <a:prstClr val="black">
                    <a:lumMod val="65000"/>
                    <a:lumOff val="35000"/>
                  </a:prstClr>
                </a:solidFill>
                <a:latin typeface="Bell MT" panose="02020503060305020303" pitchFamily="18" charset="0"/>
              </a:rPr>
              <a:t>influential minority mainly consisting of priests &amp; aristocrats; only Torah was accepted as Scripture; rejected resurrection, life after death &amp; </a:t>
            </a:r>
          </a:p>
          <a:p>
            <a:r>
              <a:rPr lang="en-US" sz="2800" i="1" dirty="0">
                <a:solidFill>
                  <a:prstClr val="black">
                    <a:lumMod val="65000"/>
                    <a:lumOff val="35000"/>
                  </a:prstClr>
                </a:solidFill>
                <a:latin typeface="Bell MT" panose="02020503060305020303" pitchFamily="18" charset="0"/>
              </a:rPr>
              <a:t>existence of angels</a:t>
            </a:r>
            <a:endParaRPr lang="en-US" sz="3600" i="1" dirty="0">
              <a:solidFill>
                <a:prstClr val="black">
                  <a:lumMod val="65000"/>
                  <a:lumOff val="35000"/>
                </a:prstClr>
              </a:solidFill>
              <a:latin typeface="Bell MT" panose="02020503060305020303" pitchFamily="18" charset="0"/>
            </a:endParaRPr>
          </a:p>
        </p:txBody>
      </p:sp>
    </p:spTree>
    <p:extLst>
      <p:ext uri="{BB962C8B-B14F-4D97-AF65-F5344CB8AC3E}">
        <p14:creationId xmlns:p14="http://schemas.microsoft.com/office/powerpoint/2010/main" val="373240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AUTHORITY</a:t>
            </a:r>
            <a:endParaRPr lang="en-US" sz="7200" dirty="0">
              <a:solidFill>
                <a:schemeClr val="tx1">
                  <a:alpha val="15000"/>
                </a:schemeClr>
              </a:solidFill>
              <a:latin typeface="Bell MT" panose="02020503060305020303" pitchFamily="18" charset="0"/>
            </a:endParaRPr>
          </a:p>
        </p:txBody>
      </p:sp>
      <p:sp>
        <p:nvSpPr>
          <p:cNvPr id="7" name="TextBox 6"/>
          <p:cNvSpPr txBox="1"/>
          <p:nvPr/>
        </p:nvSpPr>
        <p:spPr>
          <a:xfrm>
            <a:off x="0" y="1167511"/>
            <a:ext cx="9144000" cy="523220"/>
          </a:xfrm>
          <a:prstGeom prst="rect">
            <a:avLst/>
          </a:prstGeom>
          <a:noFill/>
          <a:ln w="3175">
            <a:noFill/>
          </a:ln>
          <a:effectLst/>
        </p:spPr>
        <p:txBody>
          <a:bodyPr wrap="square" rtlCol="0">
            <a:spAutoFit/>
          </a:bodyPr>
          <a:lstStyle/>
          <a:p>
            <a:pPr algn="r"/>
            <a:r>
              <a:rPr lang="en-US" sz="2800" i="1" dirty="0">
                <a:solidFill>
                  <a:schemeClr val="tx1">
                    <a:lumMod val="65000"/>
                    <a:lumOff val="35000"/>
                  </a:schemeClr>
                </a:solidFill>
                <a:latin typeface="Bell MT" panose="02020503060305020303" pitchFamily="18" charset="0"/>
              </a:rPr>
              <a:t>How Jesus reasoned from the Scriptures: </a:t>
            </a:r>
            <a:r>
              <a:rPr lang="en-US" sz="2800" dirty="0">
                <a:solidFill>
                  <a:schemeClr val="tx1">
                    <a:lumMod val="65000"/>
                    <a:lumOff val="35000"/>
                  </a:schemeClr>
                </a:solidFill>
                <a:latin typeface="Bell MT" panose="02020503060305020303" pitchFamily="18" charset="0"/>
              </a:rPr>
              <a:t>INFERENCES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1" y="2495550"/>
            <a:ext cx="3628673" cy="2647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1754938"/>
            <a:ext cx="5562599" cy="2246769"/>
          </a:xfrm>
          <a:prstGeom prst="rect">
            <a:avLst/>
          </a:prstGeom>
          <a:noFill/>
          <a:ln w="3175">
            <a:noFill/>
          </a:ln>
          <a:effectLst/>
        </p:spPr>
        <p:txBody>
          <a:bodyPr wrap="square" rtlCol="0">
            <a:spAutoFit/>
          </a:bodyPr>
          <a:lstStyle/>
          <a:p>
            <a:pPr marL="571500" indent="-571500">
              <a:buFont typeface="+mj-lt"/>
              <a:buAutoNum type="romanUcPeriod"/>
            </a:pPr>
            <a:r>
              <a:rPr lang="en-US" sz="2800" dirty="0">
                <a:solidFill>
                  <a:schemeClr val="tx1">
                    <a:lumMod val="65000"/>
                    <a:lumOff val="35000"/>
                  </a:schemeClr>
                </a:solidFill>
                <a:latin typeface="Bell MT" panose="02020503060305020303" pitchFamily="18" charset="0"/>
              </a:rPr>
              <a:t>The appeal to Law (vv.23-24)</a:t>
            </a:r>
          </a:p>
          <a:p>
            <a:pPr marL="571500" indent="-571500">
              <a:buFont typeface="+mj-lt"/>
              <a:buAutoNum type="romanUcPeriod"/>
            </a:pPr>
            <a:r>
              <a:rPr lang="en-US" sz="2800" dirty="0">
                <a:solidFill>
                  <a:schemeClr val="tx1">
                    <a:lumMod val="65000"/>
                    <a:lumOff val="35000"/>
                  </a:schemeClr>
                </a:solidFill>
                <a:latin typeface="Bell MT" panose="02020503060305020303" pitchFamily="18" charset="0"/>
              </a:rPr>
              <a:t>The “</a:t>
            </a:r>
            <a:r>
              <a:rPr lang="en-US" sz="2800" i="1" dirty="0">
                <a:solidFill>
                  <a:schemeClr val="tx1">
                    <a:lumMod val="65000"/>
                    <a:lumOff val="35000"/>
                  </a:schemeClr>
                </a:solidFill>
                <a:latin typeface="Bell MT" panose="02020503060305020303" pitchFamily="18" charset="0"/>
              </a:rPr>
              <a:t>what if”</a:t>
            </a:r>
            <a:r>
              <a:rPr lang="en-US" sz="2800" dirty="0">
                <a:solidFill>
                  <a:schemeClr val="tx1">
                    <a:lumMod val="65000"/>
                    <a:lumOff val="35000"/>
                  </a:schemeClr>
                </a:solidFill>
                <a:latin typeface="Bell MT" panose="02020503060305020303" pitchFamily="18" charset="0"/>
              </a:rPr>
              <a:t> scenario (vv.25-28)</a:t>
            </a:r>
          </a:p>
          <a:p>
            <a:pPr marL="571500" indent="-571500">
              <a:buFont typeface="+mj-lt"/>
              <a:buAutoNum type="romanUcPeriod"/>
            </a:pPr>
            <a:r>
              <a:rPr lang="en-US" sz="2800" dirty="0">
                <a:solidFill>
                  <a:schemeClr val="tx1">
                    <a:lumMod val="65000"/>
                    <a:lumOff val="35000"/>
                  </a:schemeClr>
                </a:solidFill>
                <a:latin typeface="Bell MT" panose="02020503060305020303" pitchFamily="18" charset="0"/>
              </a:rPr>
              <a:t>Jesus’ accusations (v.29)</a:t>
            </a:r>
          </a:p>
          <a:p>
            <a:pPr marL="571500" indent="-571500">
              <a:buFont typeface="+mj-lt"/>
              <a:buAutoNum type="romanUcPeriod"/>
            </a:pPr>
            <a:r>
              <a:rPr lang="en-US" sz="2800" dirty="0">
                <a:solidFill>
                  <a:schemeClr val="tx1">
                    <a:lumMod val="65000"/>
                    <a:lumOff val="35000"/>
                  </a:schemeClr>
                </a:solidFill>
                <a:latin typeface="Bell MT" panose="02020503060305020303" pitchFamily="18" charset="0"/>
              </a:rPr>
              <a:t>Jesus’ defense of His accusations (vv.30-33)</a:t>
            </a:r>
          </a:p>
        </p:txBody>
      </p:sp>
    </p:spTree>
    <p:extLst>
      <p:ext uri="{BB962C8B-B14F-4D97-AF65-F5344CB8AC3E}">
        <p14:creationId xmlns:p14="http://schemas.microsoft.com/office/powerpoint/2010/main" val="378350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AUTHORITY</a:t>
            </a:r>
            <a:endParaRPr lang="en-US" sz="7200" dirty="0">
              <a:solidFill>
                <a:schemeClr val="tx1">
                  <a:alpha val="15000"/>
                </a:schemeClr>
              </a:solidFill>
              <a:latin typeface="Bell MT" panose="02020503060305020303" pitchFamily="18" charset="0"/>
            </a:endParaRPr>
          </a:p>
        </p:txBody>
      </p:sp>
      <p:sp>
        <p:nvSpPr>
          <p:cNvPr id="7" name="TextBox 6"/>
          <p:cNvSpPr txBox="1"/>
          <p:nvPr/>
        </p:nvSpPr>
        <p:spPr>
          <a:xfrm>
            <a:off x="0" y="1167511"/>
            <a:ext cx="9144000" cy="523220"/>
          </a:xfrm>
          <a:prstGeom prst="rect">
            <a:avLst/>
          </a:prstGeom>
          <a:noFill/>
          <a:ln w="3175">
            <a:noFill/>
          </a:ln>
          <a:effectLst/>
        </p:spPr>
        <p:txBody>
          <a:bodyPr wrap="square" rtlCol="0">
            <a:spAutoFit/>
          </a:bodyPr>
          <a:lstStyle/>
          <a:p>
            <a:pPr algn="r"/>
            <a:r>
              <a:rPr lang="en-US" sz="2800" i="1" dirty="0">
                <a:solidFill>
                  <a:schemeClr val="tx1">
                    <a:lumMod val="65000"/>
                    <a:lumOff val="35000"/>
                  </a:schemeClr>
                </a:solidFill>
                <a:latin typeface="Bell MT" panose="02020503060305020303" pitchFamily="18" charset="0"/>
              </a:rPr>
              <a:t>How Jesus reasoned from the Scriptures: </a:t>
            </a:r>
            <a:r>
              <a:rPr lang="en-US" sz="2800" dirty="0">
                <a:solidFill>
                  <a:schemeClr val="tx1">
                    <a:lumMod val="65000"/>
                    <a:lumOff val="35000"/>
                  </a:schemeClr>
                </a:solidFill>
                <a:latin typeface="Bell MT" panose="02020503060305020303" pitchFamily="18" charset="0"/>
              </a:rPr>
              <a:t>INFERENCES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1" y="2495550"/>
            <a:ext cx="3628673" cy="2647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1754938"/>
            <a:ext cx="5562599" cy="815608"/>
          </a:xfrm>
          <a:prstGeom prst="rect">
            <a:avLst/>
          </a:prstGeom>
          <a:noFill/>
          <a:ln w="3175">
            <a:noFill/>
          </a:ln>
          <a:effectLst/>
        </p:spPr>
        <p:txBody>
          <a:bodyPr wrap="square" rtlCol="0">
            <a:spAutoFit/>
          </a:bodyPr>
          <a:lstStyle/>
          <a:p>
            <a:pPr marL="571500" indent="-571500">
              <a:buFont typeface="+mj-lt"/>
              <a:buAutoNum type="arabicParenR"/>
            </a:pPr>
            <a:r>
              <a:rPr lang="en-US" sz="2800" dirty="0">
                <a:solidFill>
                  <a:schemeClr val="tx1">
                    <a:lumMod val="65000"/>
                    <a:lumOff val="35000"/>
                  </a:schemeClr>
                </a:solidFill>
                <a:latin typeface="Bell MT" panose="02020503060305020303" pitchFamily="18" charset="0"/>
              </a:rPr>
              <a:t>underestimated God’s power</a:t>
            </a:r>
          </a:p>
          <a:p>
            <a:pPr marL="1028689" lvl="1" indent="-571500">
              <a:buFont typeface="Arial" panose="020B0604020202020204" pitchFamily="34" charset="0"/>
              <a:buChar char="•"/>
            </a:pPr>
            <a:r>
              <a:rPr lang="en-US" sz="1900" i="1" dirty="0">
                <a:solidFill>
                  <a:prstClr val="black">
                    <a:lumMod val="65000"/>
                    <a:lumOff val="35000"/>
                  </a:prstClr>
                </a:solidFill>
                <a:latin typeface="Bell MT" panose="02020503060305020303" pitchFamily="18" charset="0"/>
              </a:rPr>
              <a:t>Resurrection metaphor “new birth” (Mt. 19:28)</a:t>
            </a:r>
          </a:p>
        </p:txBody>
      </p:sp>
      <p:sp>
        <p:nvSpPr>
          <p:cNvPr id="2" name="Rectangle 1"/>
          <p:cNvSpPr/>
          <p:nvPr/>
        </p:nvSpPr>
        <p:spPr>
          <a:xfrm>
            <a:off x="4191000" y="3553821"/>
            <a:ext cx="2239267" cy="400110"/>
          </a:xfrm>
          <a:prstGeom prst="rect">
            <a:avLst/>
          </a:prstGeom>
        </p:spPr>
        <p:txBody>
          <a:bodyPr wrap="none">
            <a:spAutoFit/>
          </a:bodyPr>
          <a:lstStyle/>
          <a:p>
            <a:r>
              <a:rPr lang="en-US" sz="2000" i="1" dirty="0">
                <a:solidFill>
                  <a:prstClr val="black">
                    <a:lumMod val="65000"/>
                    <a:lumOff val="35000"/>
                  </a:prstClr>
                </a:solidFill>
                <a:latin typeface="Bell MT" panose="02020503060305020303" pitchFamily="18" charset="0"/>
              </a:rPr>
              <a:t>“again, another time”</a:t>
            </a:r>
            <a:endParaRPr lang="en-US" sz="2000" dirty="0"/>
          </a:p>
        </p:txBody>
      </p:sp>
      <p:sp>
        <p:nvSpPr>
          <p:cNvPr id="3" name="Rectangle 2"/>
          <p:cNvSpPr/>
          <p:nvPr/>
        </p:nvSpPr>
        <p:spPr>
          <a:xfrm>
            <a:off x="5638800" y="2533366"/>
            <a:ext cx="2316340" cy="646331"/>
          </a:xfrm>
          <a:prstGeom prst="rect">
            <a:avLst/>
          </a:prstGeom>
        </p:spPr>
        <p:txBody>
          <a:bodyPr wrap="none">
            <a:spAutoFit/>
          </a:bodyPr>
          <a:lstStyle/>
          <a:p>
            <a:r>
              <a:rPr lang="en-US" sz="3600" i="1" dirty="0" err="1">
                <a:solidFill>
                  <a:prstClr val="black">
                    <a:lumMod val="65000"/>
                    <a:lumOff val="35000"/>
                  </a:prstClr>
                </a:solidFill>
                <a:latin typeface="Bell MT" panose="02020503060305020303" pitchFamily="18" charset="0"/>
              </a:rPr>
              <a:t>palingenesia</a:t>
            </a:r>
            <a:endParaRPr lang="en-US" sz="3600" i="1" dirty="0">
              <a:solidFill>
                <a:prstClr val="black">
                  <a:lumMod val="65000"/>
                  <a:lumOff val="35000"/>
                </a:prstClr>
              </a:solidFill>
              <a:latin typeface="Bell MT" panose="02020503060305020303" pitchFamily="18" charset="0"/>
            </a:endParaRPr>
          </a:p>
        </p:txBody>
      </p:sp>
      <p:sp>
        <p:nvSpPr>
          <p:cNvPr id="8" name="Rectangle 7"/>
          <p:cNvSpPr/>
          <p:nvPr/>
        </p:nvSpPr>
        <p:spPr>
          <a:xfrm>
            <a:off x="7086600" y="3553821"/>
            <a:ext cx="1915589" cy="400110"/>
          </a:xfrm>
          <a:prstGeom prst="rect">
            <a:avLst/>
          </a:prstGeom>
        </p:spPr>
        <p:txBody>
          <a:bodyPr wrap="none">
            <a:spAutoFit/>
          </a:bodyPr>
          <a:lstStyle/>
          <a:p>
            <a:r>
              <a:rPr lang="en-US" sz="2000" i="1" dirty="0">
                <a:solidFill>
                  <a:prstClr val="black">
                    <a:lumMod val="65000"/>
                    <a:lumOff val="35000"/>
                  </a:prstClr>
                </a:solidFill>
                <a:latin typeface="Bell MT" panose="02020503060305020303" pitchFamily="18" charset="0"/>
              </a:rPr>
              <a:t>“beginning, birth”</a:t>
            </a:r>
            <a:endParaRPr lang="en-US" sz="2000" dirty="0"/>
          </a:p>
        </p:txBody>
      </p:sp>
      <p:cxnSp>
        <p:nvCxnSpPr>
          <p:cNvPr id="10" name="Straight Connector 9"/>
          <p:cNvCxnSpPr>
            <a:endCxn id="2" idx="0"/>
          </p:cNvCxnSpPr>
          <p:nvPr/>
        </p:nvCxnSpPr>
        <p:spPr>
          <a:xfrm flipH="1">
            <a:off x="5310634" y="3028950"/>
            <a:ext cx="1052065" cy="524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a:endCxn id="8" idx="0"/>
          </p:cNvCxnSpPr>
          <p:nvPr/>
        </p:nvCxnSpPr>
        <p:spPr>
          <a:xfrm>
            <a:off x="7391401" y="3028950"/>
            <a:ext cx="652994" cy="52487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0" y="1754938"/>
            <a:ext cx="3276600" cy="523220"/>
          </a:xfrm>
          <a:prstGeom prst="rect">
            <a:avLst/>
          </a:prstGeom>
          <a:noFill/>
          <a:ln w="3175">
            <a:noFill/>
          </a:ln>
          <a:effectLst/>
        </p:spPr>
        <p:txBody>
          <a:bodyPr wrap="square" rtlCol="0">
            <a:spAutoFit/>
          </a:bodyPr>
          <a:lstStyle/>
          <a:p>
            <a:pPr algn="r"/>
            <a:r>
              <a:rPr lang="en-US" sz="2800" dirty="0">
                <a:solidFill>
                  <a:schemeClr val="tx1">
                    <a:lumMod val="65000"/>
                    <a:lumOff val="35000"/>
                  </a:schemeClr>
                </a:solidFill>
                <a:latin typeface="Bell MT" panose="02020503060305020303" pitchFamily="18" charset="0"/>
              </a:rPr>
              <a:t>The Sadducees: </a:t>
            </a:r>
          </a:p>
        </p:txBody>
      </p:sp>
    </p:spTree>
    <p:extLst>
      <p:ext uri="{BB962C8B-B14F-4D97-AF65-F5344CB8AC3E}">
        <p14:creationId xmlns:p14="http://schemas.microsoft.com/office/powerpoint/2010/main" val="339937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5000"/>
                  </a:schemeClr>
                </a:solidFill>
                <a:latin typeface="Bell MT" panose="02020503060305020303" pitchFamily="18" charset="0"/>
              </a:rPr>
              <a:t>AUTHORITY</a:t>
            </a:r>
            <a:endParaRPr lang="en-US" sz="7200" dirty="0">
              <a:solidFill>
                <a:schemeClr val="tx1">
                  <a:alpha val="5000"/>
                </a:schemeClr>
              </a:solidFill>
              <a:latin typeface="Bell MT" panose="020205030603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0"/>
            <a:ext cx="6858000" cy="5143500"/>
          </a:xfrm>
          <a:prstGeom prst="rect">
            <a:avLst/>
          </a:prstGeom>
        </p:spPr>
      </p:pic>
    </p:spTree>
    <p:extLst>
      <p:ext uri="{BB962C8B-B14F-4D97-AF65-F5344CB8AC3E}">
        <p14:creationId xmlns:p14="http://schemas.microsoft.com/office/powerpoint/2010/main" val="49231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AUTHORITY</a:t>
            </a:r>
            <a:endParaRPr lang="en-US" sz="7200" dirty="0">
              <a:solidFill>
                <a:schemeClr val="tx1">
                  <a:alpha val="15000"/>
                </a:schemeClr>
              </a:solidFill>
              <a:latin typeface="Bell MT" panose="02020503060305020303" pitchFamily="18" charset="0"/>
            </a:endParaRPr>
          </a:p>
        </p:txBody>
      </p:sp>
      <p:sp>
        <p:nvSpPr>
          <p:cNvPr id="7" name="TextBox 6"/>
          <p:cNvSpPr txBox="1"/>
          <p:nvPr/>
        </p:nvSpPr>
        <p:spPr>
          <a:xfrm>
            <a:off x="0" y="1167511"/>
            <a:ext cx="9144000" cy="523220"/>
          </a:xfrm>
          <a:prstGeom prst="rect">
            <a:avLst/>
          </a:prstGeom>
          <a:noFill/>
          <a:ln w="3175">
            <a:noFill/>
          </a:ln>
          <a:effectLst/>
        </p:spPr>
        <p:txBody>
          <a:bodyPr wrap="square" rtlCol="0">
            <a:spAutoFit/>
          </a:bodyPr>
          <a:lstStyle/>
          <a:p>
            <a:pPr algn="r"/>
            <a:r>
              <a:rPr lang="en-US" sz="2800" i="1" dirty="0">
                <a:solidFill>
                  <a:schemeClr val="tx1">
                    <a:lumMod val="65000"/>
                    <a:lumOff val="35000"/>
                  </a:schemeClr>
                </a:solidFill>
                <a:latin typeface="Bell MT" panose="02020503060305020303" pitchFamily="18" charset="0"/>
              </a:rPr>
              <a:t>How Jesus reasoned from the Scriptures: </a:t>
            </a:r>
            <a:r>
              <a:rPr lang="en-US" sz="2800" dirty="0">
                <a:solidFill>
                  <a:schemeClr val="tx1">
                    <a:lumMod val="65000"/>
                    <a:lumOff val="35000"/>
                  </a:schemeClr>
                </a:solidFill>
                <a:latin typeface="Bell MT" panose="02020503060305020303" pitchFamily="18" charset="0"/>
              </a:rPr>
              <a:t>INFERENCES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1" y="2495550"/>
            <a:ext cx="3628673" cy="2647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1754938"/>
            <a:ext cx="5562599" cy="1400383"/>
          </a:xfrm>
          <a:prstGeom prst="rect">
            <a:avLst/>
          </a:prstGeom>
          <a:noFill/>
          <a:ln w="3175">
            <a:noFill/>
          </a:ln>
          <a:effectLst/>
        </p:spPr>
        <p:txBody>
          <a:bodyPr wrap="square" rtlCol="0">
            <a:spAutoFit/>
          </a:bodyPr>
          <a:lstStyle/>
          <a:p>
            <a:pPr marL="571500" indent="-571500">
              <a:buFont typeface="+mj-lt"/>
              <a:buAutoNum type="arabicParenR"/>
            </a:pPr>
            <a:r>
              <a:rPr lang="en-US" sz="2800" dirty="0">
                <a:solidFill>
                  <a:schemeClr val="tx1">
                    <a:lumMod val="65000"/>
                    <a:lumOff val="35000"/>
                  </a:schemeClr>
                </a:solidFill>
                <a:latin typeface="Bell MT" panose="02020503060305020303" pitchFamily="18" charset="0"/>
              </a:rPr>
              <a:t>underestimated God’s power</a:t>
            </a:r>
          </a:p>
          <a:p>
            <a:pPr marL="1028689" lvl="1" indent="-571500">
              <a:buFont typeface="Arial" panose="020B0604020202020204" pitchFamily="34" charset="0"/>
              <a:buChar char="•"/>
            </a:pPr>
            <a:r>
              <a:rPr lang="en-US" sz="1900" i="1" dirty="0">
                <a:solidFill>
                  <a:prstClr val="black">
                    <a:lumMod val="65000"/>
                    <a:lumOff val="35000"/>
                  </a:prstClr>
                </a:solidFill>
                <a:latin typeface="Bell MT" panose="02020503060305020303" pitchFamily="18" charset="0"/>
              </a:rPr>
              <a:t>Resurrection metaphor “new birth” (Mt. 19:28)</a:t>
            </a:r>
          </a:p>
          <a:p>
            <a:pPr marL="1028689" lvl="1" indent="-571500">
              <a:buFont typeface="Arial" panose="020B0604020202020204" pitchFamily="34" charset="0"/>
              <a:buChar char="•"/>
            </a:pPr>
            <a:r>
              <a:rPr lang="en-US" sz="1900" i="1" dirty="0">
                <a:solidFill>
                  <a:prstClr val="black">
                    <a:lumMod val="65000"/>
                    <a:lumOff val="35000"/>
                  </a:prstClr>
                </a:solidFill>
                <a:latin typeface="Bell MT" panose="02020503060305020303" pitchFamily="18" charset="0"/>
              </a:rPr>
              <a:t>Marriage facilitates the continuation of life</a:t>
            </a:r>
          </a:p>
          <a:p>
            <a:pPr marL="1028689" lvl="1" indent="-571500">
              <a:buFont typeface="Arial" panose="020B0604020202020204" pitchFamily="34" charset="0"/>
              <a:buChar char="•"/>
            </a:pPr>
            <a:r>
              <a:rPr lang="en-US" sz="1900" i="1" dirty="0">
                <a:solidFill>
                  <a:prstClr val="black">
                    <a:lumMod val="65000"/>
                    <a:lumOff val="35000"/>
                  </a:prstClr>
                </a:solidFill>
                <a:latin typeface="Bell MT" panose="02020503060305020303" pitchFamily="18" charset="0"/>
              </a:rPr>
              <a:t>Marriage symbolizes God’s love for humanity</a:t>
            </a:r>
          </a:p>
        </p:txBody>
      </p:sp>
      <p:sp>
        <p:nvSpPr>
          <p:cNvPr id="12" name="TextBox 11"/>
          <p:cNvSpPr txBox="1"/>
          <p:nvPr/>
        </p:nvSpPr>
        <p:spPr>
          <a:xfrm>
            <a:off x="0" y="1754938"/>
            <a:ext cx="3276600" cy="523220"/>
          </a:xfrm>
          <a:prstGeom prst="rect">
            <a:avLst/>
          </a:prstGeom>
          <a:noFill/>
          <a:ln w="3175">
            <a:noFill/>
          </a:ln>
          <a:effectLst/>
        </p:spPr>
        <p:txBody>
          <a:bodyPr wrap="square" rtlCol="0">
            <a:spAutoFit/>
          </a:bodyPr>
          <a:lstStyle/>
          <a:p>
            <a:pPr algn="r"/>
            <a:r>
              <a:rPr lang="en-US" sz="2800" dirty="0">
                <a:solidFill>
                  <a:schemeClr val="tx1">
                    <a:lumMod val="65000"/>
                    <a:lumOff val="35000"/>
                  </a:schemeClr>
                </a:solidFill>
                <a:latin typeface="Bell MT" panose="02020503060305020303" pitchFamily="18" charset="0"/>
              </a:rPr>
              <a:t>The Sadducees: </a:t>
            </a:r>
          </a:p>
        </p:txBody>
      </p:sp>
    </p:spTree>
    <p:extLst>
      <p:ext uri="{BB962C8B-B14F-4D97-AF65-F5344CB8AC3E}">
        <p14:creationId xmlns:p14="http://schemas.microsoft.com/office/powerpoint/2010/main" val="31370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fade">
                                      <p:cBhvr>
                                        <p:cTn id="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1102519"/>
          </a:xfrm>
          <a:prstGeom prst="rect">
            <a:avLst/>
          </a:prstGeom>
        </p:spPr>
        <p:txBody>
          <a:bodyPr vert="horz" lIns="91438" tIns="45719" rIns="91438" bIns="45719" rtlCol="0" anchor="ctr">
            <a:noAutofit/>
          </a:bodyPr>
          <a:lstStyle>
            <a:lvl1pPr algn="ctr" defTabSz="914378" rtl="0" eaLnBrk="1" latinLnBrk="0" hangingPunct="1">
              <a:spcBef>
                <a:spcPct val="0"/>
              </a:spcBef>
              <a:buNone/>
              <a:defRPr sz="4400" kern="1200">
                <a:solidFill>
                  <a:schemeClr val="tx1"/>
                </a:solidFill>
                <a:latin typeface="+mj-lt"/>
                <a:ea typeface="+mj-ea"/>
                <a:cs typeface="+mj-cs"/>
              </a:defRPr>
            </a:lvl1pPr>
          </a:lstStyle>
          <a:p>
            <a:r>
              <a:rPr lang="en-US" sz="11500" dirty="0">
                <a:solidFill>
                  <a:schemeClr val="tx1">
                    <a:alpha val="15000"/>
                  </a:schemeClr>
                </a:solidFill>
                <a:latin typeface="Bell MT" panose="02020503060305020303" pitchFamily="18" charset="0"/>
              </a:rPr>
              <a:t>AUTHORITY</a:t>
            </a:r>
            <a:endParaRPr lang="en-US" sz="7200" dirty="0">
              <a:solidFill>
                <a:schemeClr val="tx1">
                  <a:alpha val="15000"/>
                </a:schemeClr>
              </a:solidFill>
              <a:latin typeface="Bell MT" panose="02020503060305020303" pitchFamily="18" charset="0"/>
            </a:endParaRPr>
          </a:p>
        </p:txBody>
      </p:sp>
      <p:sp>
        <p:nvSpPr>
          <p:cNvPr id="7" name="TextBox 6"/>
          <p:cNvSpPr txBox="1"/>
          <p:nvPr/>
        </p:nvSpPr>
        <p:spPr>
          <a:xfrm>
            <a:off x="0" y="1167511"/>
            <a:ext cx="9144000" cy="523220"/>
          </a:xfrm>
          <a:prstGeom prst="rect">
            <a:avLst/>
          </a:prstGeom>
          <a:noFill/>
          <a:ln w="3175">
            <a:noFill/>
          </a:ln>
          <a:effectLst/>
        </p:spPr>
        <p:txBody>
          <a:bodyPr wrap="square" rtlCol="0">
            <a:spAutoFit/>
          </a:bodyPr>
          <a:lstStyle/>
          <a:p>
            <a:pPr algn="r"/>
            <a:r>
              <a:rPr lang="en-US" sz="2800" i="1" dirty="0">
                <a:solidFill>
                  <a:schemeClr val="tx1">
                    <a:lumMod val="65000"/>
                    <a:lumOff val="35000"/>
                  </a:schemeClr>
                </a:solidFill>
                <a:latin typeface="Bell MT" panose="02020503060305020303" pitchFamily="18" charset="0"/>
              </a:rPr>
              <a:t>How Jesus reasoned from the Scriptures: </a:t>
            </a:r>
            <a:r>
              <a:rPr lang="en-US" sz="2800" dirty="0">
                <a:solidFill>
                  <a:schemeClr val="tx1">
                    <a:lumMod val="65000"/>
                    <a:lumOff val="35000"/>
                  </a:schemeClr>
                </a:solidFill>
                <a:latin typeface="Bell MT" panose="02020503060305020303" pitchFamily="18" charset="0"/>
              </a:rPr>
              <a:t>INFERENCES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1" y="2495550"/>
            <a:ext cx="3628673" cy="26479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81400" y="1754938"/>
            <a:ext cx="5562599" cy="2416046"/>
          </a:xfrm>
          <a:prstGeom prst="rect">
            <a:avLst/>
          </a:prstGeom>
          <a:noFill/>
          <a:ln w="3175">
            <a:noFill/>
          </a:ln>
          <a:effectLst/>
        </p:spPr>
        <p:txBody>
          <a:bodyPr wrap="square" rtlCol="0">
            <a:spAutoFit/>
          </a:bodyPr>
          <a:lstStyle/>
          <a:p>
            <a:pPr marL="571500" indent="-571500">
              <a:buFont typeface="+mj-lt"/>
              <a:buAutoNum type="arabicParenR"/>
            </a:pPr>
            <a:r>
              <a:rPr lang="en-US" sz="2800" dirty="0">
                <a:solidFill>
                  <a:schemeClr val="tx1">
                    <a:lumMod val="65000"/>
                    <a:lumOff val="35000"/>
                  </a:schemeClr>
                </a:solidFill>
                <a:latin typeface="Bell MT" panose="02020503060305020303" pitchFamily="18" charset="0"/>
              </a:rPr>
              <a:t>underestimated God’s power</a:t>
            </a:r>
          </a:p>
          <a:p>
            <a:pPr marL="571500" indent="-571500">
              <a:buFont typeface="+mj-lt"/>
              <a:buAutoNum type="arabicParenR"/>
            </a:pPr>
            <a:r>
              <a:rPr lang="en-US" sz="2800" dirty="0">
                <a:solidFill>
                  <a:schemeClr val="tx1">
                    <a:lumMod val="65000"/>
                    <a:lumOff val="35000"/>
                  </a:schemeClr>
                </a:solidFill>
                <a:latin typeface="Bell MT" panose="02020503060305020303" pitchFamily="18" charset="0"/>
              </a:rPr>
              <a:t>misunderstood God’s story</a:t>
            </a:r>
          </a:p>
          <a:p>
            <a:pPr marL="1028689" lvl="1" indent="-571500">
              <a:buFont typeface="Arial" panose="020B0604020202020204" pitchFamily="34" charset="0"/>
              <a:buChar char="•"/>
            </a:pPr>
            <a:r>
              <a:rPr lang="en-US" sz="1900" i="1" dirty="0">
                <a:solidFill>
                  <a:prstClr val="black">
                    <a:lumMod val="65000"/>
                    <a:lumOff val="35000"/>
                  </a:prstClr>
                </a:solidFill>
                <a:latin typeface="Bell MT" panose="02020503060305020303" pitchFamily="18" charset="0"/>
              </a:rPr>
              <a:t>Present tense (“I AM”) implies continued existence of the physically dead</a:t>
            </a:r>
          </a:p>
          <a:p>
            <a:pPr marL="1028689" lvl="1" indent="-571500">
              <a:buFont typeface="Arial" panose="020B0604020202020204" pitchFamily="34" charset="0"/>
              <a:buChar char="•"/>
            </a:pPr>
            <a:r>
              <a:rPr lang="en-US" sz="1900" i="1" dirty="0">
                <a:solidFill>
                  <a:prstClr val="black">
                    <a:lumMod val="65000"/>
                    <a:lumOff val="35000"/>
                  </a:prstClr>
                </a:solidFill>
                <a:latin typeface="Bell MT" panose="02020503060305020303" pitchFamily="18" charset="0"/>
              </a:rPr>
              <a:t>Continued existence of a disembodied spirit necessitates that spirit rejoining a body at some future time</a:t>
            </a:r>
          </a:p>
        </p:txBody>
      </p:sp>
      <p:sp>
        <p:nvSpPr>
          <p:cNvPr id="8" name="TextBox 7"/>
          <p:cNvSpPr txBox="1"/>
          <p:nvPr/>
        </p:nvSpPr>
        <p:spPr>
          <a:xfrm>
            <a:off x="0" y="1754938"/>
            <a:ext cx="3276600" cy="523220"/>
          </a:xfrm>
          <a:prstGeom prst="rect">
            <a:avLst/>
          </a:prstGeom>
          <a:noFill/>
          <a:ln w="3175">
            <a:noFill/>
          </a:ln>
          <a:effectLst/>
        </p:spPr>
        <p:txBody>
          <a:bodyPr wrap="square" rtlCol="0">
            <a:spAutoFit/>
          </a:bodyPr>
          <a:lstStyle/>
          <a:p>
            <a:pPr algn="r"/>
            <a:r>
              <a:rPr lang="en-US" sz="2800" dirty="0">
                <a:solidFill>
                  <a:schemeClr val="tx1">
                    <a:lumMod val="65000"/>
                    <a:lumOff val="35000"/>
                  </a:schemeClr>
                </a:solidFill>
                <a:latin typeface="Bell MT" panose="02020503060305020303" pitchFamily="18" charset="0"/>
              </a:rPr>
              <a:t>The Sadducees: </a:t>
            </a:r>
          </a:p>
        </p:txBody>
      </p:sp>
    </p:spTree>
    <p:extLst>
      <p:ext uri="{BB962C8B-B14F-4D97-AF65-F5344CB8AC3E}">
        <p14:creationId xmlns:p14="http://schemas.microsoft.com/office/powerpoint/2010/main" val="238414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1754</TotalTime>
  <Words>402</Words>
  <Application>Microsoft Office PowerPoint</Application>
  <PresentationFormat>On-screen Show (16:9)</PresentationFormat>
  <Paragraphs>83</Paragraphs>
  <Slides>15</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Adelle-Regular</vt:lpstr>
      <vt:lpstr>Apple Chancery</vt:lpstr>
      <vt:lpstr>Arial</vt:lpstr>
      <vt:lpstr>Bell MT</vt:lpstr>
      <vt:lpstr>Calibri</vt:lpstr>
      <vt:lpstr>Trebuchet MS</vt:lpstr>
      <vt:lpstr>Office Theme</vt:lpstr>
      <vt:lpstr>1_Default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AUTHORITY</dc:title>
  <dc:creator>JRBRONGER</dc:creator>
  <cp:lastModifiedBy>Jerome Sasanecki</cp:lastModifiedBy>
  <cp:revision>62</cp:revision>
  <dcterms:created xsi:type="dcterms:W3CDTF">2017-04-05T17:28:27Z</dcterms:created>
  <dcterms:modified xsi:type="dcterms:W3CDTF">2017-05-21T03:33:04Z</dcterms:modified>
</cp:coreProperties>
</file>