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20"/>
  </p:notesMasterIdLst>
  <p:sldIdLst>
    <p:sldId id="269" r:id="rId4"/>
    <p:sldId id="270" r:id="rId5"/>
    <p:sldId id="256" r:id="rId6"/>
    <p:sldId id="257" r:id="rId7"/>
    <p:sldId id="259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1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5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70EC2-A8F9-41C6-815E-A0078AE33FC8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96A4D-A812-451A-B5DC-17ADD608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1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AC1DF57F-E6F7-4A64-B61C-FFF9F13E2C1C}" type="slidenum">
              <a:rPr lang="en-US">
                <a:solidFill>
                  <a:prstClr val="black"/>
                </a:solidFill>
              </a:rPr>
              <a:pPr defTabSz="914400"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2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C0FA-E169-4AF5-8B87-0C823D3EC15F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2EF3-F4F0-4A30-83C5-3367EEA01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C0FA-E169-4AF5-8B87-0C823D3EC15F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2EF3-F4F0-4A30-83C5-3367EEA01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8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C0FA-E169-4AF5-8B87-0C823D3EC15F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2EF3-F4F0-4A30-83C5-3367EEA01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0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652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11" y="3229336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652315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11" y="3229336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78480" y="1371600"/>
            <a:ext cx="2976880" cy="173736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597744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8" y="251826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211098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8" y="251826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55831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74592" y="3870963"/>
            <a:ext cx="1487715" cy="9105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8" y="251826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587291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42" y="421374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178" indent="0">
              <a:buNone/>
              <a:defRPr/>
            </a:lvl2pPr>
            <a:lvl3pPr marL="914355" indent="0">
              <a:buFont typeface="Arial"/>
              <a:buNone/>
              <a:defRPr/>
            </a:lvl3pPr>
            <a:lvl4pPr marL="1371532" indent="0">
              <a:buFont typeface="Arial"/>
              <a:buNone/>
              <a:defRPr/>
            </a:lvl4pPr>
            <a:lvl5pPr marL="182870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40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167074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42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178" indent="0">
              <a:buNone/>
              <a:defRPr/>
            </a:lvl2pPr>
            <a:lvl3pPr marL="914355" indent="0">
              <a:buFont typeface="Arial"/>
              <a:buNone/>
              <a:defRPr/>
            </a:lvl3pPr>
            <a:lvl4pPr marL="1371532" indent="0">
              <a:buFont typeface="Arial"/>
              <a:buNone/>
              <a:defRPr/>
            </a:lvl4pPr>
            <a:lvl5pPr marL="182870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4366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C0FA-E169-4AF5-8B87-0C823D3EC15F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2EF3-F4F0-4A30-83C5-3367EEA01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69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48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8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38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13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94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82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46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C0FA-E169-4AF5-8B87-0C823D3EC15F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2EF3-F4F0-4A30-83C5-3367EEA01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60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58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7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C0FA-E169-4AF5-8B87-0C823D3EC15F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2EF3-F4F0-4A30-83C5-3367EEA01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2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C0FA-E169-4AF5-8B87-0C823D3EC15F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2EF3-F4F0-4A30-83C5-3367EEA01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C0FA-E169-4AF5-8B87-0C823D3EC15F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2EF3-F4F0-4A30-83C5-3367EEA01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3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C0FA-E169-4AF5-8B87-0C823D3EC15F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2EF3-F4F0-4A30-83C5-3367EEA01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C0FA-E169-4AF5-8B87-0C823D3EC15F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2EF3-F4F0-4A30-83C5-3367EEA01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0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C0FA-E169-4AF5-8B87-0C823D3EC15F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2EF3-F4F0-4A30-83C5-3367EEA01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4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9C0FA-E169-4AF5-8B87-0C823D3EC15F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2EF3-F4F0-4A30-83C5-3367EEA01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2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892"/>
              <a:t>4/8/2017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892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88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355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355" indent="-457178" algn="ctr" defTabSz="91435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355" indent="0" algn="ctr" defTabSz="914355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532" indent="0" algn="ctr" defTabSz="914355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709" indent="0" algn="ctr" defTabSz="914355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8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r>
              <a:rPr lang="en-US" sz="3000" dirty="0">
                <a:solidFill>
                  <a:prstClr val="white"/>
                </a:solidFill>
              </a:rPr>
              <a:t>Scripture Reading: </a:t>
            </a: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r>
              <a:rPr lang="en-US" sz="4400" dirty="0" smtClean="0">
                <a:solidFill>
                  <a:prstClr val="white"/>
                </a:solidFill>
              </a:rPr>
              <a:t>Zechariah 12:10</a:t>
            </a:r>
            <a:endParaRPr lang="en-US" sz="44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-7620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-4000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Zechariah</a:t>
            </a:r>
            <a:endParaRPr lang="en-US" sz="88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8171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“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the LORD remembers</a:t>
            </a:r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”</a:t>
            </a:r>
            <a:endParaRPr lang="en-US" sz="36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28750"/>
            <a:ext cx="8382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Visions 4 &amp; 5 </a:t>
            </a:r>
            <a:r>
              <a:rPr lang="en-US" sz="36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(3:1-10; 4:1-14)</a:t>
            </a: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339647"/>
            <a:ext cx="3429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Vision 4 (3:1-10)</a:t>
            </a:r>
          </a:p>
          <a:p>
            <a:pPr algn="ctr"/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“Joshua, high priest”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0715" y="2952750"/>
            <a:ext cx="43434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Messianic kingdom will come only IF the people are faithful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3355836"/>
            <a:ext cx="3429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Vision 5 (4:1-14)</a:t>
            </a:r>
          </a:p>
          <a:p>
            <a:pPr algn="ctr"/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“Zerubbabel, royal heir of David”</a:t>
            </a:r>
          </a:p>
        </p:txBody>
      </p:sp>
    </p:spTree>
    <p:extLst>
      <p:ext uri="{BB962C8B-B14F-4D97-AF65-F5344CB8AC3E}">
        <p14:creationId xmlns:p14="http://schemas.microsoft.com/office/powerpoint/2010/main" val="382383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-7620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-4000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Zechariah</a:t>
            </a:r>
            <a:endParaRPr lang="en-US" sz="88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8171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“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the LORD remembers</a:t>
            </a:r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”</a:t>
            </a:r>
            <a:endParaRPr lang="en-US" sz="36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28750"/>
            <a:ext cx="8382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Bonus Vision </a:t>
            </a:r>
            <a:r>
              <a:rPr lang="en-US" sz="36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(6:9-15)</a:t>
            </a: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634" y="2706528"/>
            <a:ext cx="3429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Joshua given a crown</a:t>
            </a:r>
          </a:p>
          <a:p>
            <a:pPr algn="ctr"/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Symbol of Israel’s future Priest-King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0715" y="2798860"/>
            <a:ext cx="43434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All these blessings (1:7-6) will come only IF the current generation stays faithful</a:t>
            </a:r>
          </a:p>
        </p:txBody>
      </p:sp>
    </p:spTree>
    <p:extLst>
      <p:ext uri="{BB962C8B-B14F-4D97-AF65-F5344CB8AC3E}">
        <p14:creationId xmlns:p14="http://schemas.microsoft.com/office/powerpoint/2010/main" val="277421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-7620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-4000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Zechariah</a:t>
            </a:r>
            <a:endParaRPr lang="en-US" sz="88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8171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“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the LORD remembers</a:t>
            </a:r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”</a:t>
            </a:r>
            <a:endParaRPr lang="en-US" sz="36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28750"/>
            <a:ext cx="8382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Conclusion </a:t>
            </a:r>
            <a:r>
              <a:rPr lang="en-US" sz="36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(7-8)</a:t>
            </a: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198695"/>
            <a:ext cx="3557081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Israelites: “Should we stop grieving? Is God’s kingdom coming soon?”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655" y="3043592"/>
            <a:ext cx="43434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Question is reversed: Israel must focus on being the kind of people that can receive &amp; participate in future kingdom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3551424"/>
            <a:ext cx="355708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Zechariah: “Are you going to be faithful to the LORD?”</a:t>
            </a:r>
          </a:p>
        </p:txBody>
      </p:sp>
    </p:spTree>
    <p:extLst>
      <p:ext uri="{BB962C8B-B14F-4D97-AF65-F5344CB8AC3E}">
        <p14:creationId xmlns:p14="http://schemas.microsoft.com/office/powerpoint/2010/main" val="328112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-7620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-4000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Zechariah</a:t>
            </a:r>
            <a:endParaRPr lang="en-US" sz="88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8171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“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the LORD remembers</a:t>
            </a:r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”</a:t>
            </a:r>
            <a:endParaRPr lang="en-US" sz="36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28750"/>
            <a:ext cx="8382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Images of Messianic Kingdom pt.1 </a:t>
            </a:r>
            <a:r>
              <a:rPr lang="en-US" sz="36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(9-11)</a:t>
            </a: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198695"/>
            <a:ext cx="3557081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King rides into Jerusalem on a donkey to establish His kingdom (9-10)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655" y="3233095"/>
            <a:ext cx="43434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Will Israel reject their King forever?...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3488143"/>
            <a:ext cx="3557081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King becomes a Shepherd over Israel but Israel rejects Him (11)</a:t>
            </a:r>
          </a:p>
        </p:txBody>
      </p:sp>
    </p:spTree>
    <p:extLst>
      <p:ext uri="{BB962C8B-B14F-4D97-AF65-F5344CB8AC3E}">
        <p14:creationId xmlns:p14="http://schemas.microsoft.com/office/powerpoint/2010/main" val="317885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-7620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-4000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Zechariah</a:t>
            </a:r>
            <a:endParaRPr lang="en-US" sz="88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8171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“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the LORD remembers</a:t>
            </a:r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”</a:t>
            </a:r>
            <a:endParaRPr lang="en-US" sz="36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28750"/>
            <a:ext cx="8382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Images of Messianic Kingdom pt.2 </a:t>
            </a:r>
            <a:r>
              <a:rPr lang="en-US" sz="36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(12-14)</a:t>
            </a: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198695"/>
            <a:ext cx="3557081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New Jerusalem will be a place where the nations’ evil is defeated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655" y="3043592"/>
            <a:ext cx="43434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New Jerusalem becomes a new Garden of Eden &amp; gathering point for all people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3459090"/>
            <a:ext cx="3557081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New Jerusalem will be a place where Israelites’ evil is defeated (12:10)</a:t>
            </a:r>
          </a:p>
        </p:txBody>
      </p:sp>
    </p:spTree>
    <p:extLst>
      <p:ext uri="{BB962C8B-B14F-4D97-AF65-F5344CB8AC3E}">
        <p14:creationId xmlns:p14="http://schemas.microsoft.com/office/powerpoint/2010/main" val="340508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-7620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-4000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Zechariah</a:t>
            </a:r>
            <a:endParaRPr lang="en-US" sz="88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8171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“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the LORD remembers</a:t>
            </a:r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”</a:t>
            </a:r>
            <a:endParaRPr lang="en-US" sz="36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28750"/>
            <a:ext cx="8382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APPLICATION</a:t>
            </a: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599" y="2721411"/>
            <a:ext cx="355708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God’s future promises should motivate faithfulness in present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2721411"/>
            <a:ext cx="393808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Life can be chaotic at times but God’s promises never change</a:t>
            </a:r>
          </a:p>
        </p:txBody>
      </p:sp>
    </p:spTree>
    <p:extLst>
      <p:ext uri="{BB962C8B-B14F-4D97-AF65-F5344CB8AC3E}">
        <p14:creationId xmlns:p14="http://schemas.microsoft.com/office/powerpoint/2010/main" val="263522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-4000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Zechariah</a:t>
            </a:r>
            <a:endParaRPr lang="en-US" sz="88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28750"/>
            <a:ext cx="8382000" cy="2185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CONTEXT: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Zechariah &amp; Haggai encouraged effort to rebuild temple (Ezra 5:1-2)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Jeremiah prophesied exile would last 70 years (Jer. 29:10) then God would restore kingdom &amp; Messiah would rule over all nations (30-33)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Hard times in Jerusalem caused some to question the validity of God's promise of </a:t>
            </a:r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restoration</a:t>
            </a:r>
            <a:endParaRPr lang="en-US" sz="20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8171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“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the LORD remembers</a:t>
            </a:r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”</a:t>
            </a:r>
            <a:endParaRPr lang="en-US" sz="36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2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-4000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Zechariah</a:t>
            </a:r>
            <a:endParaRPr lang="en-US" sz="88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28750"/>
            <a:ext cx="8382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STRUCTURE:</a:t>
            </a: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114550"/>
            <a:ext cx="1524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Introduction</a:t>
            </a:r>
          </a:p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(1:1-6)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2119207"/>
            <a:ext cx="1524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Dream Visions</a:t>
            </a:r>
          </a:p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(1:7-6)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2114550"/>
            <a:ext cx="1524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Conclusion</a:t>
            </a:r>
          </a:p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(7-8)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2114550"/>
            <a:ext cx="28956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2 Collections of Poetry &amp; Prophecy</a:t>
            </a:r>
          </a:p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(9-11; 12-14)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68171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“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the LORD remembers</a:t>
            </a:r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”</a:t>
            </a:r>
            <a:endParaRPr lang="en-US" sz="36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7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-4000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Zechariah</a:t>
            </a:r>
            <a:endParaRPr lang="en-US" sz="88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28750"/>
            <a:ext cx="8382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STRUCTURE:</a:t>
            </a: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114550"/>
            <a:ext cx="15240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Introduction</a:t>
            </a:r>
          </a:p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(1:1-6)</a:t>
            </a:r>
          </a:p>
          <a:p>
            <a:pPr algn="ctr"/>
            <a:endParaRPr lang="en-US" sz="20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algn="ctr"/>
            <a:endParaRPr lang="en-US" sz="20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2119207"/>
            <a:ext cx="1524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Dream Visions</a:t>
            </a:r>
          </a:p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(1:7-6)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2114550"/>
            <a:ext cx="1524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Conclusion</a:t>
            </a:r>
          </a:p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(7-8)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2114550"/>
            <a:ext cx="28956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2 Collections of Poetry &amp; Prophecy</a:t>
            </a:r>
          </a:p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(9-11; 12-14)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421" y="3257550"/>
            <a:ext cx="7926421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Zechariah: “Turn back to God! Don’t be like your ancestors who didn’t listen to the prophets are were taken into exile!”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Israelites: “We repent!” or so it seems….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68171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“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the LORD remembers</a:t>
            </a:r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”</a:t>
            </a:r>
            <a:endParaRPr lang="en-US" sz="36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0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-7620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-4000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Zechariah</a:t>
            </a:r>
            <a:endParaRPr lang="en-US" sz="88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8171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“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the LORD remembers</a:t>
            </a:r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”</a:t>
            </a:r>
            <a:endParaRPr lang="en-US" sz="36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28750"/>
            <a:ext cx="8382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STRUCTURE:</a:t>
            </a: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114550"/>
            <a:ext cx="1524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Introduction</a:t>
            </a:r>
          </a:p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(1:1-6)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2119207"/>
            <a:ext cx="15240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Dream Visions</a:t>
            </a:r>
          </a:p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(1:7-6)</a:t>
            </a:r>
          </a:p>
          <a:p>
            <a:pPr algn="ctr"/>
            <a:endParaRPr lang="en-US" sz="20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algn="ctr"/>
            <a:endParaRPr lang="en-US" sz="20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2114550"/>
            <a:ext cx="1524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Conclusion</a:t>
            </a:r>
          </a:p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(7-8)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2114550"/>
            <a:ext cx="28956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2 Collections of Poetry &amp; Prophecy</a:t>
            </a:r>
          </a:p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(9-11; 12-14)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3182566"/>
            <a:ext cx="1318098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Vision1</a:t>
            </a:r>
          </a:p>
          <a:p>
            <a:pPr algn="ctr"/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(1:7-17)</a:t>
            </a:r>
          </a:p>
          <a:p>
            <a:pPr algn="ctr"/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</a:p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Vision 8</a:t>
            </a:r>
          </a:p>
          <a:p>
            <a:pPr algn="ctr"/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(6:1-8)</a:t>
            </a:r>
          </a:p>
          <a:p>
            <a:pPr algn="ctr"/>
            <a:endParaRPr lang="en-US" sz="14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3898" y="3182566"/>
            <a:ext cx="1318098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Vision2</a:t>
            </a:r>
          </a:p>
          <a:p>
            <a:pPr algn="ctr"/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(1:18-21)</a:t>
            </a:r>
          </a:p>
          <a:p>
            <a:pPr algn="ctr"/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</a:p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Vision 7</a:t>
            </a:r>
          </a:p>
          <a:p>
            <a:pPr algn="ctr"/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(5:5-11)</a:t>
            </a:r>
          </a:p>
          <a:p>
            <a:pPr algn="ctr"/>
            <a:endParaRPr lang="en-US" sz="14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1996" y="3181350"/>
            <a:ext cx="1318098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Vision3</a:t>
            </a:r>
          </a:p>
          <a:p>
            <a:pPr algn="ctr"/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(2:1-13)</a:t>
            </a:r>
          </a:p>
          <a:p>
            <a:pPr algn="ctr"/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</a:p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Vision 6</a:t>
            </a:r>
          </a:p>
          <a:p>
            <a:pPr algn="ctr"/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(5:1-4)</a:t>
            </a:r>
          </a:p>
          <a:p>
            <a:pPr algn="ctr"/>
            <a:endParaRPr lang="en-US" sz="14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0094" y="3181350"/>
            <a:ext cx="1318098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Vision4</a:t>
            </a:r>
          </a:p>
          <a:p>
            <a:pPr algn="ctr"/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(3:1-10)</a:t>
            </a:r>
          </a:p>
          <a:p>
            <a:pPr algn="ctr"/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</a:p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Vision 5</a:t>
            </a:r>
          </a:p>
          <a:p>
            <a:pPr algn="ctr"/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(4:1-14)</a:t>
            </a:r>
          </a:p>
          <a:p>
            <a:pPr algn="ctr"/>
            <a:endParaRPr lang="en-US" sz="14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58192" y="3181350"/>
            <a:ext cx="1318098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</a:p>
          <a:p>
            <a:pPr algn="ctr"/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Bonus Vision</a:t>
            </a:r>
          </a:p>
          <a:p>
            <a:pPr algn="ctr"/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(6:9-15)</a:t>
            </a:r>
          </a:p>
          <a:p>
            <a:pPr algn="ctr"/>
            <a:endParaRPr lang="en-US" sz="14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algn="ctr"/>
            <a:endParaRPr lang="en-US" sz="14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5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-7620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-4000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Zechariah</a:t>
            </a:r>
            <a:endParaRPr lang="en-US" sz="88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8171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“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the LORD remembers</a:t>
            </a:r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”</a:t>
            </a:r>
            <a:endParaRPr lang="en-US" sz="36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28750"/>
            <a:ext cx="8382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Visions 1 &amp; 8 </a:t>
            </a:r>
            <a:r>
              <a:rPr lang="en-US" sz="36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(1:7-17; 6:1-8)</a:t>
            </a: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339647"/>
            <a:ext cx="3429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Vision 1 (1:7-17)</a:t>
            </a:r>
          </a:p>
          <a:p>
            <a:pPr algn="ctr"/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“4 horsemen on patrol”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2114550"/>
            <a:ext cx="43434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Their report: “All the earth is peaceful &amp; quiet” (1:11; 6:8)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God has raised up Cyrus/Persia to conquer Babylon &amp; bring peace to Israel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Is God now going to raise up His Messiah-King to bring peace? (1:12)</a:t>
            </a:r>
            <a:endParaRPr lang="en-US" sz="20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God promises to fulfill His promises (1:13-17) but He doesn’t say when…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3355836"/>
            <a:ext cx="3429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Vision 8 (6:1-8)</a:t>
            </a:r>
          </a:p>
          <a:p>
            <a:pPr algn="ctr"/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“4 chariots on patrol”</a:t>
            </a:r>
          </a:p>
        </p:txBody>
      </p:sp>
    </p:spTree>
    <p:extLst>
      <p:ext uri="{BB962C8B-B14F-4D97-AF65-F5344CB8AC3E}">
        <p14:creationId xmlns:p14="http://schemas.microsoft.com/office/powerpoint/2010/main" val="264608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-7620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-4000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Zechariah</a:t>
            </a:r>
            <a:endParaRPr lang="en-US" sz="88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8171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“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the LORD remembers</a:t>
            </a:r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”</a:t>
            </a:r>
            <a:endParaRPr lang="en-US" sz="36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28750"/>
            <a:ext cx="8382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Visions 2 &amp; 7 </a:t>
            </a:r>
            <a:r>
              <a:rPr lang="en-US" sz="36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(1:18-21; 5:5-11)</a:t>
            </a: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339647"/>
            <a:ext cx="3429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Vision 2 (1:18-21)</a:t>
            </a:r>
          </a:p>
          <a:p>
            <a:pPr algn="ctr"/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“4 horns &amp; 4 blacksmiths”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2876550"/>
            <a:ext cx="43434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Both visions reflect on Israel’s past sin &amp; exile but both end with hopeful future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3355836"/>
            <a:ext cx="3429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Vision 7 (5:5-11)</a:t>
            </a:r>
          </a:p>
          <a:p>
            <a:pPr algn="ctr"/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“woman in a basket”</a:t>
            </a:r>
          </a:p>
        </p:txBody>
      </p:sp>
    </p:spTree>
    <p:extLst>
      <p:ext uri="{BB962C8B-B14F-4D97-AF65-F5344CB8AC3E}">
        <p14:creationId xmlns:p14="http://schemas.microsoft.com/office/powerpoint/2010/main" val="420272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-7620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-4000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Zechariah</a:t>
            </a:r>
            <a:endParaRPr lang="en-US" sz="88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8171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“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the LORD remembers</a:t>
            </a:r>
            <a:r>
              <a:rPr lang="en-US" sz="3600" dirty="0" smtClean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”</a:t>
            </a:r>
            <a:endParaRPr lang="en-US" sz="36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28750"/>
            <a:ext cx="8382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Visions 3 &amp; 6 </a:t>
            </a:r>
            <a:r>
              <a:rPr lang="en-US" sz="36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(2:1-13; 5:1-4)</a:t>
            </a: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36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339647"/>
            <a:ext cx="3429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Vision 3 (2:1-13)</a:t>
            </a:r>
          </a:p>
          <a:p>
            <a:pPr algn="ctr"/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“Jerusalem is measured”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0715" y="2739337"/>
            <a:ext cx="43434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Both visions are images of the New Jerusalem purified from sin &amp; remade into a holy habitation for God &amp; His </a:t>
            </a:r>
            <a:r>
              <a:rPr lang="en-US" sz="2000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ppl</a:t>
            </a:r>
            <a:endParaRPr lang="en-US" sz="20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3355836"/>
            <a:ext cx="3429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Vision 6 (5:1-4)</a:t>
            </a:r>
          </a:p>
          <a:p>
            <a:pPr algn="ctr"/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“the flying scroll”</a:t>
            </a:r>
          </a:p>
        </p:txBody>
      </p:sp>
    </p:spTree>
    <p:extLst>
      <p:ext uri="{BB962C8B-B14F-4D97-AF65-F5344CB8AC3E}">
        <p14:creationId xmlns:p14="http://schemas.microsoft.com/office/powerpoint/2010/main" val="207726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726</Words>
  <Application>Microsoft Office PowerPoint</Application>
  <PresentationFormat>On-screen Show (16:9)</PresentationFormat>
  <Paragraphs>174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1_Default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JRBRONGER</cp:lastModifiedBy>
  <cp:revision>8</cp:revision>
  <dcterms:created xsi:type="dcterms:W3CDTF">2017-04-08T15:49:12Z</dcterms:created>
  <dcterms:modified xsi:type="dcterms:W3CDTF">2017-04-08T17:14:28Z</dcterms:modified>
</cp:coreProperties>
</file>