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15"/>
  </p:notesMasterIdLst>
  <p:sldIdLst>
    <p:sldId id="257" r:id="rId4"/>
    <p:sldId id="258" r:id="rId5"/>
    <p:sldId id="268" r:id="rId6"/>
    <p:sldId id="265" r:id="rId7"/>
    <p:sldId id="270" r:id="rId8"/>
    <p:sldId id="271" r:id="rId9"/>
    <p:sldId id="272" r:id="rId10"/>
    <p:sldId id="273" r:id="rId11"/>
    <p:sldId id="274" r:id="rId12"/>
    <p:sldId id="259" r:id="rId13"/>
    <p:sldId id="266" r:id="rId14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38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B979-52D2-47BB-ABF1-5C0782D94C9F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F7B1D-0F6F-4245-85D3-FBD099D3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8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C1DF57F-E6F7-4A64-B61C-FFF9F13E2C1C}" type="slidenum">
              <a:rPr lang="en-US">
                <a:solidFill>
                  <a:prstClr val="black"/>
                </a:solidFill>
              </a:rPr>
              <a:pPr defTabSz="914400"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2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9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6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60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11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363874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11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78480" y="1371600"/>
            <a:ext cx="2976880" cy="173736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864553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279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661067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74592" y="3870963"/>
            <a:ext cx="1487715" cy="9105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697000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2" y="421374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178" indent="0">
              <a:buNone/>
              <a:defRPr/>
            </a:lvl2pPr>
            <a:lvl3pPr marL="914355" indent="0">
              <a:buFont typeface="Arial"/>
              <a:buNone/>
              <a:defRPr/>
            </a:lvl3pPr>
            <a:lvl4pPr marL="1371532" indent="0">
              <a:buFont typeface="Arial"/>
              <a:buNone/>
              <a:defRPr/>
            </a:lvl4pPr>
            <a:lvl5pPr marL="182870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40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94925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2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178" indent="0">
              <a:buNone/>
              <a:defRPr/>
            </a:lvl2pPr>
            <a:lvl3pPr marL="914355" indent="0">
              <a:buFont typeface="Arial"/>
              <a:buNone/>
              <a:defRPr/>
            </a:lvl3pPr>
            <a:lvl4pPr marL="1371532" indent="0">
              <a:buFont typeface="Arial"/>
              <a:buNone/>
              <a:defRPr/>
            </a:lvl4pPr>
            <a:lvl5pPr marL="182870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7262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9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4/15/2017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3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91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57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6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7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82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76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19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2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45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42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0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9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7375-AB1E-4818-BDB0-85BF9965E378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892"/>
              <a:t>4/15/2017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892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17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355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355" indent="-457178" algn="ctr" defTabSz="91435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355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532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709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8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0ahUKEwj5qO75_6bTAhVr7YMKHbpXAmkQjRwIBw&amp;url=https://commons.wikimedia.org/wiki/File:Acts_of_the_Apostles_Chapter_10-2_(Bible_Illustrations_by_Sweet_Media).jpg&amp;psig=AFQjCNEfCFqmTV49Gdizsz05LstoJJ_naQ&amp;ust=149236411675968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r>
              <a:rPr lang="en-US" sz="3000" dirty="0">
                <a:solidFill>
                  <a:prstClr val="white"/>
                </a:solidFill>
              </a:rPr>
              <a:t>Scripture Reading: </a:t>
            </a: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r>
              <a:rPr lang="en-US" sz="4400" dirty="0" smtClean="0">
                <a:solidFill>
                  <a:prstClr val="white"/>
                </a:solidFill>
              </a:rPr>
              <a:t>Matthew 28:18</a:t>
            </a:r>
            <a:endParaRPr lang="en-US" sz="44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011" y="1785930"/>
            <a:ext cx="4838700" cy="249299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For the grace of God has appeared,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bringing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salvation to all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men,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instructing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us to deny ungodliness and worldly desires and to live sensibly, righteously and godly in the present age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(Titus 2:11-12)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581150"/>
            <a:ext cx="3505199" cy="29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1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2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715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10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10000"/>
                </a:schemeClr>
              </a:solidFill>
              <a:latin typeface="Bell MT" panose="020205030603050203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43400" y="1200150"/>
            <a:ext cx="441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3203645" y="1200150"/>
            <a:ext cx="5559356" cy="495300"/>
          </a:xfrm>
          <a:prstGeom prst="rect">
            <a:avLst/>
          </a:prstGeom>
        </p:spPr>
        <p:txBody>
          <a:bodyPr vert="horz" lIns="91438" tIns="45719" rIns="91438" bIns="45719" rtlCol="0">
            <a:normAutofit lnSpcReduction="10000"/>
          </a:bodyPr>
          <a:lstStyle>
            <a:lvl1pPr marL="0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8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W</a:t>
            </a:r>
            <a:r>
              <a:rPr lang="en-US" sz="2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hat </a:t>
            </a:r>
            <a:r>
              <a:rPr lang="en-US" sz="2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is </a:t>
            </a:r>
            <a:r>
              <a:rPr lang="en-US" sz="2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Biblical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authority?</a:t>
            </a: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822643" y="1581150"/>
            <a:ext cx="5940357" cy="4953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Isaiah 52:7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664" y="1167511"/>
            <a:ext cx="5116854" cy="3954929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What is authority?</a:t>
            </a:r>
          </a:p>
          <a:p>
            <a:endParaRPr lang="en-US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r>
              <a:rPr lang="en-US" sz="24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General definition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: “the power to make &amp; enforce laws, to command, determine, judge or exact obedience”</a:t>
            </a:r>
          </a:p>
          <a:p>
            <a:endParaRPr lang="en-US" sz="105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r>
              <a:rPr lang="en-US" sz="24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Position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: One can have authority based upon the position that he/she holds</a:t>
            </a:r>
          </a:p>
          <a:p>
            <a:endParaRPr lang="en-US" sz="105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r>
              <a:rPr lang="en-US" sz="24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Delegated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: One can be given permission to exercise authority from another who has the power to grant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0518" y="1668518"/>
            <a:ext cx="3566017" cy="29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664" y="1167511"/>
            <a:ext cx="5398936" cy="107721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Who has authority?</a:t>
            </a:r>
            <a:endParaRPr lang="en-US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Creator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5942" y="837690"/>
            <a:ext cx="4080830" cy="40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963" y="2647950"/>
            <a:ext cx="2493727" cy="1200329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All earthly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governments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&amp; human institutions</a:t>
            </a:r>
            <a:endParaRPr lang="en-US" sz="105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6268" y="3943170"/>
            <a:ext cx="2493727" cy="1200329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Church</a:t>
            </a:r>
          </a:p>
          <a:p>
            <a:pPr algn="ctr"/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God’s ideal government-family</a:t>
            </a:r>
            <a:endParaRPr lang="en-US" sz="105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6885" y="2647950"/>
            <a:ext cx="2493727" cy="46166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All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families</a:t>
            </a:r>
            <a:endParaRPr lang="en-US" sz="1050" b="1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cxnSp>
        <p:nvCxnSpPr>
          <p:cNvPr id="3" name="Straight Connector 2"/>
          <p:cNvCxnSpPr>
            <a:endCxn id="5" idx="0"/>
          </p:cNvCxnSpPr>
          <p:nvPr/>
        </p:nvCxnSpPr>
        <p:spPr>
          <a:xfrm flipH="1">
            <a:off x="1240901" y="2266950"/>
            <a:ext cx="1246862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8" idx="0"/>
          </p:cNvCxnSpPr>
          <p:nvPr/>
        </p:nvCxnSpPr>
        <p:spPr>
          <a:xfrm>
            <a:off x="3247775" y="2266950"/>
            <a:ext cx="1065974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0"/>
          </p:cNvCxnSpPr>
          <p:nvPr/>
        </p:nvCxnSpPr>
        <p:spPr>
          <a:xfrm>
            <a:off x="2863131" y="2266949"/>
            <a:ext cx="1" cy="1676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664" y="1167511"/>
            <a:ext cx="5017936" cy="347787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Why do we need authority?</a:t>
            </a:r>
            <a:endParaRPr lang="en-US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God gives us choice, freewill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Submitting to God’s authority brings blessing, freedom &amp; life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Rebelling against God’s authority brings pain, slavery &amp; death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Jesus succeeded where we failed &amp; has become King through the resurrection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10287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664" y="1167511"/>
            <a:ext cx="5094136" cy="3847207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How do we receive authority?</a:t>
            </a:r>
            <a:endParaRPr lang="en-US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God revealed His mind through His Spirit to apostles &amp; prophets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God delegates authority through the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Scriptures written by inspired apostles &amp; prophets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God’s will is communicated in the Scriptures in an understandable way providing us with a standard of unity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700" y="1853391"/>
            <a:ext cx="3733800" cy="24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664" y="1167511"/>
            <a:ext cx="6008536" cy="52322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How do we know what God wants?</a:t>
            </a:r>
            <a:endParaRPr lang="en-US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86" y="1962150"/>
            <a:ext cx="4415814" cy="24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52400" y="1690731"/>
            <a:ext cx="4572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How communication works:</a:t>
            </a:r>
          </a:p>
          <a:p>
            <a:pPr marL="1371578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Tell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others what you want</a:t>
            </a:r>
          </a:p>
          <a:p>
            <a:pPr marL="1371578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Show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others what you want</a:t>
            </a:r>
          </a:p>
          <a:p>
            <a:pPr marL="1371578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Imply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what you expect others to understand by what you say or show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Question of origin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How communication works!</a:t>
            </a:r>
          </a:p>
        </p:txBody>
      </p:sp>
    </p:spTree>
    <p:extLst>
      <p:ext uri="{BB962C8B-B14F-4D97-AF65-F5344CB8AC3E}">
        <p14:creationId xmlns:p14="http://schemas.microsoft.com/office/powerpoint/2010/main" val="3064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664" y="1167511"/>
            <a:ext cx="6008536" cy="52322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Peter’s Vision (Acts 10)</a:t>
            </a:r>
            <a:endParaRPr lang="en-US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52400" y="1690731"/>
            <a:ext cx="441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God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showed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Peter a vision intended to teach an important lesson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God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told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Peter to go with the Gentiles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Peter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inferred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he should accept the Gentiles into God’s family</a:t>
            </a:r>
          </a:p>
        </p:txBody>
      </p:sp>
      <p:pic>
        <p:nvPicPr>
          <p:cNvPr id="3" name="Picture 2" descr="Related im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2610" b="-1"/>
          <a:stretch/>
        </p:blipFill>
        <p:spPr bwMode="auto">
          <a:xfrm>
            <a:off x="4267200" y="1598212"/>
            <a:ext cx="4769269" cy="348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302</Words>
  <Application>Microsoft Office PowerPoint</Application>
  <PresentationFormat>On-screen Show (16:9)</PresentationFormat>
  <Paragraphs>56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AUTHORITY</dc:title>
  <dc:creator>JRBRONGER</dc:creator>
  <cp:lastModifiedBy>JRBRONGER</cp:lastModifiedBy>
  <cp:revision>31</cp:revision>
  <dcterms:created xsi:type="dcterms:W3CDTF">2017-04-05T17:28:27Z</dcterms:created>
  <dcterms:modified xsi:type="dcterms:W3CDTF">2017-04-15T18:49:20Z</dcterms:modified>
</cp:coreProperties>
</file>