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8" r:id="rId3"/>
  </p:sldMasterIdLst>
  <p:notesMasterIdLst>
    <p:notesMasterId r:id="rId24"/>
  </p:notesMasterIdLst>
  <p:sldIdLst>
    <p:sldId id="277" r:id="rId4"/>
    <p:sldId id="278" r:id="rId5"/>
    <p:sldId id="258" r:id="rId6"/>
    <p:sldId id="261" r:id="rId7"/>
    <p:sldId id="265" r:id="rId8"/>
    <p:sldId id="266" r:id="rId9"/>
    <p:sldId id="267" r:id="rId10"/>
    <p:sldId id="268" r:id="rId11"/>
    <p:sldId id="263" r:id="rId12"/>
    <p:sldId id="269" r:id="rId13"/>
    <p:sldId id="270" r:id="rId14"/>
    <p:sldId id="271" r:id="rId15"/>
    <p:sldId id="272" r:id="rId16"/>
    <p:sldId id="280" r:id="rId17"/>
    <p:sldId id="273" r:id="rId18"/>
    <p:sldId id="274" r:id="rId19"/>
    <p:sldId id="281" r:id="rId20"/>
    <p:sldId id="275" r:id="rId21"/>
    <p:sldId id="276" r:id="rId22"/>
    <p:sldId id="279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6A2E"/>
    <a:srgbClr val="994A2C"/>
    <a:srgbClr val="00045E"/>
    <a:srgbClr val="010451"/>
    <a:srgbClr val="04304B"/>
    <a:srgbClr val="C50A1A"/>
    <a:srgbClr val="6ECED3"/>
    <a:srgbClr val="64BCC1"/>
    <a:srgbClr val="F149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87" autoAdjust="0"/>
    <p:restoredTop sz="95496" autoAdjust="0"/>
  </p:normalViewPr>
  <p:slideViewPr>
    <p:cSldViewPr snapToGrid="0" snapToObjects="1">
      <p:cViewPr>
        <p:scale>
          <a:sx n="140" d="100"/>
          <a:sy n="140" d="100"/>
        </p:scale>
        <p:origin x="-126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1F77E-0528-477C-9ADC-4964DA13B9D8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59F72-5675-4114-901C-FAB2329C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9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57F-E6F7-4A64-B61C-FFF9F13E2C1C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4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469013" y="3229336"/>
            <a:ext cx="2271395" cy="2657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78480" y="1371600"/>
            <a:ext cx="2976880" cy="1737360"/>
          </a:xfrm>
        </p:spPr>
        <p:txBody>
          <a:bodyPr/>
          <a:lstStyle/>
          <a:p>
            <a:r>
              <a:rPr lang="en-US" dirty="0" smtClean="0"/>
              <a:t>Add Your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8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65120" y="251826"/>
            <a:ext cx="8543607" cy="341593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58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65120" y="251826"/>
            <a:ext cx="8543607" cy="341593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90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874596" y="3870963"/>
            <a:ext cx="1487715" cy="9105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Add Your Title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65120" y="251826"/>
            <a:ext cx="8543607" cy="341593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32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40" y="421374"/>
            <a:ext cx="8160063" cy="3365110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4021140"/>
            <a:ext cx="8159750" cy="742690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 smtClean="0"/>
              <a:t>Add Verse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2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40" y="421372"/>
            <a:ext cx="8160063" cy="4354160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92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3/12/2017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87F3-D9E8-4CBC-9E77-7A5CBBCCD5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337D-73D5-40C5-A890-44BB135B7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50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87F3-D9E8-4CBC-9E77-7A5CBBCCD5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337D-73D5-40C5-A890-44BB135B7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12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87F3-D9E8-4CBC-9E77-7A5CBBCCD5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337D-73D5-40C5-A890-44BB135B7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6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51530" y="3204883"/>
            <a:ext cx="4803588" cy="3062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787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87F3-D9E8-4CBC-9E77-7A5CBBCCD5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337D-73D5-40C5-A890-44BB135B7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1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87F3-D9E8-4CBC-9E77-7A5CBBCCD5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337D-73D5-40C5-A890-44BB135B7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41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87F3-D9E8-4CBC-9E77-7A5CBBCCD5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337D-73D5-40C5-A890-44BB135B7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80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87F3-D9E8-4CBC-9E77-7A5CBBCCD5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337D-73D5-40C5-A890-44BB135B7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0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87F3-D9E8-4CBC-9E77-7A5CBBCCD5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337D-73D5-40C5-A890-44BB135B7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60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87F3-D9E8-4CBC-9E77-7A5CBBCCD5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337D-73D5-40C5-A890-44BB135B7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11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87F3-D9E8-4CBC-9E77-7A5CBBCCD5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337D-73D5-40C5-A890-44BB135B7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18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087F3-D9E8-4CBC-9E77-7A5CBBCCD5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7337D-73D5-40C5-A890-44BB135B7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51530" y="3204883"/>
            <a:ext cx="4803588" cy="3062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673412" y="1703293"/>
            <a:ext cx="5789706" cy="1404471"/>
          </a:xfrm>
        </p:spPr>
        <p:txBody>
          <a:bodyPr/>
          <a:lstStyle/>
          <a:p>
            <a:r>
              <a:rPr lang="en-US" dirty="0" smtClean="0"/>
              <a:t>Add Your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7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66059" y="1255059"/>
            <a:ext cx="8367060" cy="371288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5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66059" y="1255059"/>
            <a:ext cx="8367060" cy="371288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40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66059" y="1255059"/>
            <a:ext cx="8367060" cy="371288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62942" y="141940"/>
            <a:ext cx="3077882" cy="918883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dirty="0" smtClean="0"/>
              <a:t>Add Your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60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3294" y="254000"/>
            <a:ext cx="8193741" cy="4521532"/>
          </a:xfrm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1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27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469013" y="3229336"/>
            <a:ext cx="2271395" cy="2657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6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2" r:id="rId4"/>
    <p:sldLayoutId id="2147483656" r:id="rId5"/>
    <p:sldLayoutId id="2147483655" r:id="rId6"/>
    <p:sldLayoutId id="214748365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836A2E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836A2E"/>
          </a:solidFill>
          <a:latin typeface="+mn-lt"/>
          <a:ea typeface="+mn-ea"/>
          <a:cs typeface="+mn-cs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836A2E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836A2E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836A2E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836A2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3/12/2017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665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087F3-D9E8-4CBC-9E77-7A5CBBCCD5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7337D-73D5-40C5-A890-44BB135B7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3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" y="0"/>
            <a:ext cx="9143999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342866"/>
            <a:endParaRPr lang="en-US" sz="3000" dirty="0">
              <a:solidFill>
                <a:prstClr val="white"/>
              </a:solidFill>
            </a:endParaRPr>
          </a:p>
          <a:p>
            <a:pPr algn="ctr" defTabSz="342866"/>
            <a:r>
              <a:rPr lang="en-US" sz="3000" dirty="0">
                <a:solidFill>
                  <a:prstClr val="white"/>
                </a:solidFill>
              </a:rPr>
              <a:t>Scripture Reading: </a:t>
            </a:r>
          </a:p>
          <a:p>
            <a:pPr algn="ctr" defTabSz="342866"/>
            <a:endParaRPr lang="en-US" sz="3000" dirty="0">
              <a:solidFill>
                <a:prstClr val="white"/>
              </a:solidFill>
            </a:endParaRPr>
          </a:p>
          <a:p>
            <a:pPr algn="ctr" defTabSz="342866"/>
            <a:r>
              <a:rPr lang="en-US" sz="4400" smtClean="0">
                <a:solidFill>
                  <a:prstClr val="white"/>
                </a:solidFill>
              </a:rPr>
              <a:t>Ephesians 1:7-8</a:t>
            </a:r>
            <a:endParaRPr lang="en-US" sz="4400" dirty="0">
              <a:solidFill>
                <a:prstClr val="white"/>
              </a:solidFill>
            </a:endParaRPr>
          </a:p>
          <a:p>
            <a:pPr algn="ctr" defTabSz="342866"/>
            <a:endParaRPr lang="en-US" sz="3000" dirty="0">
              <a:solidFill>
                <a:prstClr val="white"/>
              </a:solidFill>
            </a:endParaRPr>
          </a:p>
          <a:p>
            <a:pPr algn="ctr" defTabSz="342866"/>
            <a:endParaRPr lang="en-US" sz="3000" dirty="0">
              <a:solidFill>
                <a:prstClr val="white"/>
              </a:solidFill>
            </a:endParaRPr>
          </a:p>
          <a:p>
            <a:pPr algn="ctr" defTabSz="342866"/>
            <a:endParaRPr lang="en-US" sz="3000" dirty="0">
              <a:solidFill>
                <a:prstClr val="white"/>
              </a:solidFill>
            </a:endParaRPr>
          </a:p>
          <a:p>
            <a:pPr algn="ctr" defTabSz="342866"/>
            <a:endParaRPr lang="en-US" sz="3000" dirty="0">
              <a:solidFill>
                <a:prstClr val="white"/>
              </a:solidFill>
            </a:endParaRPr>
          </a:p>
          <a:p>
            <a:pPr algn="ctr" defTabSz="342866"/>
            <a:endParaRPr lang="en-US" sz="3000" dirty="0">
              <a:solidFill>
                <a:prstClr val="white"/>
              </a:solidFill>
            </a:endParaRPr>
          </a:p>
          <a:p>
            <a:pPr algn="ctr" defTabSz="342866"/>
            <a:endParaRPr lang="en-US" sz="3000" dirty="0">
              <a:solidFill>
                <a:prstClr val="white"/>
              </a:solidFill>
            </a:endParaRPr>
          </a:p>
          <a:p>
            <a:pPr algn="ctr" defTabSz="342866"/>
            <a:endParaRPr lang="en-US" sz="3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Romans 5:20</a:t>
            </a:r>
          </a:p>
          <a:p>
            <a:pPr algn="l"/>
            <a:r>
              <a:rPr lang="en-US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The Law came in so that the transgression would increase; but where sin increased, grace abounded all the more</a:t>
            </a:r>
          </a:p>
        </p:txBody>
      </p:sp>
    </p:spTree>
    <p:extLst>
      <p:ext uri="{BB962C8B-B14F-4D97-AF65-F5344CB8AC3E}">
        <p14:creationId xmlns:p14="http://schemas.microsoft.com/office/powerpoint/2010/main" val="14006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6059" y="1060825"/>
            <a:ext cx="8367060" cy="3907118"/>
          </a:xfrm>
        </p:spPr>
        <p:txBody>
          <a:bodyPr anchor="t">
            <a:normAutofit/>
          </a:bodyPr>
          <a:lstStyle/>
          <a:p>
            <a:pPr marL="571500" indent="-571500" algn="l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Sin is our debt against God that we could never repay</a:t>
            </a:r>
          </a:p>
          <a:p>
            <a:pPr marL="571500" indent="-571500" algn="l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God has been extremely generous to forgive us our debt</a:t>
            </a:r>
          </a:p>
          <a:p>
            <a:pPr marL="571500" indent="-571500" algn="l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The debts others owe us are nothing compared to what we owe God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62" y="141942"/>
            <a:ext cx="8367061" cy="918883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Application</a:t>
            </a:r>
            <a:endParaRPr lang="en-US" sz="3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4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 denarius = $4.32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100 denarii = $432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Servant’s debt of $432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compared to the other servant’s debt of $259,440,000 = 0.00000016% or 1/665,000</a:t>
            </a:r>
            <a:r>
              <a:rPr lang="en-US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62" y="141942"/>
            <a:ext cx="8367061" cy="918883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Understanding the Hyperbole</a:t>
            </a:r>
            <a:endParaRPr lang="en-US" sz="3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8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6059" y="1060825"/>
            <a:ext cx="8367060" cy="3907118"/>
          </a:xfrm>
        </p:spPr>
        <p:txBody>
          <a:bodyPr anchor="t">
            <a:normAutofit lnSpcReduction="10000"/>
          </a:bodyPr>
          <a:lstStyle/>
          <a:p>
            <a:pPr marL="571500" indent="-571500" algn="l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Sin is our debt against God that we could never repay</a:t>
            </a:r>
          </a:p>
          <a:p>
            <a:pPr marL="571500" indent="-571500" algn="l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God has been extremely generous to forgive us our debt</a:t>
            </a:r>
          </a:p>
          <a:p>
            <a:pPr marL="571500" indent="-571500" algn="l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The debts others owe us are nothing compared to what we owe God</a:t>
            </a:r>
          </a:p>
          <a:p>
            <a:pPr marL="571500" indent="-571500" algn="l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The gift of God’s mercy ought to cause us to be merciful people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62" y="141942"/>
            <a:ext cx="8367061" cy="918883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Application</a:t>
            </a:r>
            <a:endParaRPr lang="en-US" sz="3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4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 Corinthians 6:5-8</a:t>
            </a:r>
          </a:p>
          <a:p>
            <a:pPr algn="l"/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 say this to your shame. Is it so, that there is not among you one wise man who will be able to decide between his brethren, 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but 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brother goes to law with brother, and that before unbelievers?</a:t>
            </a:r>
          </a:p>
          <a:p>
            <a:pPr algn="l"/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Actually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then, it is already a defeat for you, that you have lawsuits with one another. Why not rather be wronged? Why not rather be defrauded? 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On 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the contrary, you yourselves wrong and defraud. You do this even to your brethren.</a:t>
            </a:r>
          </a:p>
        </p:txBody>
      </p:sp>
    </p:spTree>
    <p:extLst>
      <p:ext uri="{BB962C8B-B14F-4D97-AF65-F5344CB8AC3E}">
        <p14:creationId xmlns:p14="http://schemas.microsoft.com/office/powerpoint/2010/main" val="16678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Matthew 6:12, 14-15</a:t>
            </a:r>
          </a:p>
          <a:p>
            <a:pPr algn="l"/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‘And forgive us our debts, as we also have forgiven our </a:t>
            </a: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debtors…</a:t>
            </a: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endParaRPr lang="en-US" sz="28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For </a:t>
            </a: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if you forgive </a:t>
            </a: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others </a:t>
            </a: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for their transgressions, your heavenly Father will also forgive you. </a:t>
            </a: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But </a:t>
            </a: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if you do not forgive </a:t>
            </a: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others</a:t>
            </a: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then your Father will not forgive your transgressions.</a:t>
            </a:r>
          </a:p>
        </p:txBody>
      </p:sp>
    </p:spTree>
    <p:extLst>
      <p:ext uri="{BB962C8B-B14F-4D97-AF65-F5344CB8AC3E}">
        <p14:creationId xmlns:p14="http://schemas.microsoft.com/office/powerpoint/2010/main" val="12500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Matthew 18:35</a:t>
            </a:r>
          </a:p>
          <a:p>
            <a:pPr algn="l"/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My </a:t>
            </a:r>
            <a:r>
              <a:rPr lang="en-US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heavenly Father will also do the same to you, if each of you does not forgive his brother from 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your </a:t>
            </a:r>
            <a:r>
              <a:rPr lang="en-US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heart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.</a:t>
            </a:r>
            <a:endParaRPr lang="en-US" sz="3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81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Matthew 7:1-5</a:t>
            </a:r>
          </a:p>
          <a:p>
            <a:pPr algn="l"/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Do not judge so that you will not be judged. 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For 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in the way you judge, you will be judged; and 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by 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your standard of measure, it will be measured to you. 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Why 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do you look at the speck that is in your brother’s eye, but do not notice the log that is in your own eye? 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Or 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how 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can 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you say to your brother, ‘Let me take the speck out of your eye,’ and behold, the log is in your own eye? 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You 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hypocrite, first take the log out of your own eye, and then you will see clearly to take the speck out of your brother’s eye.</a:t>
            </a:r>
          </a:p>
        </p:txBody>
      </p:sp>
    </p:spTree>
    <p:extLst>
      <p:ext uri="{BB962C8B-B14F-4D97-AF65-F5344CB8AC3E}">
        <p14:creationId xmlns:p14="http://schemas.microsoft.com/office/powerpoint/2010/main" val="11856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James 2:13</a:t>
            </a:r>
          </a:p>
          <a:p>
            <a:pPr algn="l"/>
            <a:r>
              <a:rPr lang="en-US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For judgment will be merciless to one who has shown no mercy; mercy 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triumphs </a:t>
            </a:r>
            <a:r>
              <a:rPr lang="en-US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over judgment.</a:t>
            </a:r>
          </a:p>
        </p:txBody>
      </p:sp>
    </p:spTree>
    <p:extLst>
      <p:ext uri="{BB962C8B-B14F-4D97-AF65-F5344CB8AC3E}">
        <p14:creationId xmlns:p14="http://schemas.microsoft.com/office/powerpoint/2010/main" val="262152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Matthew 5:7</a:t>
            </a:r>
          </a:p>
          <a:p>
            <a:pPr algn="l"/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Blessed </a:t>
            </a:r>
            <a:r>
              <a:rPr lang="en-US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are the merciful, for they shall receive mercy.</a:t>
            </a:r>
          </a:p>
        </p:txBody>
      </p:sp>
    </p:spTree>
    <p:extLst>
      <p:ext uri="{BB962C8B-B14F-4D97-AF65-F5344CB8AC3E}">
        <p14:creationId xmlns:p14="http://schemas.microsoft.com/office/powerpoint/2010/main" val="10453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2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2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151530" y="3916866"/>
            <a:ext cx="4803588" cy="83839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i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T</a:t>
            </a:r>
            <a:r>
              <a:rPr lang="en-US" sz="2400" i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he Unforgiving Servant </a:t>
            </a:r>
          </a:p>
          <a:p>
            <a:pPr>
              <a:spcBef>
                <a:spcPts val="0"/>
              </a:spcBef>
            </a:pPr>
            <a:r>
              <a:rPr lang="en-US" sz="2400" i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Matthew 18:21-35</a:t>
            </a:r>
            <a:endParaRPr lang="en-US" sz="2400" i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8675"/>
            <a:ext cx="9144000" cy="1514861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The Arithmetic </a:t>
            </a:r>
            <a:br>
              <a:rPr lang="en-US" sz="66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66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of Forgiveness</a:t>
            </a:r>
            <a:endParaRPr lang="en-US" sz="66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 talent = 94 lbs. of silver or 3,000 shekels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 shekel = 2 denarii (1 denarius = 1 day’s pay)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 talent = 6,000 denarii or 6,000 day’s pay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62" y="141942"/>
            <a:ext cx="8367061" cy="918883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Understanding the Hyperbole</a:t>
            </a:r>
            <a:endParaRPr lang="en-US" sz="3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 talent = 6,000 denarii or 6,000 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day’s </a:t>
            </a: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pay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 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oz. of silver = $</a:t>
            </a: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17.25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 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lb. of silver = $17.25 x 16oz. = $</a:t>
            </a: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276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 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talent ($276 x 94 lbs.) = $</a:t>
            </a: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25,944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Servant’s 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debt (10,000 talents, $25,944 x 10,000) = $259,440,000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62" y="141942"/>
            <a:ext cx="8367061" cy="918883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Understanding the Hyperbole</a:t>
            </a:r>
            <a:endParaRPr lang="en-US" sz="3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 talent = 6,000 denarii or 6,000 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day’s </a:t>
            </a: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pay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 day’s pay = $25,944/6,000 = $4.32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Servant’s debt would be paid off in 60,055,555 days or 164,535 years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62" y="141942"/>
            <a:ext cx="8367061" cy="918883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Understanding the Hyperbole</a:t>
            </a:r>
            <a:endParaRPr lang="en-US" sz="3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US Nat’l Average = $48,000/yr. = $131/day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 talent = $131 x 6,000 = $786,000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10,000 talents = $7,860,000,000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62" y="141942"/>
            <a:ext cx="8367061" cy="918883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Understanding the Hyperbole</a:t>
            </a:r>
            <a:endParaRPr lang="en-US" sz="3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9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6059" y="1060825"/>
            <a:ext cx="8367060" cy="3907118"/>
          </a:xfrm>
        </p:spPr>
        <p:txBody>
          <a:bodyPr anchor="t">
            <a:normAutofit/>
          </a:bodyPr>
          <a:lstStyle/>
          <a:p>
            <a:pPr marL="571500" indent="-571500" algn="l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Sin is our debt against God that we could never repay</a:t>
            </a:r>
          </a:p>
          <a:p>
            <a:pPr marL="571500" indent="-571500" algn="l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God has been extremely generous to forgive us our debt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62" y="141942"/>
            <a:ext cx="8367061" cy="918883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Application</a:t>
            </a:r>
            <a:endParaRPr lang="en-US" sz="3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0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 Peter 1:17-19</a:t>
            </a:r>
          </a:p>
          <a:p>
            <a:pPr algn="l"/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If you address as Father the One who impartially judges according to each one’s work, conduct yourselves in fear during the time of your stay on earth; 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knowing 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that you were not 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redeemed 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with perishable things like silver or gold from your futile way of life inherited from your forefathers, 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but 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with precious blood, as of a lamb unblemished and spotless, the blood of Christ. 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314</TotalTime>
  <Words>703</Words>
  <Application>Microsoft Office PowerPoint</Application>
  <PresentationFormat>On-screen Show (16:9)</PresentationFormat>
  <Paragraphs>65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Default</vt:lpstr>
      <vt:lpstr>1_Default</vt:lpstr>
      <vt:lpstr>Office Theme</vt:lpstr>
      <vt:lpstr>PowerPoint Presentation</vt:lpstr>
      <vt:lpstr>PowerPoint Presentation</vt:lpstr>
      <vt:lpstr>The Arithmetic  of Forgiveness</vt:lpstr>
      <vt:lpstr>Understanding the Hyperbole</vt:lpstr>
      <vt:lpstr>Understanding the Hyperbole</vt:lpstr>
      <vt:lpstr>Understanding the Hyperbole</vt:lpstr>
      <vt:lpstr>Understanding the Hyperbole</vt:lpstr>
      <vt:lpstr>Application</vt:lpstr>
      <vt:lpstr>PowerPoint Presentation</vt:lpstr>
      <vt:lpstr>PowerPoint Presentation</vt:lpstr>
      <vt:lpstr>Application</vt:lpstr>
      <vt:lpstr>Understanding the Hyperbole</vt:lpstr>
      <vt:lpstr>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RT Creative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Chapman</dc:creator>
  <cp:lastModifiedBy>Danville Church</cp:lastModifiedBy>
  <cp:revision>27</cp:revision>
  <dcterms:created xsi:type="dcterms:W3CDTF">2014-03-26T14:03:34Z</dcterms:created>
  <dcterms:modified xsi:type="dcterms:W3CDTF">2017-03-12T15:12:20Z</dcterms:modified>
</cp:coreProperties>
</file>