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76" r:id="rId3"/>
    <p:sldId id="274" r:id="rId4"/>
    <p:sldId id="256" r:id="rId5"/>
    <p:sldId id="257" r:id="rId6"/>
    <p:sldId id="258"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75"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40" d="100"/>
          <a:sy n="140" d="100"/>
        </p:scale>
        <p:origin x="-768"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BEF09-D687-4EF1-A17D-8F03F45AAB3F}" type="datetimeFigureOut">
              <a:rPr lang="en-US" smtClean="0"/>
              <a:t>2/18/2017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606CC7-500B-4547-9676-88DCD284A7EF}" type="slidenum">
              <a:rPr lang="en-US" smtClean="0"/>
              <a:t>‹#›</a:t>
            </a:fld>
            <a:endParaRPr lang="en-US"/>
          </a:p>
        </p:txBody>
      </p:sp>
    </p:spTree>
    <p:extLst>
      <p:ext uri="{BB962C8B-B14F-4D97-AF65-F5344CB8AC3E}">
        <p14:creationId xmlns:p14="http://schemas.microsoft.com/office/powerpoint/2010/main" val="1095142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1DF57F-E6F7-4A64-B61C-FFF9F13E2C1C}"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1054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42EE9D-62E9-4A53-B0B4-A0DABCF2C683}"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22A4C-D9B7-4582-95F1-862708D80048}" type="slidenum">
              <a:rPr lang="en-US" smtClean="0"/>
              <a:t>‹#›</a:t>
            </a:fld>
            <a:endParaRPr lang="en-US"/>
          </a:p>
        </p:txBody>
      </p:sp>
    </p:spTree>
    <p:extLst>
      <p:ext uri="{BB962C8B-B14F-4D97-AF65-F5344CB8AC3E}">
        <p14:creationId xmlns:p14="http://schemas.microsoft.com/office/powerpoint/2010/main" val="2635172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42EE9D-62E9-4A53-B0B4-A0DABCF2C683}"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22A4C-D9B7-4582-95F1-862708D80048}" type="slidenum">
              <a:rPr lang="en-US" smtClean="0"/>
              <a:t>‹#›</a:t>
            </a:fld>
            <a:endParaRPr lang="en-US"/>
          </a:p>
        </p:txBody>
      </p:sp>
    </p:spTree>
    <p:extLst>
      <p:ext uri="{BB962C8B-B14F-4D97-AF65-F5344CB8AC3E}">
        <p14:creationId xmlns:p14="http://schemas.microsoft.com/office/powerpoint/2010/main" val="266450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42EE9D-62E9-4A53-B0B4-A0DABCF2C683}"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22A4C-D9B7-4582-95F1-862708D80048}" type="slidenum">
              <a:rPr lang="en-US" smtClean="0"/>
              <a:t>‹#›</a:t>
            </a:fld>
            <a:endParaRPr lang="en-US"/>
          </a:p>
        </p:txBody>
      </p:sp>
    </p:spTree>
    <p:extLst>
      <p:ext uri="{BB962C8B-B14F-4D97-AF65-F5344CB8AC3E}">
        <p14:creationId xmlns:p14="http://schemas.microsoft.com/office/powerpoint/2010/main" val="3588535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769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469009" y="3229336"/>
            <a:ext cx="2271395" cy="265706"/>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2277198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469009" y="3229336"/>
            <a:ext cx="2271395" cy="265706"/>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a:off x="3078480" y="1371600"/>
            <a:ext cx="2976880" cy="1737360"/>
          </a:xfrm>
        </p:spPr>
        <p:txBody>
          <a:bodyPr/>
          <a:lstStyle/>
          <a:p>
            <a:r>
              <a:rPr lang="en-US" dirty="0" smtClean="0"/>
              <a:t>Add Your Title</a:t>
            </a:r>
            <a:endParaRPr lang="en-US" dirty="0"/>
          </a:p>
        </p:txBody>
      </p:sp>
    </p:spTree>
    <p:extLst>
      <p:ext uri="{BB962C8B-B14F-4D97-AF65-F5344CB8AC3E}">
        <p14:creationId xmlns:p14="http://schemas.microsoft.com/office/powerpoint/2010/main" val="3656462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65116" y="251824"/>
            <a:ext cx="8543607" cy="341593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43674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65116" y="251824"/>
            <a:ext cx="8543607" cy="341593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2713347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874592" y="3870961"/>
            <a:ext cx="1487715" cy="910591"/>
          </a:xfrm>
        </p:spPr>
        <p:txBody>
          <a:bodyPr>
            <a:normAutofit/>
          </a:bodyPr>
          <a:lstStyle>
            <a:lvl1pPr>
              <a:defRPr sz="1600"/>
            </a:lvl1pPr>
          </a:lstStyle>
          <a:p>
            <a:r>
              <a:rPr lang="en-US" dirty="0" smtClean="0"/>
              <a:t>Add Your Title</a:t>
            </a:r>
            <a:endParaRPr lang="en-US" dirty="0"/>
          </a:p>
        </p:txBody>
      </p:sp>
      <p:sp>
        <p:nvSpPr>
          <p:cNvPr id="6" name="Text Placeholder 6"/>
          <p:cNvSpPr>
            <a:spLocks noGrp="1"/>
          </p:cNvSpPr>
          <p:nvPr>
            <p:ph type="body" sz="quarter" idx="10" hasCustomPrompt="1"/>
          </p:nvPr>
        </p:nvSpPr>
        <p:spPr>
          <a:xfrm>
            <a:off x="265116" y="251824"/>
            <a:ext cx="8543607" cy="341593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575125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40" y="421374"/>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40"/>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718738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40"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240397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42EE9D-62E9-4A53-B0B4-A0DABCF2C683}"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22A4C-D9B7-4582-95F1-862708D80048}" type="slidenum">
              <a:rPr lang="en-US" smtClean="0"/>
              <a:t>‹#›</a:t>
            </a:fld>
            <a:endParaRPr lang="en-US"/>
          </a:p>
        </p:txBody>
      </p:sp>
    </p:spTree>
    <p:extLst>
      <p:ext uri="{BB962C8B-B14F-4D97-AF65-F5344CB8AC3E}">
        <p14:creationId xmlns:p14="http://schemas.microsoft.com/office/powerpoint/2010/main" val="2608618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2/18/2017</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1670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2EE9D-62E9-4A53-B0B4-A0DABCF2C683}"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22A4C-D9B7-4582-95F1-862708D80048}" type="slidenum">
              <a:rPr lang="en-US" smtClean="0"/>
              <a:t>‹#›</a:t>
            </a:fld>
            <a:endParaRPr lang="en-US"/>
          </a:p>
        </p:txBody>
      </p:sp>
    </p:spTree>
    <p:extLst>
      <p:ext uri="{BB962C8B-B14F-4D97-AF65-F5344CB8AC3E}">
        <p14:creationId xmlns:p14="http://schemas.microsoft.com/office/powerpoint/2010/main" val="2913471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42EE9D-62E9-4A53-B0B4-A0DABCF2C683}"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22A4C-D9B7-4582-95F1-862708D80048}" type="slidenum">
              <a:rPr lang="en-US" smtClean="0"/>
              <a:t>‹#›</a:t>
            </a:fld>
            <a:endParaRPr lang="en-US"/>
          </a:p>
        </p:txBody>
      </p:sp>
    </p:spTree>
    <p:extLst>
      <p:ext uri="{BB962C8B-B14F-4D97-AF65-F5344CB8AC3E}">
        <p14:creationId xmlns:p14="http://schemas.microsoft.com/office/powerpoint/2010/main" val="143156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42EE9D-62E9-4A53-B0B4-A0DABCF2C683}" type="datetimeFigureOut">
              <a:rPr lang="en-US" smtClean="0"/>
              <a:t>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822A4C-D9B7-4582-95F1-862708D80048}" type="slidenum">
              <a:rPr lang="en-US" smtClean="0"/>
              <a:t>‹#›</a:t>
            </a:fld>
            <a:endParaRPr lang="en-US"/>
          </a:p>
        </p:txBody>
      </p:sp>
    </p:spTree>
    <p:extLst>
      <p:ext uri="{BB962C8B-B14F-4D97-AF65-F5344CB8AC3E}">
        <p14:creationId xmlns:p14="http://schemas.microsoft.com/office/powerpoint/2010/main" val="263512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42EE9D-62E9-4A53-B0B4-A0DABCF2C683}" type="datetimeFigureOut">
              <a:rPr lang="en-US" smtClean="0"/>
              <a:t>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822A4C-D9B7-4582-95F1-862708D80048}" type="slidenum">
              <a:rPr lang="en-US" smtClean="0"/>
              <a:t>‹#›</a:t>
            </a:fld>
            <a:endParaRPr lang="en-US"/>
          </a:p>
        </p:txBody>
      </p:sp>
    </p:spTree>
    <p:extLst>
      <p:ext uri="{BB962C8B-B14F-4D97-AF65-F5344CB8AC3E}">
        <p14:creationId xmlns:p14="http://schemas.microsoft.com/office/powerpoint/2010/main" val="58873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2EE9D-62E9-4A53-B0B4-A0DABCF2C683}" type="datetimeFigureOut">
              <a:rPr lang="en-US" smtClean="0"/>
              <a:t>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822A4C-D9B7-4582-95F1-862708D80048}" type="slidenum">
              <a:rPr lang="en-US" smtClean="0"/>
              <a:t>‹#›</a:t>
            </a:fld>
            <a:endParaRPr lang="en-US"/>
          </a:p>
        </p:txBody>
      </p:sp>
    </p:spTree>
    <p:extLst>
      <p:ext uri="{BB962C8B-B14F-4D97-AF65-F5344CB8AC3E}">
        <p14:creationId xmlns:p14="http://schemas.microsoft.com/office/powerpoint/2010/main" val="206659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2EE9D-62E9-4A53-B0B4-A0DABCF2C683}"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22A4C-D9B7-4582-95F1-862708D80048}" type="slidenum">
              <a:rPr lang="en-US" smtClean="0"/>
              <a:t>‹#›</a:t>
            </a:fld>
            <a:endParaRPr lang="en-US"/>
          </a:p>
        </p:txBody>
      </p:sp>
    </p:spTree>
    <p:extLst>
      <p:ext uri="{BB962C8B-B14F-4D97-AF65-F5344CB8AC3E}">
        <p14:creationId xmlns:p14="http://schemas.microsoft.com/office/powerpoint/2010/main" val="3370502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2EE9D-62E9-4A53-B0B4-A0DABCF2C683}"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22A4C-D9B7-4582-95F1-862708D80048}" type="slidenum">
              <a:rPr lang="en-US" smtClean="0"/>
              <a:t>‹#›</a:t>
            </a:fld>
            <a:endParaRPr lang="en-US"/>
          </a:p>
        </p:txBody>
      </p:sp>
    </p:spTree>
    <p:extLst>
      <p:ext uri="{BB962C8B-B14F-4D97-AF65-F5344CB8AC3E}">
        <p14:creationId xmlns:p14="http://schemas.microsoft.com/office/powerpoint/2010/main" val="744737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342EE9D-62E9-4A53-B0B4-A0DABCF2C683}" type="datetimeFigureOut">
              <a:rPr lang="en-US" smtClean="0"/>
              <a:t>2/18/2017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3822A4C-D9B7-4582-95F1-862708D80048}" type="slidenum">
              <a:rPr lang="en-US" smtClean="0"/>
              <a:t>‹#›</a:t>
            </a:fld>
            <a:endParaRPr lang="en-US"/>
          </a:p>
        </p:txBody>
      </p:sp>
    </p:spTree>
    <p:extLst>
      <p:ext uri="{BB962C8B-B14F-4D97-AF65-F5344CB8AC3E}">
        <p14:creationId xmlns:p14="http://schemas.microsoft.com/office/powerpoint/2010/main" val="600769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solidFill>
                  <a:prstClr val="white">
                    <a:tint val="75000"/>
                  </a:prstClr>
                </a:solidFill>
              </a:rPr>
              <a:pPr/>
              <a:t>2/18/2017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586359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342866"/>
            <a:endParaRPr lang="en-US" sz="3000" dirty="0">
              <a:solidFill>
                <a:prstClr val="white"/>
              </a:solidFill>
            </a:endParaRPr>
          </a:p>
          <a:p>
            <a:pPr algn="ctr" defTabSz="342866"/>
            <a:r>
              <a:rPr lang="en-US" sz="3000" dirty="0">
                <a:solidFill>
                  <a:prstClr val="white"/>
                </a:solidFill>
              </a:rPr>
              <a:t>Scripture Reading: </a:t>
            </a:r>
          </a:p>
          <a:p>
            <a:pPr algn="ctr" defTabSz="342866"/>
            <a:endParaRPr lang="en-US" sz="3000" dirty="0">
              <a:solidFill>
                <a:prstClr val="white"/>
              </a:solidFill>
            </a:endParaRPr>
          </a:p>
          <a:p>
            <a:pPr algn="ctr" defTabSz="342866"/>
            <a:r>
              <a:rPr lang="en-US" sz="4400" dirty="0" smtClean="0">
                <a:solidFill>
                  <a:prstClr val="white"/>
                </a:solidFill>
              </a:rPr>
              <a:t>Proverbs 25:28</a:t>
            </a:r>
            <a:endParaRPr lang="en-US" sz="44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a:p>
            <a:pPr algn="ctr" defTabSz="342866"/>
            <a:endParaRPr lang="en-US" sz="3000" dirty="0">
              <a:solidFill>
                <a:prstClr val="white"/>
              </a:solidFill>
            </a:endParaRPr>
          </a:p>
        </p:txBody>
      </p:sp>
    </p:spTree>
    <p:extLst>
      <p:ext uri="{BB962C8B-B14F-4D97-AF65-F5344CB8AC3E}">
        <p14:creationId xmlns:p14="http://schemas.microsoft.com/office/powerpoint/2010/main" val="214645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 y="0"/>
            <a:ext cx="9142963" cy="5143500"/>
          </a:xfrm>
          <a:prstGeom prst="rect">
            <a:avLst/>
          </a:prstGeom>
        </p:spPr>
      </p:pic>
      <p:sp>
        <p:nvSpPr>
          <p:cNvPr id="5" name="TextBox 4"/>
          <p:cNvSpPr txBox="1"/>
          <p:nvPr/>
        </p:nvSpPr>
        <p:spPr>
          <a:xfrm>
            <a:off x="-76200" y="-153452"/>
            <a:ext cx="8458200" cy="830997"/>
          </a:xfrm>
          <a:prstGeom prst="rect">
            <a:avLst/>
          </a:prstGeom>
          <a:noFill/>
        </p:spPr>
        <p:txBody>
          <a:bodyPr wrap="square" rtlCol="0">
            <a:spAutoFit/>
          </a:bodyPr>
          <a:lstStyle/>
          <a:p>
            <a:r>
              <a:rPr lang="en-US" sz="4800" dirty="0" smtClean="0">
                <a:solidFill>
                  <a:schemeClr val="bg1"/>
                </a:solidFill>
                <a:latin typeface="Century Gothic" panose="020B0502020202020204" pitchFamily="34" charset="0"/>
              </a:rPr>
              <a:t>self-control</a:t>
            </a:r>
            <a:endParaRPr lang="en-US" dirty="0">
              <a:solidFill>
                <a:schemeClr val="bg1"/>
              </a:solidFill>
              <a:latin typeface="Century Gothic" panose="020B0502020202020204" pitchFamily="34" charset="0"/>
            </a:endParaRPr>
          </a:p>
        </p:txBody>
      </p:sp>
      <p:sp>
        <p:nvSpPr>
          <p:cNvPr id="8" name="TextBox 7"/>
          <p:cNvSpPr txBox="1"/>
          <p:nvPr/>
        </p:nvSpPr>
        <p:spPr>
          <a:xfrm>
            <a:off x="-38100" y="586085"/>
            <a:ext cx="8458200" cy="461665"/>
          </a:xfrm>
          <a:prstGeom prst="rect">
            <a:avLst/>
          </a:prstGeom>
          <a:noFill/>
        </p:spPr>
        <p:txBody>
          <a:bodyPr wrap="square" rtlCol="0">
            <a:spAutoFit/>
          </a:bodyPr>
          <a:lstStyle/>
          <a:p>
            <a:r>
              <a:rPr lang="en-US" sz="2400" dirty="0" smtClean="0">
                <a:solidFill>
                  <a:schemeClr val="bg1"/>
                </a:solidFill>
                <a:latin typeface="Century Gothic" panose="020B0502020202020204" pitchFamily="34" charset="0"/>
              </a:rPr>
              <a:t>the fruit of the Spirit</a:t>
            </a:r>
            <a:endParaRPr lang="en-US" sz="600" dirty="0">
              <a:solidFill>
                <a:schemeClr val="bg1"/>
              </a:solidFill>
              <a:latin typeface="Century Gothic" panose="020B0502020202020204" pitchFamily="34" charset="0"/>
            </a:endParaRPr>
          </a:p>
        </p:txBody>
      </p:sp>
      <p:cxnSp>
        <p:nvCxnSpPr>
          <p:cNvPr id="7" name="Straight Connector 6"/>
          <p:cNvCxnSpPr/>
          <p:nvPr/>
        </p:nvCxnSpPr>
        <p:spPr>
          <a:xfrm>
            <a:off x="76200" y="608548"/>
            <a:ext cx="3124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 y="1197917"/>
            <a:ext cx="8458200" cy="1200329"/>
          </a:xfrm>
          <a:prstGeom prst="rect">
            <a:avLst/>
          </a:prstGeom>
          <a:noFill/>
          <a:ln w="38100" cmpd="thickThin">
            <a:noFill/>
          </a:ln>
        </p:spPr>
        <p:txBody>
          <a:bodyPr wrap="square" rtlCol="0">
            <a:spAutoFit/>
          </a:bodyPr>
          <a:lstStyle/>
          <a:p>
            <a:pPr marL="457200" indent="-457200">
              <a:buFont typeface="+mj-lt"/>
              <a:buAutoNum type="arabicPeriod"/>
            </a:pPr>
            <a:r>
              <a:rPr lang="en-US" sz="3600" dirty="0" smtClean="0">
                <a:solidFill>
                  <a:schemeClr val="bg1"/>
                </a:solidFill>
                <a:effectLst>
                  <a:outerShdw blurRad="38100" dist="38100" dir="2700000" algn="tl">
                    <a:srgbClr val="000000">
                      <a:alpha val="43137"/>
                    </a:srgbClr>
                  </a:outerShdw>
                </a:effectLst>
                <a:latin typeface="Candara" panose="020E0502030303020204" pitchFamily="34" charset="0"/>
              </a:rPr>
              <a:t>Self-control comes by training</a:t>
            </a:r>
          </a:p>
          <a:p>
            <a:pPr marL="457200" indent="-457200">
              <a:buFont typeface="+mj-lt"/>
              <a:buAutoNum type="arabicPeriod"/>
            </a:pPr>
            <a:r>
              <a:rPr lang="en-US" sz="3600" dirty="0" smtClean="0">
                <a:solidFill>
                  <a:schemeClr val="bg1"/>
                </a:solidFill>
                <a:effectLst>
                  <a:outerShdw blurRad="38100" dist="38100" dir="2700000" algn="tl">
                    <a:srgbClr val="000000">
                      <a:alpha val="43137"/>
                    </a:srgbClr>
                  </a:outerShdw>
                </a:effectLst>
                <a:latin typeface="Candara" panose="020E0502030303020204" pitchFamily="34" charset="0"/>
              </a:rPr>
              <a:t>Self-control begins in the mind</a:t>
            </a:r>
          </a:p>
        </p:txBody>
      </p:sp>
    </p:spTree>
    <p:extLst>
      <p:ext uri="{BB962C8B-B14F-4D97-AF65-F5344CB8AC3E}">
        <p14:creationId xmlns:p14="http://schemas.microsoft.com/office/powerpoint/2010/main" val="35099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 y="0"/>
            <a:ext cx="9142963" cy="5143500"/>
          </a:xfrm>
          <a:prstGeom prst="rect">
            <a:avLst/>
          </a:prstGeom>
        </p:spPr>
      </p:pic>
      <p:sp>
        <p:nvSpPr>
          <p:cNvPr id="10" name="Rectangle 9"/>
          <p:cNvSpPr/>
          <p:nvPr/>
        </p:nvSpPr>
        <p:spPr>
          <a:xfrm>
            <a:off x="876299" y="1356032"/>
            <a:ext cx="7391400" cy="2431435"/>
          </a:xfrm>
          <a:prstGeom prst="rect">
            <a:avLst/>
          </a:prstGeom>
        </p:spPr>
        <p:txBody>
          <a:bodyPr wrap="square">
            <a:spAutoFit/>
          </a:bodyPr>
          <a:lstStyle/>
          <a:p>
            <a:r>
              <a:rPr lang="en-US" sz="2800" dirty="0">
                <a:solidFill>
                  <a:schemeClr val="bg1"/>
                </a:solidFill>
                <a:latin typeface="Candara" panose="020E0502030303020204" pitchFamily="34" charset="0"/>
              </a:rPr>
              <a:t>Everyone who competes in the games exercises self-control in all things. They then do it to receive a perishable wreath, but we an imperishable. </a:t>
            </a:r>
            <a:endParaRPr lang="en-US" sz="2400" dirty="0" smtClean="0">
              <a:solidFill>
                <a:srgbClr val="FFC000"/>
              </a:solidFill>
              <a:latin typeface="Candara" panose="020E0502030303020204" pitchFamily="34" charset="0"/>
            </a:endParaRPr>
          </a:p>
          <a:p>
            <a:pPr algn="ctr"/>
            <a:endParaRPr lang="en-US" sz="2000" dirty="0" smtClean="0">
              <a:solidFill>
                <a:srgbClr val="FFC000"/>
              </a:solidFill>
              <a:latin typeface="Candara" panose="020E0502030303020204" pitchFamily="34" charset="0"/>
            </a:endParaRPr>
          </a:p>
          <a:p>
            <a:pPr algn="ctr"/>
            <a:r>
              <a:rPr lang="en-US" sz="2000" dirty="0" smtClean="0">
                <a:solidFill>
                  <a:srgbClr val="FFC000"/>
                </a:solidFill>
                <a:latin typeface="Candara" panose="020E0502030303020204" pitchFamily="34" charset="0"/>
              </a:rPr>
              <a:t>1 Corinthians 9:25</a:t>
            </a:r>
            <a:endParaRPr lang="en-US" sz="2000" dirty="0">
              <a:solidFill>
                <a:srgbClr val="FFC000"/>
              </a:solidFill>
              <a:latin typeface="Candara" panose="020E0502030303020204" pitchFamily="34" charset="0"/>
            </a:endParaRPr>
          </a:p>
        </p:txBody>
      </p:sp>
    </p:spTree>
    <p:extLst>
      <p:ext uri="{BB962C8B-B14F-4D97-AF65-F5344CB8AC3E}">
        <p14:creationId xmlns:p14="http://schemas.microsoft.com/office/powerpoint/2010/main" val="122157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 y="0"/>
            <a:ext cx="9142963" cy="5143500"/>
          </a:xfrm>
          <a:prstGeom prst="rect">
            <a:avLst/>
          </a:prstGeom>
        </p:spPr>
      </p:pic>
      <p:sp>
        <p:nvSpPr>
          <p:cNvPr id="10" name="Rectangle 9"/>
          <p:cNvSpPr/>
          <p:nvPr/>
        </p:nvSpPr>
        <p:spPr>
          <a:xfrm>
            <a:off x="876299" y="1140589"/>
            <a:ext cx="7391400" cy="2862322"/>
          </a:xfrm>
          <a:prstGeom prst="rect">
            <a:avLst/>
          </a:prstGeom>
        </p:spPr>
        <p:txBody>
          <a:bodyPr wrap="square">
            <a:spAutoFit/>
          </a:bodyPr>
          <a:lstStyle/>
          <a:p>
            <a:r>
              <a:rPr lang="en-US" sz="2800" dirty="0" smtClean="0">
                <a:solidFill>
                  <a:schemeClr val="bg1"/>
                </a:solidFill>
                <a:latin typeface="Candara" panose="020E0502030303020204" pitchFamily="34" charset="0"/>
              </a:rPr>
              <a:t>…On </a:t>
            </a:r>
            <a:r>
              <a:rPr lang="en-US" sz="2800" dirty="0">
                <a:solidFill>
                  <a:schemeClr val="bg1"/>
                </a:solidFill>
                <a:latin typeface="Candara" panose="020E0502030303020204" pitchFamily="34" charset="0"/>
              </a:rPr>
              <a:t>the other hand, discipline yourself for the purpose of godliness; </a:t>
            </a:r>
            <a:r>
              <a:rPr lang="en-US" sz="2800" dirty="0" smtClean="0">
                <a:solidFill>
                  <a:schemeClr val="bg1"/>
                </a:solidFill>
                <a:latin typeface="Candara" panose="020E0502030303020204" pitchFamily="34" charset="0"/>
              </a:rPr>
              <a:t>for </a:t>
            </a:r>
            <a:r>
              <a:rPr lang="en-US" sz="2800" dirty="0">
                <a:solidFill>
                  <a:schemeClr val="bg1"/>
                </a:solidFill>
                <a:latin typeface="Candara" panose="020E0502030303020204" pitchFamily="34" charset="0"/>
              </a:rPr>
              <a:t>bodily discipline is only of little profit, but godliness is profitable for all things, since it holds promise for the present life and also for the life to come.</a:t>
            </a:r>
            <a:endParaRPr lang="en-US" sz="2000" dirty="0" smtClean="0">
              <a:solidFill>
                <a:srgbClr val="FFC000"/>
              </a:solidFill>
              <a:latin typeface="Candara" panose="020E0502030303020204" pitchFamily="34" charset="0"/>
            </a:endParaRPr>
          </a:p>
          <a:p>
            <a:pPr algn="ctr"/>
            <a:endParaRPr lang="en-US" sz="2000" dirty="0" smtClean="0">
              <a:solidFill>
                <a:srgbClr val="FFC000"/>
              </a:solidFill>
              <a:latin typeface="Candara" panose="020E0502030303020204" pitchFamily="34" charset="0"/>
            </a:endParaRPr>
          </a:p>
          <a:p>
            <a:pPr algn="ctr"/>
            <a:r>
              <a:rPr lang="en-US" sz="2000" dirty="0" smtClean="0">
                <a:solidFill>
                  <a:srgbClr val="FFC000"/>
                </a:solidFill>
                <a:latin typeface="Candara" panose="020E0502030303020204" pitchFamily="34" charset="0"/>
              </a:rPr>
              <a:t>1 Timothy 4:7-8</a:t>
            </a:r>
            <a:endParaRPr lang="en-US" sz="2000" dirty="0">
              <a:solidFill>
                <a:srgbClr val="FFC000"/>
              </a:solidFill>
              <a:latin typeface="Candara" panose="020E0502030303020204" pitchFamily="34" charset="0"/>
            </a:endParaRPr>
          </a:p>
        </p:txBody>
      </p:sp>
    </p:spTree>
    <p:extLst>
      <p:ext uri="{BB962C8B-B14F-4D97-AF65-F5344CB8AC3E}">
        <p14:creationId xmlns:p14="http://schemas.microsoft.com/office/powerpoint/2010/main" val="137990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 y="0"/>
            <a:ext cx="9142963" cy="5143500"/>
          </a:xfrm>
          <a:prstGeom prst="rect">
            <a:avLst/>
          </a:prstGeom>
        </p:spPr>
      </p:pic>
      <p:sp>
        <p:nvSpPr>
          <p:cNvPr id="10" name="Rectangle 9"/>
          <p:cNvSpPr/>
          <p:nvPr/>
        </p:nvSpPr>
        <p:spPr>
          <a:xfrm>
            <a:off x="876299" y="1356031"/>
            <a:ext cx="7391400" cy="2431435"/>
          </a:xfrm>
          <a:prstGeom prst="rect">
            <a:avLst/>
          </a:prstGeom>
        </p:spPr>
        <p:txBody>
          <a:bodyPr wrap="square">
            <a:spAutoFit/>
          </a:bodyPr>
          <a:lstStyle/>
          <a:p>
            <a:r>
              <a:rPr lang="en-US" sz="2800" dirty="0">
                <a:solidFill>
                  <a:schemeClr val="bg1"/>
                </a:solidFill>
                <a:latin typeface="Candara" panose="020E0502030303020204" pitchFamily="34" charset="0"/>
              </a:rPr>
              <a:t>Therefore, </a:t>
            </a:r>
            <a:r>
              <a:rPr lang="en-US" sz="2800" dirty="0" smtClean="0">
                <a:solidFill>
                  <a:schemeClr val="bg1"/>
                </a:solidFill>
                <a:latin typeface="Candara" panose="020E0502030303020204" pitchFamily="34" charset="0"/>
              </a:rPr>
              <a:t>prepare </a:t>
            </a:r>
            <a:r>
              <a:rPr lang="en-US" sz="2800" dirty="0">
                <a:solidFill>
                  <a:schemeClr val="bg1"/>
                </a:solidFill>
                <a:latin typeface="Candara" panose="020E0502030303020204" pitchFamily="34" charset="0"/>
              </a:rPr>
              <a:t>your minds for action, </a:t>
            </a:r>
            <a:r>
              <a:rPr lang="en-US" sz="2800" dirty="0" smtClean="0">
                <a:solidFill>
                  <a:schemeClr val="bg1"/>
                </a:solidFill>
                <a:latin typeface="Candara" panose="020E0502030303020204" pitchFamily="34" charset="0"/>
              </a:rPr>
              <a:t>keep </a:t>
            </a:r>
            <a:r>
              <a:rPr lang="en-US" sz="2800" dirty="0">
                <a:solidFill>
                  <a:schemeClr val="bg1"/>
                </a:solidFill>
                <a:latin typeface="Candara" panose="020E0502030303020204" pitchFamily="34" charset="0"/>
              </a:rPr>
              <a:t>sober in spirit, fix your hope completely on the grace </a:t>
            </a:r>
            <a:r>
              <a:rPr lang="en-US" sz="2800" dirty="0" smtClean="0">
                <a:solidFill>
                  <a:schemeClr val="bg1"/>
                </a:solidFill>
                <a:latin typeface="Candara" panose="020E0502030303020204" pitchFamily="34" charset="0"/>
              </a:rPr>
              <a:t>to </a:t>
            </a:r>
            <a:r>
              <a:rPr lang="en-US" sz="2800" dirty="0">
                <a:solidFill>
                  <a:schemeClr val="bg1"/>
                </a:solidFill>
                <a:latin typeface="Candara" panose="020E0502030303020204" pitchFamily="34" charset="0"/>
              </a:rPr>
              <a:t>be brought to you at the revelation of Jesus Christ. </a:t>
            </a:r>
            <a:endParaRPr lang="en-US" sz="2000" dirty="0" smtClean="0">
              <a:solidFill>
                <a:srgbClr val="FFC000"/>
              </a:solidFill>
              <a:latin typeface="Candara" panose="020E0502030303020204" pitchFamily="34" charset="0"/>
            </a:endParaRPr>
          </a:p>
          <a:p>
            <a:pPr algn="ctr"/>
            <a:endParaRPr lang="en-US" sz="2000" dirty="0" smtClean="0">
              <a:solidFill>
                <a:srgbClr val="FFC000"/>
              </a:solidFill>
              <a:latin typeface="Candara" panose="020E0502030303020204" pitchFamily="34" charset="0"/>
            </a:endParaRPr>
          </a:p>
          <a:p>
            <a:pPr algn="ctr"/>
            <a:r>
              <a:rPr lang="en-US" sz="2000" dirty="0" smtClean="0">
                <a:solidFill>
                  <a:srgbClr val="FFC000"/>
                </a:solidFill>
                <a:latin typeface="Candara" panose="020E0502030303020204" pitchFamily="34" charset="0"/>
              </a:rPr>
              <a:t>1 Peter 1:13</a:t>
            </a:r>
            <a:endParaRPr lang="en-US" sz="2000" dirty="0">
              <a:solidFill>
                <a:srgbClr val="FFC000"/>
              </a:solidFill>
              <a:latin typeface="Candara" panose="020E0502030303020204" pitchFamily="34" charset="0"/>
            </a:endParaRPr>
          </a:p>
        </p:txBody>
      </p:sp>
    </p:spTree>
    <p:extLst>
      <p:ext uri="{BB962C8B-B14F-4D97-AF65-F5344CB8AC3E}">
        <p14:creationId xmlns:p14="http://schemas.microsoft.com/office/powerpoint/2010/main" val="340990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 y="0"/>
            <a:ext cx="9142963" cy="5143500"/>
          </a:xfrm>
          <a:prstGeom prst="rect">
            <a:avLst/>
          </a:prstGeom>
        </p:spPr>
      </p:pic>
      <p:sp>
        <p:nvSpPr>
          <p:cNvPr id="10" name="Rectangle 9"/>
          <p:cNvSpPr/>
          <p:nvPr/>
        </p:nvSpPr>
        <p:spPr>
          <a:xfrm>
            <a:off x="876299" y="1140589"/>
            <a:ext cx="7391400" cy="2862322"/>
          </a:xfrm>
          <a:prstGeom prst="rect">
            <a:avLst/>
          </a:prstGeom>
        </p:spPr>
        <p:txBody>
          <a:bodyPr wrap="square">
            <a:spAutoFit/>
          </a:bodyPr>
          <a:lstStyle/>
          <a:p>
            <a:r>
              <a:rPr lang="en-US" sz="2800" dirty="0">
                <a:solidFill>
                  <a:schemeClr val="bg1"/>
                </a:solidFill>
                <a:latin typeface="Candara" panose="020E0502030303020204" pitchFamily="34" charset="0"/>
              </a:rPr>
              <a:t>Finally, brethren, whatever is true, whatever is honorable, whatever is right, whatever is pure, whatever is </a:t>
            </a:r>
            <a:r>
              <a:rPr lang="en-US" sz="2800" dirty="0" smtClean="0">
                <a:solidFill>
                  <a:schemeClr val="bg1"/>
                </a:solidFill>
                <a:latin typeface="Candara" panose="020E0502030303020204" pitchFamily="34" charset="0"/>
              </a:rPr>
              <a:t>lovely</a:t>
            </a:r>
            <a:r>
              <a:rPr lang="en-US" sz="2800" dirty="0">
                <a:solidFill>
                  <a:schemeClr val="bg1"/>
                </a:solidFill>
                <a:latin typeface="Candara" panose="020E0502030303020204" pitchFamily="34" charset="0"/>
              </a:rPr>
              <a:t>, whatever is of good repute, if there is any excellence and if anything worthy of praise, </a:t>
            </a:r>
            <a:r>
              <a:rPr lang="en-US" sz="2800" dirty="0" smtClean="0">
                <a:solidFill>
                  <a:schemeClr val="bg1"/>
                </a:solidFill>
                <a:latin typeface="Candara" panose="020E0502030303020204" pitchFamily="34" charset="0"/>
              </a:rPr>
              <a:t>dwell </a:t>
            </a:r>
            <a:r>
              <a:rPr lang="en-US" sz="2800" dirty="0">
                <a:solidFill>
                  <a:schemeClr val="bg1"/>
                </a:solidFill>
                <a:latin typeface="Candara" panose="020E0502030303020204" pitchFamily="34" charset="0"/>
              </a:rPr>
              <a:t>on these things. </a:t>
            </a:r>
            <a:endParaRPr lang="en-US" sz="2000" dirty="0" smtClean="0">
              <a:solidFill>
                <a:srgbClr val="FFC000"/>
              </a:solidFill>
              <a:latin typeface="Candara" panose="020E0502030303020204" pitchFamily="34" charset="0"/>
            </a:endParaRPr>
          </a:p>
          <a:p>
            <a:pPr algn="ctr"/>
            <a:endParaRPr lang="en-US" sz="2000" dirty="0" smtClean="0">
              <a:solidFill>
                <a:srgbClr val="FFC000"/>
              </a:solidFill>
              <a:latin typeface="Candara" panose="020E0502030303020204" pitchFamily="34" charset="0"/>
            </a:endParaRPr>
          </a:p>
          <a:p>
            <a:pPr algn="ctr"/>
            <a:r>
              <a:rPr lang="en-US" sz="2000" dirty="0" smtClean="0">
                <a:solidFill>
                  <a:srgbClr val="FFC000"/>
                </a:solidFill>
                <a:latin typeface="Candara" panose="020E0502030303020204" pitchFamily="34" charset="0"/>
              </a:rPr>
              <a:t>Philippians 4:8</a:t>
            </a:r>
            <a:endParaRPr lang="en-US" sz="2000" dirty="0">
              <a:solidFill>
                <a:srgbClr val="FFC000"/>
              </a:solidFill>
              <a:latin typeface="Candara" panose="020E0502030303020204" pitchFamily="34" charset="0"/>
            </a:endParaRPr>
          </a:p>
        </p:txBody>
      </p:sp>
    </p:spTree>
    <p:extLst>
      <p:ext uri="{BB962C8B-B14F-4D97-AF65-F5344CB8AC3E}">
        <p14:creationId xmlns:p14="http://schemas.microsoft.com/office/powerpoint/2010/main" val="373615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 y="0"/>
            <a:ext cx="9142963" cy="5143500"/>
          </a:xfrm>
          <a:prstGeom prst="rect">
            <a:avLst/>
          </a:prstGeom>
        </p:spPr>
      </p:pic>
      <p:sp>
        <p:nvSpPr>
          <p:cNvPr id="5" name="TextBox 4"/>
          <p:cNvSpPr txBox="1"/>
          <p:nvPr/>
        </p:nvSpPr>
        <p:spPr>
          <a:xfrm>
            <a:off x="-76200" y="-153452"/>
            <a:ext cx="8458200" cy="830997"/>
          </a:xfrm>
          <a:prstGeom prst="rect">
            <a:avLst/>
          </a:prstGeom>
          <a:noFill/>
        </p:spPr>
        <p:txBody>
          <a:bodyPr wrap="square" rtlCol="0">
            <a:spAutoFit/>
          </a:bodyPr>
          <a:lstStyle/>
          <a:p>
            <a:r>
              <a:rPr lang="en-US" sz="4800" dirty="0" smtClean="0">
                <a:solidFill>
                  <a:schemeClr val="bg1"/>
                </a:solidFill>
                <a:latin typeface="Century Gothic" panose="020B0502020202020204" pitchFamily="34" charset="0"/>
              </a:rPr>
              <a:t>self-control</a:t>
            </a:r>
            <a:endParaRPr lang="en-US" dirty="0">
              <a:solidFill>
                <a:schemeClr val="bg1"/>
              </a:solidFill>
              <a:latin typeface="Century Gothic" panose="020B0502020202020204" pitchFamily="34" charset="0"/>
            </a:endParaRPr>
          </a:p>
        </p:txBody>
      </p:sp>
      <p:sp>
        <p:nvSpPr>
          <p:cNvPr id="8" name="TextBox 7"/>
          <p:cNvSpPr txBox="1"/>
          <p:nvPr/>
        </p:nvSpPr>
        <p:spPr>
          <a:xfrm>
            <a:off x="-38100" y="586085"/>
            <a:ext cx="8458200" cy="461665"/>
          </a:xfrm>
          <a:prstGeom prst="rect">
            <a:avLst/>
          </a:prstGeom>
          <a:noFill/>
        </p:spPr>
        <p:txBody>
          <a:bodyPr wrap="square" rtlCol="0">
            <a:spAutoFit/>
          </a:bodyPr>
          <a:lstStyle/>
          <a:p>
            <a:r>
              <a:rPr lang="en-US" sz="2400" dirty="0" smtClean="0">
                <a:solidFill>
                  <a:schemeClr val="bg1"/>
                </a:solidFill>
                <a:latin typeface="Century Gothic" panose="020B0502020202020204" pitchFamily="34" charset="0"/>
              </a:rPr>
              <a:t>the fruit of the Spirit</a:t>
            </a:r>
            <a:endParaRPr lang="en-US" sz="600" dirty="0">
              <a:solidFill>
                <a:schemeClr val="bg1"/>
              </a:solidFill>
              <a:latin typeface="Century Gothic" panose="020B0502020202020204" pitchFamily="34" charset="0"/>
            </a:endParaRPr>
          </a:p>
        </p:txBody>
      </p:sp>
      <p:cxnSp>
        <p:nvCxnSpPr>
          <p:cNvPr id="7" name="Straight Connector 6"/>
          <p:cNvCxnSpPr/>
          <p:nvPr/>
        </p:nvCxnSpPr>
        <p:spPr>
          <a:xfrm>
            <a:off x="76200" y="608548"/>
            <a:ext cx="3124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 y="1197917"/>
            <a:ext cx="8458200" cy="1754326"/>
          </a:xfrm>
          <a:prstGeom prst="rect">
            <a:avLst/>
          </a:prstGeom>
          <a:noFill/>
          <a:ln w="38100" cmpd="thickThin">
            <a:noFill/>
          </a:ln>
        </p:spPr>
        <p:txBody>
          <a:bodyPr wrap="square" rtlCol="0">
            <a:spAutoFit/>
          </a:bodyPr>
          <a:lstStyle/>
          <a:p>
            <a:pPr marL="457200" indent="-457200">
              <a:buFont typeface="+mj-lt"/>
              <a:buAutoNum type="arabicPeriod"/>
            </a:pPr>
            <a:r>
              <a:rPr lang="en-US" sz="3600" dirty="0" smtClean="0">
                <a:solidFill>
                  <a:schemeClr val="bg1"/>
                </a:solidFill>
                <a:effectLst>
                  <a:outerShdw blurRad="38100" dist="38100" dir="2700000" algn="tl">
                    <a:srgbClr val="000000">
                      <a:alpha val="43137"/>
                    </a:srgbClr>
                  </a:outerShdw>
                </a:effectLst>
                <a:latin typeface="Candara" panose="020E0502030303020204" pitchFamily="34" charset="0"/>
              </a:rPr>
              <a:t>Self-control comes by training</a:t>
            </a:r>
          </a:p>
          <a:p>
            <a:pPr marL="457200" indent="-457200">
              <a:buFont typeface="+mj-lt"/>
              <a:buAutoNum type="arabicPeriod"/>
            </a:pPr>
            <a:r>
              <a:rPr lang="en-US" sz="3600" dirty="0" smtClean="0">
                <a:solidFill>
                  <a:schemeClr val="bg1"/>
                </a:solidFill>
                <a:effectLst>
                  <a:outerShdw blurRad="38100" dist="38100" dir="2700000" algn="tl">
                    <a:srgbClr val="000000">
                      <a:alpha val="43137"/>
                    </a:srgbClr>
                  </a:outerShdw>
                </a:effectLst>
                <a:latin typeface="Candara" panose="020E0502030303020204" pitchFamily="34" charset="0"/>
              </a:rPr>
              <a:t>Self-control begins in the mind</a:t>
            </a:r>
          </a:p>
          <a:p>
            <a:pPr marL="457200" indent="-457200">
              <a:buFont typeface="+mj-lt"/>
              <a:buAutoNum type="arabicPeriod"/>
            </a:pPr>
            <a:r>
              <a:rPr lang="en-US" sz="3600" dirty="0" smtClean="0">
                <a:solidFill>
                  <a:schemeClr val="bg1"/>
                </a:solidFill>
                <a:effectLst>
                  <a:outerShdw blurRad="38100" dist="38100" dir="2700000" algn="tl">
                    <a:srgbClr val="000000">
                      <a:alpha val="43137"/>
                    </a:srgbClr>
                  </a:outerShdw>
                </a:effectLst>
                <a:latin typeface="Candara" panose="020E0502030303020204" pitchFamily="34" charset="0"/>
              </a:rPr>
              <a:t>Self-control is proven by action</a:t>
            </a:r>
          </a:p>
        </p:txBody>
      </p:sp>
    </p:spTree>
    <p:extLst>
      <p:ext uri="{BB962C8B-B14F-4D97-AF65-F5344CB8AC3E}">
        <p14:creationId xmlns:p14="http://schemas.microsoft.com/office/powerpoint/2010/main" val="202319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 y="0"/>
            <a:ext cx="9142963" cy="5143500"/>
          </a:xfrm>
          <a:prstGeom prst="rect">
            <a:avLst/>
          </a:prstGeom>
        </p:spPr>
      </p:pic>
      <p:sp>
        <p:nvSpPr>
          <p:cNvPr id="10" name="Rectangle 9"/>
          <p:cNvSpPr/>
          <p:nvPr/>
        </p:nvSpPr>
        <p:spPr>
          <a:xfrm>
            <a:off x="876299" y="590550"/>
            <a:ext cx="7391400" cy="3785652"/>
          </a:xfrm>
          <a:prstGeom prst="rect">
            <a:avLst/>
          </a:prstGeom>
        </p:spPr>
        <p:txBody>
          <a:bodyPr wrap="square">
            <a:spAutoFit/>
          </a:bodyPr>
          <a:lstStyle/>
          <a:p>
            <a:r>
              <a:rPr lang="en-US" sz="2000" dirty="0">
                <a:solidFill>
                  <a:schemeClr val="bg1"/>
                </a:solidFill>
                <a:latin typeface="Candara" panose="020E0502030303020204" pitchFamily="34" charset="0"/>
              </a:rPr>
              <a:t>How blessed is the man who does not walk in the counsel of the wicked,</a:t>
            </a:r>
          </a:p>
          <a:p>
            <a:r>
              <a:rPr lang="en-US" sz="2000" dirty="0">
                <a:solidFill>
                  <a:schemeClr val="bg1"/>
                </a:solidFill>
                <a:latin typeface="Candara" panose="020E0502030303020204" pitchFamily="34" charset="0"/>
              </a:rPr>
              <a:t>Nor stand in the </a:t>
            </a:r>
            <a:r>
              <a:rPr lang="en-US" sz="2000" dirty="0" smtClean="0">
                <a:solidFill>
                  <a:schemeClr val="bg1"/>
                </a:solidFill>
                <a:latin typeface="Candara" panose="020E0502030303020204" pitchFamily="34" charset="0"/>
              </a:rPr>
              <a:t>path </a:t>
            </a:r>
            <a:r>
              <a:rPr lang="en-US" sz="2000" dirty="0">
                <a:solidFill>
                  <a:schemeClr val="bg1"/>
                </a:solidFill>
                <a:latin typeface="Candara" panose="020E0502030303020204" pitchFamily="34" charset="0"/>
              </a:rPr>
              <a:t>of sinners,</a:t>
            </a:r>
          </a:p>
          <a:p>
            <a:r>
              <a:rPr lang="en-US" sz="2000" dirty="0">
                <a:solidFill>
                  <a:schemeClr val="bg1"/>
                </a:solidFill>
                <a:latin typeface="Candara" panose="020E0502030303020204" pitchFamily="34" charset="0"/>
              </a:rPr>
              <a:t>Nor sit in the seat of scoffers!</a:t>
            </a:r>
          </a:p>
          <a:p>
            <a:r>
              <a:rPr lang="en-US" sz="2000" dirty="0" smtClean="0">
                <a:solidFill>
                  <a:schemeClr val="bg1"/>
                </a:solidFill>
                <a:latin typeface="Candara" panose="020E0502030303020204" pitchFamily="34" charset="0"/>
              </a:rPr>
              <a:t>But </a:t>
            </a:r>
            <a:r>
              <a:rPr lang="en-US" sz="2000" dirty="0">
                <a:solidFill>
                  <a:schemeClr val="bg1"/>
                </a:solidFill>
                <a:latin typeface="Candara" panose="020E0502030303020204" pitchFamily="34" charset="0"/>
              </a:rPr>
              <a:t>his delight is in the law of the Lord,</a:t>
            </a:r>
          </a:p>
          <a:p>
            <a:r>
              <a:rPr lang="en-US" sz="2000" dirty="0">
                <a:solidFill>
                  <a:schemeClr val="bg1"/>
                </a:solidFill>
                <a:latin typeface="Candara" panose="020E0502030303020204" pitchFamily="34" charset="0"/>
              </a:rPr>
              <a:t>And in His law he meditates day and </a:t>
            </a:r>
            <a:r>
              <a:rPr lang="en-US" sz="2000" dirty="0" smtClean="0">
                <a:solidFill>
                  <a:schemeClr val="bg1"/>
                </a:solidFill>
                <a:latin typeface="Candara" panose="020E0502030303020204" pitchFamily="34" charset="0"/>
              </a:rPr>
              <a:t>night.</a:t>
            </a:r>
          </a:p>
          <a:p>
            <a:r>
              <a:rPr lang="en-US" sz="2000" dirty="0" smtClean="0">
                <a:solidFill>
                  <a:schemeClr val="bg1"/>
                </a:solidFill>
                <a:latin typeface="Candara" panose="020E0502030303020204" pitchFamily="34" charset="0"/>
              </a:rPr>
              <a:t>He </a:t>
            </a:r>
            <a:r>
              <a:rPr lang="en-US" sz="2000" dirty="0">
                <a:solidFill>
                  <a:schemeClr val="bg1"/>
                </a:solidFill>
                <a:latin typeface="Candara" panose="020E0502030303020204" pitchFamily="34" charset="0"/>
              </a:rPr>
              <a:t>will be like a tree firmly planted by </a:t>
            </a:r>
            <a:r>
              <a:rPr lang="en-US" sz="2000" dirty="0" smtClean="0">
                <a:solidFill>
                  <a:schemeClr val="bg1"/>
                </a:solidFill>
                <a:latin typeface="Candara" panose="020E0502030303020204" pitchFamily="34" charset="0"/>
              </a:rPr>
              <a:t>streams </a:t>
            </a:r>
            <a:r>
              <a:rPr lang="en-US" sz="2000" dirty="0">
                <a:solidFill>
                  <a:schemeClr val="bg1"/>
                </a:solidFill>
                <a:latin typeface="Candara" panose="020E0502030303020204" pitchFamily="34" charset="0"/>
              </a:rPr>
              <a:t>of water,</a:t>
            </a:r>
          </a:p>
          <a:p>
            <a:r>
              <a:rPr lang="en-US" sz="2000" dirty="0">
                <a:solidFill>
                  <a:schemeClr val="bg1"/>
                </a:solidFill>
                <a:latin typeface="Candara" panose="020E0502030303020204" pitchFamily="34" charset="0"/>
              </a:rPr>
              <a:t>Which yields its fruit in its season</a:t>
            </a:r>
          </a:p>
          <a:p>
            <a:r>
              <a:rPr lang="en-US" sz="2000" dirty="0">
                <a:solidFill>
                  <a:schemeClr val="bg1"/>
                </a:solidFill>
                <a:latin typeface="Candara" panose="020E0502030303020204" pitchFamily="34" charset="0"/>
              </a:rPr>
              <a:t>And its </a:t>
            </a:r>
            <a:r>
              <a:rPr lang="en-US" sz="2000" dirty="0" smtClean="0">
                <a:solidFill>
                  <a:schemeClr val="bg1"/>
                </a:solidFill>
                <a:latin typeface="Candara" panose="020E0502030303020204" pitchFamily="34" charset="0"/>
              </a:rPr>
              <a:t>leaf </a:t>
            </a:r>
            <a:r>
              <a:rPr lang="en-US" sz="2000" dirty="0">
                <a:solidFill>
                  <a:schemeClr val="bg1"/>
                </a:solidFill>
                <a:latin typeface="Candara" panose="020E0502030303020204" pitchFamily="34" charset="0"/>
              </a:rPr>
              <a:t>does not wither;</a:t>
            </a:r>
          </a:p>
          <a:p>
            <a:r>
              <a:rPr lang="en-US" sz="2000" dirty="0">
                <a:solidFill>
                  <a:schemeClr val="bg1"/>
                </a:solidFill>
                <a:latin typeface="Candara" panose="020E0502030303020204" pitchFamily="34" charset="0"/>
              </a:rPr>
              <a:t>And </a:t>
            </a:r>
            <a:r>
              <a:rPr lang="en-US" sz="2000" dirty="0" smtClean="0">
                <a:solidFill>
                  <a:schemeClr val="bg1"/>
                </a:solidFill>
                <a:latin typeface="Candara" panose="020E0502030303020204" pitchFamily="34" charset="0"/>
              </a:rPr>
              <a:t>in </a:t>
            </a:r>
            <a:r>
              <a:rPr lang="en-US" sz="2000" dirty="0">
                <a:solidFill>
                  <a:schemeClr val="bg1"/>
                </a:solidFill>
                <a:latin typeface="Candara" panose="020E0502030303020204" pitchFamily="34" charset="0"/>
              </a:rPr>
              <a:t>whatever he does, he prospers.</a:t>
            </a:r>
            <a:endParaRPr lang="en-US" sz="1600" dirty="0" smtClean="0">
              <a:solidFill>
                <a:srgbClr val="FFC000"/>
              </a:solidFill>
              <a:latin typeface="Candara" panose="020E0502030303020204" pitchFamily="34" charset="0"/>
            </a:endParaRPr>
          </a:p>
          <a:p>
            <a:pPr algn="ctr"/>
            <a:endParaRPr lang="en-US" sz="2000" dirty="0" smtClean="0">
              <a:solidFill>
                <a:srgbClr val="FFC000"/>
              </a:solidFill>
              <a:latin typeface="Candara" panose="020E0502030303020204" pitchFamily="34" charset="0"/>
            </a:endParaRPr>
          </a:p>
          <a:p>
            <a:pPr algn="ctr"/>
            <a:r>
              <a:rPr lang="en-US" sz="2000" dirty="0" smtClean="0">
                <a:solidFill>
                  <a:srgbClr val="FFC000"/>
                </a:solidFill>
                <a:latin typeface="Candara" panose="020E0502030303020204" pitchFamily="34" charset="0"/>
              </a:rPr>
              <a:t>Psalm 1:1-3</a:t>
            </a:r>
            <a:endParaRPr lang="en-US" sz="2000" dirty="0">
              <a:solidFill>
                <a:srgbClr val="FFC000"/>
              </a:solidFill>
              <a:latin typeface="Candara" panose="020E0502030303020204" pitchFamily="34" charset="0"/>
            </a:endParaRPr>
          </a:p>
        </p:txBody>
      </p:sp>
    </p:spTree>
    <p:extLst>
      <p:ext uri="{BB962C8B-B14F-4D97-AF65-F5344CB8AC3E}">
        <p14:creationId xmlns:p14="http://schemas.microsoft.com/office/powerpoint/2010/main" val="335335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 y="0"/>
            <a:ext cx="9142963" cy="5143500"/>
          </a:xfrm>
          <a:prstGeom prst="rect">
            <a:avLst/>
          </a:prstGeom>
        </p:spPr>
      </p:pic>
      <p:sp>
        <p:nvSpPr>
          <p:cNvPr id="10" name="Rectangle 9"/>
          <p:cNvSpPr/>
          <p:nvPr/>
        </p:nvSpPr>
        <p:spPr>
          <a:xfrm>
            <a:off x="876299" y="1356032"/>
            <a:ext cx="7391400" cy="2431435"/>
          </a:xfrm>
          <a:prstGeom prst="rect">
            <a:avLst/>
          </a:prstGeom>
        </p:spPr>
        <p:txBody>
          <a:bodyPr wrap="square">
            <a:spAutoFit/>
          </a:bodyPr>
          <a:lstStyle/>
          <a:p>
            <a:r>
              <a:rPr lang="en-US" sz="2800" dirty="0">
                <a:solidFill>
                  <a:schemeClr val="bg1"/>
                </a:solidFill>
                <a:latin typeface="Candara" panose="020E0502030303020204" pitchFamily="34" charset="0"/>
              </a:rPr>
              <a:t>And do not be conformed to this </a:t>
            </a:r>
            <a:r>
              <a:rPr lang="en-US" sz="2800" dirty="0" smtClean="0">
                <a:solidFill>
                  <a:schemeClr val="bg1"/>
                </a:solidFill>
                <a:latin typeface="Candara" panose="020E0502030303020204" pitchFamily="34" charset="0"/>
              </a:rPr>
              <a:t>world</a:t>
            </a:r>
            <a:r>
              <a:rPr lang="en-US" sz="2800" dirty="0">
                <a:solidFill>
                  <a:schemeClr val="bg1"/>
                </a:solidFill>
                <a:latin typeface="Candara" panose="020E0502030303020204" pitchFamily="34" charset="0"/>
              </a:rPr>
              <a:t>, but be transformed by the renewing of your mind, so that you may </a:t>
            </a:r>
            <a:r>
              <a:rPr lang="en-US" sz="2800" dirty="0" smtClean="0">
                <a:solidFill>
                  <a:schemeClr val="bg1"/>
                </a:solidFill>
                <a:latin typeface="Candara" panose="020E0502030303020204" pitchFamily="34" charset="0"/>
              </a:rPr>
              <a:t>prove </a:t>
            </a:r>
            <a:r>
              <a:rPr lang="en-US" sz="2800" dirty="0">
                <a:solidFill>
                  <a:schemeClr val="bg1"/>
                </a:solidFill>
                <a:latin typeface="Candara" panose="020E0502030303020204" pitchFamily="34" charset="0"/>
              </a:rPr>
              <a:t>what the will of God is, that which is good and </a:t>
            </a:r>
            <a:r>
              <a:rPr lang="en-US" sz="2800" dirty="0" smtClean="0">
                <a:solidFill>
                  <a:schemeClr val="bg1"/>
                </a:solidFill>
                <a:latin typeface="Candara" panose="020E0502030303020204" pitchFamily="34" charset="0"/>
              </a:rPr>
              <a:t>acceptable </a:t>
            </a:r>
            <a:r>
              <a:rPr lang="en-US" sz="2800" dirty="0">
                <a:solidFill>
                  <a:schemeClr val="bg1"/>
                </a:solidFill>
                <a:latin typeface="Candara" panose="020E0502030303020204" pitchFamily="34" charset="0"/>
              </a:rPr>
              <a:t>and perfect.</a:t>
            </a:r>
            <a:endParaRPr lang="en-US" sz="2800" dirty="0" smtClean="0">
              <a:solidFill>
                <a:srgbClr val="FFC000"/>
              </a:solidFill>
              <a:latin typeface="Candara" panose="020E0502030303020204" pitchFamily="34" charset="0"/>
            </a:endParaRPr>
          </a:p>
          <a:p>
            <a:pPr algn="ctr"/>
            <a:endParaRPr lang="en-US" sz="2000" dirty="0" smtClean="0">
              <a:solidFill>
                <a:srgbClr val="FFC000"/>
              </a:solidFill>
              <a:latin typeface="Candara" panose="020E0502030303020204" pitchFamily="34" charset="0"/>
            </a:endParaRPr>
          </a:p>
          <a:p>
            <a:pPr algn="ctr"/>
            <a:r>
              <a:rPr lang="en-US" sz="2000" dirty="0" smtClean="0">
                <a:solidFill>
                  <a:srgbClr val="FFC000"/>
                </a:solidFill>
                <a:latin typeface="Candara" panose="020E0502030303020204" pitchFamily="34" charset="0"/>
              </a:rPr>
              <a:t>Romans 12:2</a:t>
            </a:r>
            <a:endParaRPr lang="en-US" sz="2000" dirty="0">
              <a:solidFill>
                <a:srgbClr val="FFC000"/>
              </a:solidFill>
              <a:latin typeface="Candara" panose="020E0502030303020204" pitchFamily="34" charset="0"/>
            </a:endParaRPr>
          </a:p>
        </p:txBody>
      </p:sp>
    </p:spTree>
    <p:extLst>
      <p:ext uri="{BB962C8B-B14F-4D97-AF65-F5344CB8AC3E}">
        <p14:creationId xmlns:p14="http://schemas.microsoft.com/office/powerpoint/2010/main" val="7008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 y="0"/>
            <a:ext cx="9142963" cy="5143500"/>
          </a:xfrm>
          <a:prstGeom prst="rect">
            <a:avLst/>
          </a:prstGeom>
        </p:spPr>
      </p:pic>
      <p:sp>
        <p:nvSpPr>
          <p:cNvPr id="10" name="Rectangle 9"/>
          <p:cNvSpPr/>
          <p:nvPr/>
        </p:nvSpPr>
        <p:spPr>
          <a:xfrm>
            <a:off x="876299" y="740479"/>
            <a:ext cx="7391400" cy="3662541"/>
          </a:xfrm>
          <a:prstGeom prst="rect">
            <a:avLst/>
          </a:prstGeom>
        </p:spPr>
        <p:txBody>
          <a:bodyPr wrap="square">
            <a:spAutoFit/>
          </a:bodyPr>
          <a:lstStyle/>
          <a:p>
            <a:r>
              <a:rPr lang="en-US" sz="2400" dirty="0">
                <a:solidFill>
                  <a:schemeClr val="bg1"/>
                </a:solidFill>
                <a:latin typeface="Candara" panose="020E0502030303020204" pitchFamily="34" charset="0"/>
              </a:rPr>
              <a:t>So this I say, and affirm together with the Lord, that you walk no longer just as the Gentiles also walk, in the futility of their mind, </a:t>
            </a:r>
            <a:r>
              <a:rPr lang="en-US" sz="2400" dirty="0" smtClean="0">
                <a:solidFill>
                  <a:schemeClr val="bg1"/>
                </a:solidFill>
                <a:latin typeface="Candara" panose="020E0502030303020204" pitchFamily="34" charset="0"/>
              </a:rPr>
              <a:t>being </a:t>
            </a:r>
            <a:r>
              <a:rPr lang="en-US" sz="2400" dirty="0">
                <a:solidFill>
                  <a:schemeClr val="bg1"/>
                </a:solidFill>
                <a:latin typeface="Candara" panose="020E0502030303020204" pitchFamily="34" charset="0"/>
              </a:rPr>
              <a:t>darkened in their understanding, </a:t>
            </a:r>
            <a:r>
              <a:rPr lang="en-US" sz="2400" dirty="0" smtClean="0">
                <a:solidFill>
                  <a:schemeClr val="bg1"/>
                </a:solidFill>
                <a:latin typeface="Candara" panose="020E0502030303020204" pitchFamily="34" charset="0"/>
              </a:rPr>
              <a:t>excluded </a:t>
            </a:r>
            <a:r>
              <a:rPr lang="en-US" sz="2400" dirty="0">
                <a:solidFill>
                  <a:schemeClr val="bg1"/>
                </a:solidFill>
                <a:latin typeface="Candara" panose="020E0502030303020204" pitchFamily="34" charset="0"/>
              </a:rPr>
              <a:t>from the life of God because of the ignorance that is in them, because of the hardness of their heart; </a:t>
            </a:r>
            <a:r>
              <a:rPr lang="en-US" sz="2400" dirty="0" smtClean="0">
                <a:solidFill>
                  <a:schemeClr val="bg1"/>
                </a:solidFill>
                <a:latin typeface="Candara" panose="020E0502030303020204" pitchFamily="34" charset="0"/>
              </a:rPr>
              <a:t>and </a:t>
            </a:r>
            <a:r>
              <a:rPr lang="en-US" sz="2400" dirty="0">
                <a:solidFill>
                  <a:schemeClr val="bg1"/>
                </a:solidFill>
                <a:latin typeface="Candara" panose="020E0502030303020204" pitchFamily="34" charset="0"/>
              </a:rPr>
              <a:t>they, having become callous, have given themselves over to sensuality </a:t>
            </a:r>
            <a:r>
              <a:rPr lang="en-US" sz="2400" dirty="0" smtClean="0">
                <a:solidFill>
                  <a:schemeClr val="bg1"/>
                </a:solidFill>
                <a:latin typeface="Candara" panose="020E0502030303020204" pitchFamily="34" charset="0"/>
              </a:rPr>
              <a:t>for </a:t>
            </a:r>
            <a:r>
              <a:rPr lang="en-US" sz="2400" dirty="0">
                <a:solidFill>
                  <a:schemeClr val="bg1"/>
                </a:solidFill>
                <a:latin typeface="Candara" panose="020E0502030303020204" pitchFamily="34" charset="0"/>
              </a:rPr>
              <a:t>the practice of every kind of impurity with greediness.</a:t>
            </a:r>
            <a:endParaRPr lang="en-US" dirty="0" smtClean="0">
              <a:solidFill>
                <a:srgbClr val="FFC000"/>
              </a:solidFill>
              <a:latin typeface="Candara" panose="020E0502030303020204" pitchFamily="34" charset="0"/>
            </a:endParaRPr>
          </a:p>
          <a:p>
            <a:pPr algn="ctr"/>
            <a:endParaRPr lang="en-US" sz="2000" dirty="0" smtClean="0">
              <a:solidFill>
                <a:srgbClr val="FFC000"/>
              </a:solidFill>
              <a:latin typeface="Candara" panose="020E0502030303020204" pitchFamily="34" charset="0"/>
            </a:endParaRPr>
          </a:p>
          <a:p>
            <a:pPr algn="ctr"/>
            <a:r>
              <a:rPr lang="en-US" sz="2000" dirty="0" smtClean="0">
                <a:solidFill>
                  <a:srgbClr val="FFC000"/>
                </a:solidFill>
                <a:latin typeface="Candara" panose="020E0502030303020204" pitchFamily="34" charset="0"/>
              </a:rPr>
              <a:t>Ephesians 4:17-19</a:t>
            </a:r>
            <a:endParaRPr lang="en-US" sz="2000" dirty="0">
              <a:solidFill>
                <a:srgbClr val="FFC000"/>
              </a:solidFill>
              <a:latin typeface="Candara" panose="020E0502030303020204" pitchFamily="34" charset="0"/>
            </a:endParaRPr>
          </a:p>
        </p:txBody>
      </p:sp>
    </p:spTree>
    <p:extLst>
      <p:ext uri="{BB962C8B-B14F-4D97-AF65-F5344CB8AC3E}">
        <p14:creationId xmlns:p14="http://schemas.microsoft.com/office/powerpoint/2010/main" val="35262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 y="0"/>
            <a:ext cx="9142963" cy="5143500"/>
          </a:xfrm>
          <a:prstGeom prst="rect">
            <a:avLst/>
          </a:prstGeom>
        </p:spPr>
      </p:pic>
      <p:sp>
        <p:nvSpPr>
          <p:cNvPr id="10" name="Rectangle 9"/>
          <p:cNvSpPr/>
          <p:nvPr/>
        </p:nvSpPr>
        <p:spPr>
          <a:xfrm>
            <a:off x="876299" y="1571476"/>
            <a:ext cx="7391400" cy="2000548"/>
          </a:xfrm>
          <a:prstGeom prst="rect">
            <a:avLst/>
          </a:prstGeom>
        </p:spPr>
        <p:txBody>
          <a:bodyPr wrap="square">
            <a:spAutoFit/>
          </a:bodyPr>
          <a:lstStyle/>
          <a:p>
            <a:r>
              <a:rPr lang="en-US" sz="2800" dirty="0">
                <a:solidFill>
                  <a:schemeClr val="bg1"/>
                </a:solidFill>
                <a:latin typeface="Candara" panose="020E0502030303020204" pitchFamily="34" charset="0"/>
              </a:rPr>
              <a:t>For if we go on sinning willfully after receiving the knowledge of the truth, there no longer remains a sacrifice for sins</a:t>
            </a:r>
            <a:endParaRPr lang="en-US" sz="2800" dirty="0" smtClean="0">
              <a:solidFill>
                <a:srgbClr val="FFC000"/>
              </a:solidFill>
              <a:latin typeface="Candara" panose="020E0502030303020204" pitchFamily="34" charset="0"/>
            </a:endParaRPr>
          </a:p>
          <a:p>
            <a:pPr algn="ctr"/>
            <a:endParaRPr lang="en-US" sz="2000" dirty="0" smtClean="0">
              <a:solidFill>
                <a:srgbClr val="FFC000"/>
              </a:solidFill>
              <a:latin typeface="Candara" panose="020E0502030303020204" pitchFamily="34" charset="0"/>
            </a:endParaRPr>
          </a:p>
          <a:p>
            <a:pPr algn="ctr"/>
            <a:r>
              <a:rPr lang="en-US" sz="2000" dirty="0" smtClean="0">
                <a:solidFill>
                  <a:srgbClr val="FFC000"/>
                </a:solidFill>
                <a:latin typeface="Candara" panose="020E0502030303020204" pitchFamily="34" charset="0"/>
              </a:rPr>
              <a:t>Hebrews 10:26</a:t>
            </a:r>
            <a:endParaRPr lang="en-US" sz="2000" dirty="0">
              <a:solidFill>
                <a:srgbClr val="FFC000"/>
              </a:solidFill>
              <a:latin typeface="Candara" panose="020E0502030303020204" pitchFamily="34" charset="0"/>
            </a:endParaRPr>
          </a:p>
        </p:txBody>
      </p:sp>
    </p:spTree>
    <p:extLst>
      <p:ext uri="{BB962C8B-B14F-4D97-AF65-F5344CB8AC3E}">
        <p14:creationId xmlns:p14="http://schemas.microsoft.com/office/powerpoint/2010/main" val="390118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92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 y="0"/>
            <a:ext cx="9142963" cy="5143500"/>
          </a:xfrm>
          <a:prstGeom prst="rect">
            <a:avLst/>
          </a:prstGeom>
        </p:spPr>
      </p:pic>
      <p:sp>
        <p:nvSpPr>
          <p:cNvPr id="10" name="Rectangle 9"/>
          <p:cNvSpPr/>
          <p:nvPr/>
        </p:nvSpPr>
        <p:spPr>
          <a:xfrm>
            <a:off x="876299" y="1356032"/>
            <a:ext cx="7391400" cy="2431435"/>
          </a:xfrm>
          <a:prstGeom prst="rect">
            <a:avLst/>
          </a:prstGeom>
        </p:spPr>
        <p:txBody>
          <a:bodyPr wrap="square">
            <a:spAutoFit/>
          </a:bodyPr>
          <a:lstStyle/>
          <a:p>
            <a:r>
              <a:rPr lang="en-US" sz="2800" dirty="0">
                <a:solidFill>
                  <a:schemeClr val="bg1"/>
                </a:solidFill>
                <a:latin typeface="Candara" panose="020E0502030303020204" pitchFamily="34" charset="0"/>
              </a:rPr>
              <a:t>and He Himself </a:t>
            </a:r>
            <a:r>
              <a:rPr lang="en-US" sz="2800" dirty="0" smtClean="0">
                <a:solidFill>
                  <a:schemeClr val="bg1"/>
                </a:solidFill>
                <a:latin typeface="Candara" panose="020E0502030303020204" pitchFamily="34" charset="0"/>
              </a:rPr>
              <a:t>bore </a:t>
            </a:r>
            <a:r>
              <a:rPr lang="en-US" sz="2800" dirty="0">
                <a:solidFill>
                  <a:schemeClr val="bg1"/>
                </a:solidFill>
                <a:latin typeface="Candara" panose="020E0502030303020204" pitchFamily="34" charset="0"/>
              </a:rPr>
              <a:t>our sins in His body on the </a:t>
            </a:r>
            <a:r>
              <a:rPr lang="en-US" sz="2800" dirty="0" smtClean="0">
                <a:solidFill>
                  <a:schemeClr val="bg1"/>
                </a:solidFill>
                <a:latin typeface="Candara" panose="020E0502030303020204" pitchFamily="34" charset="0"/>
              </a:rPr>
              <a:t>cross</a:t>
            </a:r>
            <a:r>
              <a:rPr lang="en-US" sz="2800" dirty="0">
                <a:solidFill>
                  <a:schemeClr val="bg1"/>
                </a:solidFill>
                <a:latin typeface="Candara" panose="020E0502030303020204" pitchFamily="34" charset="0"/>
              </a:rPr>
              <a:t>, so that we might die to </a:t>
            </a:r>
            <a:r>
              <a:rPr lang="en-US" sz="2800" dirty="0" smtClean="0">
                <a:solidFill>
                  <a:schemeClr val="bg1"/>
                </a:solidFill>
                <a:latin typeface="Candara" panose="020E0502030303020204" pitchFamily="34" charset="0"/>
              </a:rPr>
              <a:t>sin </a:t>
            </a:r>
            <a:r>
              <a:rPr lang="en-US" sz="2800" dirty="0">
                <a:solidFill>
                  <a:schemeClr val="bg1"/>
                </a:solidFill>
                <a:latin typeface="Candara" panose="020E0502030303020204" pitchFamily="34" charset="0"/>
              </a:rPr>
              <a:t>and live to righteousness; for by His </a:t>
            </a:r>
            <a:r>
              <a:rPr lang="en-US" sz="2800" dirty="0" smtClean="0">
                <a:solidFill>
                  <a:schemeClr val="bg1"/>
                </a:solidFill>
                <a:latin typeface="Candara" panose="020E0502030303020204" pitchFamily="34" charset="0"/>
              </a:rPr>
              <a:t>wounds </a:t>
            </a:r>
            <a:r>
              <a:rPr lang="en-US" sz="2800" dirty="0">
                <a:solidFill>
                  <a:schemeClr val="bg1"/>
                </a:solidFill>
                <a:latin typeface="Candara" panose="020E0502030303020204" pitchFamily="34" charset="0"/>
              </a:rPr>
              <a:t>you were healed. </a:t>
            </a:r>
            <a:endParaRPr lang="en-US" sz="2800" dirty="0" smtClean="0">
              <a:solidFill>
                <a:srgbClr val="FFC000"/>
              </a:solidFill>
              <a:latin typeface="Candara" panose="020E0502030303020204" pitchFamily="34" charset="0"/>
            </a:endParaRPr>
          </a:p>
          <a:p>
            <a:pPr algn="ctr"/>
            <a:endParaRPr lang="en-US" sz="2000" dirty="0" smtClean="0">
              <a:solidFill>
                <a:srgbClr val="FFC000"/>
              </a:solidFill>
              <a:latin typeface="Candara" panose="020E0502030303020204" pitchFamily="34" charset="0"/>
            </a:endParaRPr>
          </a:p>
          <a:p>
            <a:pPr algn="ctr"/>
            <a:r>
              <a:rPr lang="en-US" sz="2000" dirty="0" smtClean="0">
                <a:solidFill>
                  <a:srgbClr val="FFC000"/>
                </a:solidFill>
                <a:latin typeface="Candara" panose="020E0502030303020204" pitchFamily="34" charset="0"/>
              </a:rPr>
              <a:t>1 Peter 2:24</a:t>
            </a:r>
            <a:endParaRPr lang="en-US" sz="2000" dirty="0">
              <a:solidFill>
                <a:srgbClr val="FFC000"/>
              </a:solidFill>
              <a:latin typeface="Candara" panose="020E0502030303020204" pitchFamily="34" charset="0"/>
            </a:endParaRPr>
          </a:p>
        </p:txBody>
      </p:sp>
    </p:spTree>
    <p:extLst>
      <p:ext uri="{BB962C8B-B14F-4D97-AF65-F5344CB8AC3E}">
        <p14:creationId xmlns:p14="http://schemas.microsoft.com/office/powerpoint/2010/main" val="134466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 y="0"/>
            <a:ext cx="9142963" cy="5143500"/>
          </a:xfrm>
          <a:prstGeom prst="rect">
            <a:avLst/>
          </a:prstGeom>
        </p:spPr>
      </p:pic>
      <p:sp>
        <p:nvSpPr>
          <p:cNvPr id="10" name="Rectangle 9"/>
          <p:cNvSpPr/>
          <p:nvPr/>
        </p:nvSpPr>
        <p:spPr>
          <a:xfrm>
            <a:off x="876299" y="1663809"/>
            <a:ext cx="7391400" cy="1569660"/>
          </a:xfrm>
          <a:prstGeom prst="rect">
            <a:avLst/>
          </a:prstGeom>
        </p:spPr>
        <p:txBody>
          <a:bodyPr wrap="square">
            <a:spAutoFit/>
          </a:bodyPr>
          <a:lstStyle/>
          <a:p>
            <a:r>
              <a:rPr lang="en-US" sz="2800" dirty="0">
                <a:solidFill>
                  <a:schemeClr val="bg1"/>
                </a:solidFill>
                <a:latin typeface="Candara" panose="020E0502030303020204" pitchFamily="34" charset="0"/>
              </a:rPr>
              <a:t>for it is God who is at work in you, both to will and to work for His good pleasure</a:t>
            </a:r>
            <a:r>
              <a:rPr lang="en-US" sz="2800" dirty="0" smtClean="0">
                <a:solidFill>
                  <a:schemeClr val="bg1"/>
                </a:solidFill>
                <a:latin typeface="Candara" panose="020E0502030303020204" pitchFamily="34" charset="0"/>
              </a:rPr>
              <a:t>.</a:t>
            </a:r>
          </a:p>
          <a:p>
            <a:endParaRPr lang="en-US" sz="2000" dirty="0" smtClean="0">
              <a:solidFill>
                <a:srgbClr val="FFC000"/>
              </a:solidFill>
              <a:latin typeface="Candara" panose="020E0502030303020204" pitchFamily="34" charset="0"/>
            </a:endParaRPr>
          </a:p>
          <a:p>
            <a:pPr algn="ctr"/>
            <a:r>
              <a:rPr lang="en-US" sz="2000" dirty="0" smtClean="0">
                <a:solidFill>
                  <a:srgbClr val="FFC000"/>
                </a:solidFill>
                <a:latin typeface="Candara" panose="020E0502030303020204" pitchFamily="34" charset="0"/>
              </a:rPr>
              <a:t>Philippians 2:13</a:t>
            </a:r>
            <a:endParaRPr lang="en-US" sz="2000" dirty="0">
              <a:solidFill>
                <a:srgbClr val="FFC000"/>
              </a:solidFill>
              <a:latin typeface="Candara" panose="020E0502030303020204" pitchFamily="34" charset="0"/>
            </a:endParaRPr>
          </a:p>
        </p:txBody>
      </p:sp>
    </p:spTree>
    <p:extLst>
      <p:ext uri="{BB962C8B-B14F-4D97-AF65-F5344CB8AC3E}">
        <p14:creationId xmlns:p14="http://schemas.microsoft.com/office/powerpoint/2010/main" val="261948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97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 y="0"/>
            <a:ext cx="9142963" cy="5143500"/>
          </a:xfrm>
          <a:prstGeom prst="rect">
            <a:avLst/>
          </a:prstGeom>
        </p:spPr>
      </p:pic>
      <p:sp>
        <p:nvSpPr>
          <p:cNvPr id="8" name="TextBox 7"/>
          <p:cNvSpPr txBox="1"/>
          <p:nvPr/>
        </p:nvSpPr>
        <p:spPr>
          <a:xfrm>
            <a:off x="342900" y="1200150"/>
            <a:ext cx="8458200" cy="646331"/>
          </a:xfrm>
          <a:prstGeom prst="rect">
            <a:avLst/>
          </a:prstGeom>
          <a:noFill/>
        </p:spPr>
        <p:txBody>
          <a:bodyPr wrap="square" rtlCol="0">
            <a:spAutoFit/>
          </a:bodyPr>
          <a:lstStyle/>
          <a:p>
            <a:r>
              <a:rPr lang="en-US" sz="3600" dirty="0" smtClean="0">
                <a:solidFill>
                  <a:schemeClr val="bg1"/>
                </a:solidFill>
                <a:latin typeface="Century Gothic" panose="020B0502020202020204" pitchFamily="34" charset="0"/>
              </a:rPr>
              <a:t>the fruit of the Spirit</a:t>
            </a:r>
            <a:endParaRPr lang="en-US" sz="900" dirty="0">
              <a:solidFill>
                <a:schemeClr val="bg1"/>
              </a:solidFill>
              <a:latin typeface="Century Gothic" panose="020B0502020202020204" pitchFamily="34" charset="0"/>
            </a:endParaRPr>
          </a:p>
        </p:txBody>
      </p:sp>
      <p:sp>
        <p:nvSpPr>
          <p:cNvPr id="5" name="TextBox 4"/>
          <p:cNvSpPr txBox="1"/>
          <p:nvPr/>
        </p:nvSpPr>
        <p:spPr>
          <a:xfrm>
            <a:off x="304800" y="209550"/>
            <a:ext cx="8458200" cy="1200329"/>
          </a:xfrm>
          <a:prstGeom prst="rect">
            <a:avLst/>
          </a:prstGeom>
          <a:noFill/>
        </p:spPr>
        <p:txBody>
          <a:bodyPr wrap="square" rtlCol="0">
            <a:spAutoFit/>
          </a:bodyPr>
          <a:lstStyle/>
          <a:p>
            <a:r>
              <a:rPr lang="en-US" sz="7200" dirty="0" smtClean="0">
                <a:solidFill>
                  <a:schemeClr val="bg1"/>
                </a:solidFill>
                <a:latin typeface="Century Gothic" panose="020B0502020202020204" pitchFamily="34" charset="0"/>
              </a:rPr>
              <a:t>self-control</a:t>
            </a:r>
            <a:endParaRPr lang="en-US" dirty="0">
              <a:solidFill>
                <a:schemeClr val="bg1"/>
              </a:solidFill>
              <a:latin typeface="Century Gothic" panose="020B0502020202020204" pitchFamily="34" charset="0"/>
            </a:endParaRPr>
          </a:p>
        </p:txBody>
      </p:sp>
      <p:cxnSp>
        <p:nvCxnSpPr>
          <p:cNvPr id="7" name="Straight Connector 6"/>
          <p:cNvCxnSpPr/>
          <p:nvPr/>
        </p:nvCxnSpPr>
        <p:spPr>
          <a:xfrm>
            <a:off x="457200" y="1276350"/>
            <a:ext cx="47244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9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 y="0"/>
            <a:ext cx="9142963" cy="5143500"/>
          </a:xfrm>
          <a:prstGeom prst="rect">
            <a:avLst/>
          </a:prstGeom>
        </p:spPr>
      </p:pic>
      <p:sp>
        <p:nvSpPr>
          <p:cNvPr id="5" name="TextBox 4"/>
          <p:cNvSpPr txBox="1"/>
          <p:nvPr/>
        </p:nvSpPr>
        <p:spPr>
          <a:xfrm>
            <a:off x="-76200" y="-153452"/>
            <a:ext cx="8458200" cy="830997"/>
          </a:xfrm>
          <a:prstGeom prst="rect">
            <a:avLst/>
          </a:prstGeom>
          <a:noFill/>
        </p:spPr>
        <p:txBody>
          <a:bodyPr wrap="square" rtlCol="0">
            <a:spAutoFit/>
          </a:bodyPr>
          <a:lstStyle/>
          <a:p>
            <a:r>
              <a:rPr lang="en-US" sz="4800" dirty="0" smtClean="0">
                <a:solidFill>
                  <a:schemeClr val="bg1"/>
                </a:solidFill>
                <a:latin typeface="Century Gothic" panose="020B0502020202020204" pitchFamily="34" charset="0"/>
              </a:rPr>
              <a:t>self-control</a:t>
            </a:r>
            <a:endParaRPr lang="en-US" dirty="0">
              <a:solidFill>
                <a:schemeClr val="bg1"/>
              </a:solidFill>
              <a:latin typeface="Century Gothic" panose="020B0502020202020204" pitchFamily="34" charset="0"/>
            </a:endParaRPr>
          </a:p>
        </p:txBody>
      </p:sp>
      <p:sp>
        <p:nvSpPr>
          <p:cNvPr id="8" name="TextBox 7"/>
          <p:cNvSpPr txBox="1"/>
          <p:nvPr/>
        </p:nvSpPr>
        <p:spPr>
          <a:xfrm>
            <a:off x="-38100" y="586085"/>
            <a:ext cx="8458200" cy="461665"/>
          </a:xfrm>
          <a:prstGeom prst="rect">
            <a:avLst/>
          </a:prstGeom>
          <a:noFill/>
        </p:spPr>
        <p:txBody>
          <a:bodyPr wrap="square" rtlCol="0">
            <a:spAutoFit/>
          </a:bodyPr>
          <a:lstStyle/>
          <a:p>
            <a:r>
              <a:rPr lang="en-US" sz="2400" dirty="0" smtClean="0">
                <a:solidFill>
                  <a:schemeClr val="bg1"/>
                </a:solidFill>
                <a:latin typeface="Century Gothic" panose="020B0502020202020204" pitchFamily="34" charset="0"/>
              </a:rPr>
              <a:t>the fruit of the Spirit</a:t>
            </a:r>
            <a:endParaRPr lang="en-US" sz="600" dirty="0">
              <a:solidFill>
                <a:schemeClr val="bg1"/>
              </a:solidFill>
              <a:latin typeface="Century Gothic" panose="020B0502020202020204" pitchFamily="34" charset="0"/>
            </a:endParaRPr>
          </a:p>
        </p:txBody>
      </p:sp>
      <p:cxnSp>
        <p:nvCxnSpPr>
          <p:cNvPr id="7" name="Straight Connector 6"/>
          <p:cNvCxnSpPr/>
          <p:nvPr/>
        </p:nvCxnSpPr>
        <p:spPr>
          <a:xfrm>
            <a:off x="76200" y="608548"/>
            <a:ext cx="3124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 y="1197917"/>
            <a:ext cx="8458200" cy="646331"/>
          </a:xfrm>
          <a:prstGeom prst="rect">
            <a:avLst/>
          </a:prstGeom>
          <a:noFill/>
          <a:ln w="38100" cmpd="thickThin">
            <a:noFill/>
          </a:ln>
        </p:spPr>
        <p:txBody>
          <a:bodyPr wrap="square" rtlCol="0">
            <a:spAutoFit/>
          </a:bodyPr>
          <a:lstStyle/>
          <a:p>
            <a:pPr marL="457200" indent="-457200">
              <a:buFont typeface="+mj-lt"/>
              <a:buAutoNum type="arabicPeriod"/>
            </a:pPr>
            <a:r>
              <a:rPr lang="en-US" sz="3600" dirty="0" smtClean="0">
                <a:solidFill>
                  <a:schemeClr val="bg1"/>
                </a:solidFill>
                <a:effectLst>
                  <a:outerShdw blurRad="38100" dist="38100" dir="2700000" algn="tl">
                    <a:srgbClr val="000000">
                      <a:alpha val="43137"/>
                    </a:srgbClr>
                  </a:outerShdw>
                </a:effectLst>
                <a:latin typeface="Candara" panose="020E0502030303020204" pitchFamily="34" charset="0"/>
              </a:rPr>
              <a:t>Self-control comes by training</a:t>
            </a:r>
          </a:p>
        </p:txBody>
      </p:sp>
    </p:spTree>
    <p:extLst>
      <p:ext uri="{BB962C8B-B14F-4D97-AF65-F5344CB8AC3E}">
        <p14:creationId xmlns:p14="http://schemas.microsoft.com/office/powerpoint/2010/main" val="66640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 y="0"/>
            <a:ext cx="9142963" cy="5143500"/>
          </a:xfrm>
          <a:prstGeom prst="rect">
            <a:avLst/>
          </a:prstGeom>
        </p:spPr>
      </p:pic>
      <p:sp>
        <p:nvSpPr>
          <p:cNvPr id="10" name="Rectangle 9"/>
          <p:cNvSpPr/>
          <p:nvPr/>
        </p:nvSpPr>
        <p:spPr>
          <a:xfrm>
            <a:off x="876300" y="590550"/>
            <a:ext cx="7391400" cy="3970318"/>
          </a:xfrm>
          <a:prstGeom prst="rect">
            <a:avLst/>
          </a:prstGeom>
        </p:spPr>
        <p:txBody>
          <a:bodyPr wrap="square">
            <a:spAutoFit/>
          </a:bodyPr>
          <a:lstStyle/>
          <a:p>
            <a:r>
              <a:rPr lang="en-US" sz="2400" dirty="0">
                <a:solidFill>
                  <a:schemeClr val="bg1"/>
                </a:solidFill>
                <a:latin typeface="Candara" panose="020E0502030303020204" pitchFamily="34" charset="0"/>
              </a:rPr>
              <a:t>Then I became great and increased more than all who preceded me in Jerusalem. My wisdom also stood by me. </a:t>
            </a:r>
            <a:r>
              <a:rPr lang="en-US" sz="2400" dirty="0" smtClean="0">
                <a:solidFill>
                  <a:schemeClr val="bg1"/>
                </a:solidFill>
                <a:latin typeface="Candara" panose="020E0502030303020204" pitchFamily="34" charset="0"/>
              </a:rPr>
              <a:t>All </a:t>
            </a:r>
            <a:r>
              <a:rPr lang="en-US" sz="2400" dirty="0">
                <a:solidFill>
                  <a:schemeClr val="bg1"/>
                </a:solidFill>
                <a:latin typeface="Candara" panose="020E0502030303020204" pitchFamily="34" charset="0"/>
              </a:rPr>
              <a:t>that my eyes desired I did not refuse them. I did not withhold my heart from any pleasure, for my heart was pleased because of all my labor and this was my reward for all my labor. </a:t>
            </a:r>
            <a:r>
              <a:rPr lang="en-US" sz="2400" dirty="0" smtClean="0">
                <a:solidFill>
                  <a:schemeClr val="bg1"/>
                </a:solidFill>
                <a:latin typeface="Candara" panose="020E0502030303020204" pitchFamily="34" charset="0"/>
              </a:rPr>
              <a:t>Thus </a:t>
            </a:r>
            <a:r>
              <a:rPr lang="en-US" sz="2400" dirty="0">
                <a:solidFill>
                  <a:schemeClr val="bg1"/>
                </a:solidFill>
                <a:latin typeface="Candara" panose="020E0502030303020204" pitchFamily="34" charset="0"/>
              </a:rPr>
              <a:t>I considered all my activities which my hands had done and the labor which I had </a:t>
            </a:r>
            <a:r>
              <a:rPr lang="en-US" sz="2400" dirty="0" smtClean="0">
                <a:solidFill>
                  <a:schemeClr val="bg1"/>
                </a:solidFill>
                <a:latin typeface="Candara" panose="020E0502030303020204" pitchFamily="34" charset="0"/>
              </a:rPr>
              <a:t>exerted</a:t>
            </a:r>
            <a:r>
              <a:rPr lang="en-US" sz="2400" dirty="0">
                <a:solidFill>
                  <a:schemeClr val="bg1"/>
                </a:solidFill>
                <a:latin typeface="Candara" panose="020E0502030303020204" pitchFamily="34" charset="0"/>
              </a:rPr>
              <a:t>, and behold all was </a:t>
            </a:r>
            <a:r>
              <a:rPr lang="en-US" sz="2400" dirty="0" smtClean="0">
                <a:solidFill>
                  <a:schemeClr val="bg1"/>
                </a:solidFill>
                <a:latin typeface="Candara" panose="020E0502030303020204" pitchFamily="34" charset="0"/>
              </a:rPr>
              <a:t>vanity </a:t>
            </a:r>
            <a:r>
              <a:rPr lang="en-US" sz="2400" dirty="0">
                <a:solidFill>
                  <a:schemeClr val="bg1"/>
                </a:solidFill>
                <a:latin typeface="Candara" panose="020E0502030303020204" pitchFamily="34" charset="0"/>
              </a:rPr>
              <a:t>and striving after wind and there was no profit under the sun.</a:t>
            </a:r>
            <a:endParaRPr lang="en-US" sz="1600" dirty="0" smtClean="0">
              <a:solidFill>
                <a:srgbClr val="FFC000"/>
              </a:solidFill>
              <a:latin typeface="Candara" panose="020E0502030303020204" pitchFamily="34" charset="0"/>
            </a:endParaRPr>
          </a:p>
          <a:p>
            <a:pPr algn="ctr"/>
            <a:endParaRPr lang="en-US" dirty="0" smtClean="0">
              <a:solidFill>
                <a:srgbClr val="FFC000"/>
              </a:solidFill>
              <a:latin typeface="Candara" panose="020E0502030303020204" pitchFamily="34" charset="0"/>
            </a:endParaRPr>
          </a:p>
          <a:p>
            <a:pPr algn="ctr"/>
            <a:r>
              <a:rPr lang="en-US" sz="2000" dirty="0" smtClean="0">
                <a:solidFill>
                  <a:srgbClr val="FFC000"/>
                </a:solidFill>
                <a:latin typeface="Candara" panose="020E0502030303020204" pitchFamily="34" charset="0"/>
              </a:rPr>
              <a:t>Ecclesiastes 2:9-11</a:t>
            </a:r>
            <a:endParaRPr lang="en-US" sz="2000" dirty="0">
              <a:solidFill>
                <a:srgbClr val="FFC000"/>
              </a:solidFill>
              <a:latin typeface="Candara" panose="020E0502030303020204" pitchFamily="34" charset="0"/>
            </a:endParaRPr>
          </a:p>
        </p:txBody>
      </p:sp>
    </p:spTree>
    <p:extLst>
      <p:ext uri="{BB962C8B-B14F-4D97-AF65-F5344CB8AC3E}">
        <p14:creationId xmlns:p14="http://schemas.microsoft.com/office/powerpoint/2010/main" val="375814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 y="0"/>
            <a:ext cx="9142963" cy="5143500"/>
          </a:xfrm>
          <a:prstGeom prst="rect">
            <a:avLst/>
          </a:prstGeom>
        </p:spPr>
      </p:pic>
      <p:sp>
        <p:nvSpPr>
          <p:cNvPr id="10" name="Rectangle 9"/>
          <p:cNvSpPr/>
          <p:nvPr/>
        </p:nvSpPr>
        <p:spPr>
          <a:xfrm>
            <a:off x="876300" y="386536"/>
            <a:ext cx="7391400" cy="4370427"/>
          </a:xfrm>
          <a:prstGeom prst="rect">
            <a:avLst/>
          </a:prstGeom>
        </p:spPr>
        <p:txBody>
          <a:bodyPr wrap="square">
            <a:spAutoFit/>
          </a:bodyPr>
          <a:lstStyle/>
          <a:p>
            <a:r>
              <a:rPr lang="en-US" sz="2400" dirty="0">
                <a:solidFill>
                  <a:schemeClr val="bg1"/>
                </a:solidFill>
                <a:latin typeface="Candara" panose="020E0502030303020204" pitchFamily="34" charset="0"/>
              </a:rPr>
              <a:t>If you have died with Christ </a:t>
            </a:r>
            <a:r>
              <a:rPr lang="en-US" sz="2400" dirty="0" smtClean="0">
                <a:solidFill>
                  <a:schemeClr val="bg1"/>
                </a:solidFill>
                <a:latin typeface="Candara" panose="020E0502030303020204" pitchFamily="34" charset="0"/>
              </a:rPr>
              <a:t>to </a:t>
            </a:r>
            <a:r>
              <a:rPr lang="en-US" sz="2400" dirty="0">
                <a:solidFill>
                  <a:schemeClr val="bg1"/>
                </a:solidFill>
                <a:latin typeface="Candara" panose="020E0502030303020204" pitchFamily="34" charset="0"/>
              </a:rPr>
              <a:t>the elementary principles of the world, why, as if you were living in the world, do you submit yourself to decrees, such as, “Do not handle, do not taste, do not touch!” </a:t>
            </a:r>
            <a:r>
              <a:rPr lang="en-US" sz="2400" dirty="0" smtClean="0">
                <a:solidFill>
                  <a:schemeClr val="bg1"/>
                </a:solidFill>
                <a:latin typeface="Candara" panose="020E0502030303020204" pitchFamily="34" charset="0"/>
              </a:rPr>
              <a:t>(which </a:t>
            </a:r>
            <a:r>
              <a:rPr lang="en-US" sz="2400" dirty="0">
                <a:solidFill>
                  <a:schemeClr val="bg1"/>
                </a:solidFill>
                <a:latin typeface="Candara" panose="020E0502030303020204" pitchFamily="34" charset="0"/>
              </a:rPr>
              <a:t>all refer to things destined to perish </a:t>
            </a:r>
            <a:r>
              <a:rPr lang="en-US" sz="2400" dirty="0" smtClean="0">
                <a:solidFill>
                  <a:schemeClr val="bg1"/>
                </a:solidFill>
                <a:latin typeface="Candara" panose="020E0502030303020204" pitchFamily="34" charset="0"/>
              </a:rPr>
              <a:t>with </a:t>
            </a:r>
            <a:r>
              <a:rPr lang="en-US" sz="2400" dirty="0">
                <a:solidFill>
                  <a:schemeClr val="bg1"/>
                </a:solidFill>
                <a:latin typeface="Candara" panose="020E0502030303020204" pitchFamily="34" charset="0"/>
              </a:rPr>
              <a:t>use)—in accordance with the commandments and teachings of men? </a:t>
            </a:r>
            <a:r>
              <a:rPr lang="en-US" sz="2400" dirty="0" smtClean="0">
                <a:solidFill>
                  <a:schemeClr val="bg1"/>
                </a:solidFill>
                <a:latin typeface="Candara" panose="020E0502030303020204" pitchFamily="34" charset="0"/>
              </a:rPr>
              <a:t>These </a:t>
            </a:r>
            <a:r>
              <a:rPr lang="en-US" sz="2400" dirty="0">
                <a:solidFill>
                  <a:schemeClr val="bg1"/>
                </a:solidFill>
                <a:latin typeface="Candara" panose="020E0502030303020204" pitchFamily="34" charset="0"/>
              </a:rPr>
              <a:t>are matters which have, to be sure, the </a:t>
            </a:r>
            <a:r>
              <a:rPr lang="en-US" sz="2400" dirty="0" smtClean="0">
                <a:solidFill>
                  <a:schemeClr val="bg1"/>
                </a:solidFill>
                <a:latin typeface="Candara" panose="020E0502030303020204" pitchFamily="34" charset="0"/>
              </a:rPr>
              <a:t>appearance </a:t>
            </a:r>
            <a:r>
              <a:rPr lang="en-US" sz="2400" dirty="0">
                <a:solidFill>
                  <a:schemeClr val="bg1"/>
                </a:solidFill>
                <a:latin typeface="Candara" panose="020E0502030303020204" pitchFamily="34" charset="0"/>
              </a:rPr>
              <a:t>of wisdom in </a:t>
            </a:r>
            <a:r>
              <a:rPr lang="en-US" sz="2400" dirty="0" smtClean="0">
                <a:solidFill>
                  <a:schemeClr val="bg1"/>
                </a:solidFill>
                <a:latin typeface="Candara" panose="020E0502030303020204" pitchFamily="34" charset="0"/>
              </a:rPr>
              <a:t>self-made </a:t>
            </a:r>
            <a:r>
              <a:rPr lang="en-US" sz="2400" dirty="0">
                <a:solidFill>
                  <a:schemeClr val="bg1"/>
                </a:solidFill>
                <a:latin typeface="Candara" panose="020E0502030303020204" pitchFamily="34" charset="0"/>
              </a:rPr>
              <a:t>religion and self-abasement and severe treatment of the body, but are of no value against fleshly indulgence</a:t>
            </a:r>
            <a:r>
              <a:rPr lang="en-US" sz="2400" dirty="0" smtClean="0">
                <a:solidFill>
                  <a:schemeClr val="bg1"/>
                </a:solidFill>
                <a:latin typeface="Candara" panose="020E0502030303020204" pitchFamily="34" charset="0"/>
              </a:rPr>
              <a:t>.</a:t>
            </a:r>
          </a:p>
          <a:p>
            <a:endParaRPr lang="en-US" dirty="0" smtClean="0">
              <a:solidFill>
                <a:srgbClr val="FFC000"/>
              </a:solidFill>
              <a:latin typeface="Candara" panose="020E0502030303020204" pitchFamily="34" charset="0"/>
            </a:endParaRPr>
          </a:p>
          <a:p>
            <a:pPr algn="ctr"/>
            <a:r>
              <a:rPr lang="en-US" sz="2000" dirty="0" smtClean="0">
                <a:solidFill>
                  <a:srgbClr val="FFC000"/>
                </a:solidFill>
                <a:latin typeface="Candara" panose="020E0502030303020204" pitchFamily="34" charset="0"/>
              </a:rPr>
              <a:t>Colossians 2:20-23</a:t>
            </a:r>
            <a:endParaRPr lang="en-US" sz="2000" dirty="0">
              <a:solidFill>
                <a:srgbClr val="FFC000"/>
              </a:solidFill>
              <a:latin typeface="Candara" panose="020E0502030303020204" pitchFamily="34" charset="0"/>
            </a:endParaRPr>
          </a:p>
        </p:txBody>
      </p:sp>
    </p:spTree>
    <p:extLst>
      <p:ext uri="{BB962C8B-B14F-4D97-AF65-F5344CB8AC3E}">
        <p14:creationId xmlns:p14="http://schemas.microsoft.com/office/powerpoint/2010/main" val="308293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 y="0"/>
            <a:ext cx="9142963" cy="5143500"/>
          </a:xfrm>
          <a:prstGeom prst="rect">
            <a:avLst/>
          </a:prstGeom>
        </p:spPr>
      </p:pic>
      <p:sp>
        <p:nvSpPr>
          <p:cNvPr id="10" name="Rectangle 9"/>
          <p:cNvSpPr/>
          <p:nvPr/>
        </p:nvSpPr>
        <p:spPr>
          <a:xfrm>
            <a:off x="876300" y="1109811"/>
            <a:ext cx="7391400" cy="2923877"/>
          </a:xfrm>
          <a:prstGeom prst="rect">
            <a:avLst/>
          </a:prstGeom>
        </p:spPr>
        <p:txBody>
          <a:bodyPr wrap="square">
            <a:spAutoFit/>
          </a:bodyPr>
          <a:lstStyle/>
          <a:p>
            <a:r>
              <a:rPr lang="en-US" sz="2400" dirty="0">
                <a:solidFill>
                  <a:schemeClr val="bg1"/>
                </a:solidFill>
                <a:latin typeface="Candara" panose="020E0502030303020204" pitchFamily="34" charset="0"/>
              </a:rPr>
              <a:t>Now for this very reason also, applying all diligence, in your faith supply moral </a:t>
            </a:r>
            <a:r>
              <a:rPr lang="en-US" sz="2400" dirty="0" smtClean="0">
                <a:solidFill>
                  <a:schemeClr val="bg1"/>
                </a:solidFill>
                <a:latin typeface="Candara" panose="020E0502030303020204" pitchFamily="34" charset="0"/>
              </a:rPr>
              <a:t>excellence</a:t>
            </a:r>
            <a:r>
              <a:rPr lang="en-US" sz="2400" dirty="0">
                <a:solidFill>
                  <a:schemeClr val="bg1"/>
                </a:solidFill>
                <a:latin typeface="Candara" panose="020E0502030303020204" pitchFamily="34" charset="0"/>
              </a:rPr>
              <a:t>, and in your moral excellence, knowledge, </a:t>
            </a:r>
            <a:r>
              <a:rPr lang="en-US" sz="2400" dirty="0" smtClean="0">
                <a:solidFill>
                  <a:schemeClr val="bg1"/>
                </a:solidFill>
                <a:latin typeface="Candara" panose="020E0502030303020204" pitchFamily="34" charset="0"/>
              </a:rPr>
              <a:t>and </a:t>
            </a:r>
            <a:r>
              <a:rPr lang="en-US" sz="2400" dirty="0">
                <a:solidFill>
                  <a:schemeClr val="bg1"/>
                </a:solidFill>
                <a:latin typeface="Candara" panose="020E0502030303020204" pitchFamily="34" charset="0"/>
              </a:rPr>
              <a:t>in your knowledge, self-control, and in your self-control, perseverance, and in your perseverance, godliness, </a:t>
            </a:r>
            <a:r>
              <a:rPr lang="en-US" sz="2400" dirty="0" smtClean="0">
                <a:solidFill>
                  <a:schemeClr val="bg1"/>
                </a:solidFill>
                <a:latin typeface="Candara" panose="020E0502030303020204" pitchFamily="34" charset="0"/>
              </a:rPr>
              <a:t>and </a:t>
            </a:r>
            <a:r>
              <a:rPr lang="en-US" sz="2400" dirty="0">
                <a:solidFill>
                  <a:schemeClr val="bg1"/>
                </a:solidFill>
                <a:latin typeface="Candara" panose="020E0502030303020204" pitchFamily="34" charset="0"/>
              </a:rPr>
              <a:t>in your godliness, brotherly kindness, and in your brotherly kindness, love.</a:t>
            </a:r>
            <a:endParaRPr lang="en-US" dirty="0" smtClean="0">
              <a:solidFill>
                <a:srgbClr val="FFC000"/>
              </a:solidFill>
              <a:latin typeface="Candara" panose="020E0502030303020204" pitchFamily="34" charset="0"/>
            </a:endParaRPr>
          </a:p>
          <a:p>
            <a:pPr algn="ctr"/>
            <a:endParaRPr lang="en-US" sz="2000" dirty="0" smtClean="0">
              <a:solidFill>
                <a:srgbClr val="FFC000"/>
              </a:solidFill>
              <a:latin typeface="Candara" panose="020E0502030303020204" pitchFamily="34" charset="0"/>
            </a:endParaRPr>
          </a:p>
          <a:p>
            <a:pPr algn="ctr"/>
            <a:r>
              <a:rPr lang="en-US" sz="2000" dirty="0" smtClean="0">
                <a:solidFill>
                  <a:srgbClr val="FFC000"/>
                </a:solidFill>
                <a:latin typeface="Candara" panose="020E0502030303020204" pitchFamily="34" charset="0"/>
              </a:rPr>
              <a:t>2 Peter 1:5-7</a:t>
            </a:r>
            <a:endParaRPr lang="en-US" sz="2000" dirty="0">
              <a:solidFill>
                <a:srgbClr val="FFC000"/>
              </a:solidFill>
              <a:latin typeface="Candara" panose="020E0502030303020204" pitchFamily="34" charset="0"/>
            </a:endParaRPr>
          </a:p>
        </p:txBody>
      </p:sp>
    </p:spTree>
    <p:extLst>
      <p:ext uri="{BB962C8B-B14F-4D97-AF65-F5344CB8AC3E}">
        <p14:creationId xmlns:p14="http://schemas.microsoft.com/office/powerpoint/2010/main" val="279252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 y="0"/>
            <a:ext cx="9142963" cy="5143500"/>
          </a:xfrm>
          <a:prstGeom prst="rect">
            <a:avLst/>
          </a:prstGeom>
        </p:spPr>
      </p:pic>
      <p:sp>
        <p:nvSpPr>
          <p:cNvPr id="10" name="Rectangle 9"/>
          <p:cNvSpPr/>
          <p:nvPr/>
        </p:nvSpPr>
        <p:spPr>
          <a:xfrm>
            <a:off x="876300" y="1109811"/>
            <a:ext cx="7391400" cy="2862322"/>
          </a:xfrm>
          <a:prstGeom prst="rect">
            <a:avLst/>
          </a:prstGeom>
        </p:spPr>
        <p:txBody>
          <a:bodyPr wrap="square">
            <a:spAutoFit/>
          </a:bodyPr>
          <a:lstStyle/>
          <a:p>
            <a:r>
              <a:rPr lang="en-US" sz="2800" dirty="0">
                <a:solidFill>
                  <a:schemeClr val="bg1"/>
                </a:solidFill>
                <a:latin typeface="Candara" panose="020E0502030303020204" pitchFamily="34" charset="0"/>
              </a:rPr>
              <a:t>For the grace of God has appeared, </a:t>
            </a:r>
            <a:r>
              <a:rPr lang="en-US" sz="2800" dirty="0" smtClean="0">
                <a:solidFill>
                  <a:schemeClr val="bg1"/>
                </a:solidFill>
                <a:latin typeface="Candara" panose="020E0502030303020204" pitchFamily="34" charset="0"/>
              </a:rPr>
              <a:t>bringing </a:t>
            </a:r>
            <a:r>
              <a:rPr lang="en-US" sz="2800" dirty="0">
                <a:solidFill>
                  <a:schemeClr val="bg1"/>
                </a:solidFill>
                <a:latin typeface="Candara" panose="020E0502030303020204" pitchFamily="34" charset="0"/>
              </a:rPr>
              <a:t>salvation to all men, </a:t>
            </a:r>
            <a:r>
              <a:rPr lang="en-US" sz="2800" dirty="0" smtClean="0">
                <a:solidFill>
                  <a:schemeClr val="bg1"/>
                </a:solidFill>
                <a:latin typeface="Candara" panose="020E0502030303020204" pitchFamily="34" charset="0"/>
              </a:rPr>
              <a:t>instructing </a:t>
            </a:r>
            <a:r>
              <a:rPr lang="en-US" sz="2800" dirty="0">
                <a:solidFill>
                  <a:schemeClr val="bg1"/>
                </a:solidFill>
                <a:latin typeface="Candara" panose="020E0502030303020204" pitchFamily="34" charset="0"/>
              </a:rPr>
              <a:t>us to deny ungodliness and worldly desires and to live sensibly, righteously and godly in the present age</a:t>
            </a:r>
            <a:endParaRPr lang="en-US" sz="2400" dirty="0" smtClean="0">
              <a:solidFill>
                <a:srgbClr val="FFC000"/>
              </a:solidFill>
              <a:latin typeface="Candara" panose="020E0502030303020204" pitchFamily="34" charset="0"/>
            </a:endParaRPr>
          </a:p>
          <a:p>
            <a:pPr algn="ctr"/>
            <a:endParaRPr lang="en-US" sz="2000" dirty="0" smtClean="0">
              <a:solidFill>
                <a:srgbClr val="FFC000"/>
              </a:solidFill>
              <a:latin typeface="Candara" panose="020E0502030303020204" pitchFamily="34" charset="0"/>
            </a:endParaRPr>
          </a:p>
          <a:p>
            <a:pPr algn="ctr"/>
            <a:r>
              <a:rPr lang="en-US" sz="2000" dirty="0" smtClean="0">
                <a:solidFill>
                  <a:srgbClr val="FFC000"/>
                </a:solidFill>
                <a:latin typeface="Candara" panose="020E0502030303020204" pitchFamily="34" charset="0"/>
              </a:rPr>
              <a:t>Titus 2:11-12</a:t>
            </a:r>
            <a:endParaRPr lang="en-US" sz="2000" dirty="0">
              <a:solidFill>
                <a:srgbClr val="FFC000"/>
              </a:solidFill>
              <a:latin typeface="Candara" panose="020E0502030303020204" pitchFamily="34" charset="0"/>
            </a:endParaRPr>
          </a:p>
        </p:txBody>
      </p:sp>
    </p:spTree>
    <p:extLst>
      <p:ext uri="{BB962C8B-B14F-4D97-AF65-F5344CB8AC3E}">
        <p14:creationId xmlns:p14="http://schemas.microsoft.com/office/powerpoint/2010/main" val="124354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 y="0"/>
            <a:ext cx="9142963" cy="5143500"/>
          </a:xfrm>
          <a:prstGeom prst="rect">
            <a:avLst/>
          </a:prstGeom>
        </p:spPr>
      </p:pic>
      <p:sp>
        <p:nvSpPr>
          <p:cNvPr id="10" name="Rectangle 9"/>
          <p:cNvSpPr/>
          <p:nvPr/>
        </p:nvSpPr>
        <p:spPr>
          <a:xfrm>
            <a:off x="876299" y="925145"/>
            <a:ext cx="7391400" cy="3293209"/>
          </a:xfrm>
          <a:prstGeom prst="rect">
            <a:avLst/>
          </a:prstGeom>
        </p:spPr>
        <p:txBody>
          <a:bodyPr wrap="square">
            <a:spAutoFit/>
          </a:bodyPr>
          <a:lstStyle/>
          <a:p>
            <a:r>
              <a:rPr lang="en-US" sz="2400" dirty="0">
                <a:solidFill>
                  <a:schemeClr val="bg1"/>
                </a:solidFill>
                <a:latin typeface="Candara" panose="020E0502030303020204" pitchFamily="34" charset="0"/>
              </a:rPr>
              <a:t>But some days later Felix arrived with Drusilla, his </a:t>
            </a:r>
            <a:r>
              <a:rPr lang="en-US" sz="2400" dirty="0" smtClean="0">
                <a:solidFill>
                  <a:schemeClr val="bg1"/>
                </a:solidFill>
                <a:latin typeface="Candara" panose="020E0502030303020204" pitchFamily="34" charset="0"/>
              </a:rPr>
              <a:t>wife </a:t>
            </a:r>
            <a:r>
              <a:rPr lang="en-US" sz="2400" dirty="0">
                <a:solidFill>
                  <a:schemeClr val="bg1"/>
                </a:solidFill>
                <a:latin typeface="Candara" panose="020E0502030303020204" pitchFamily="34" charset="0"/>
              </a:rPr>
              <a:t>who was a Jewess, and sent for Paul and heard him speak about faith in Christ Jesus. </a:t>
            </a:r>
            <a:r>
              <a:rPr lang="en-US" sz="2400" dirty="0" smtClean="0">
                <a:solidFill>
                  <a:schemeClr val="bg1"/>
                </a:solidFill>
                <a:latin typeface="Candara" panose="020E0502030303020204" pitchFamily="34" charset="0"/>
              </a:rPr>
              <a:t>But </a:t>
            </a:r>
            <a:r>
              <a:rPr lang="en-US" sz="2400" dirty="0">
                <a:solidFill>
                  <a:schemeClr val="bg1"/>
                </a:solidFill>
                <a:latin typeface="Candara" panose="020E0502030303020204" pitchFamily="34" charset="0"/>
              </a:rPr>
              <a:t>as he was discussing righteousness, self-control and the judgment to come, Felix became frightened and said, “Go away for the present, and when I find time I will summon you.” </a:t>
            </a:r>
            <a:endParaRPr lang="en-US" dirty="0" smtClean="0">
              <a:solidFill>
                <a:srgbClr val="FFC000"/>
              </a:solidFill>
              <a:latin typeface="Candara" panose="020E0502030303020204" pitchFamily="34" charset="0"/>
            </a:endParaRPr>
          </a:p>
          <a:p>
            <a:pPr algn="ctr"/>
            <a:endParaRPr lang="en-US" sz="2000" dirty="0" smtClean="0">
              <a:solidFill>
                <a:srgbClr val="FFC000"/>
              </a:solidFill>
              <a:latin typeface="Candara" panose="020E0502030303020204" pitchFamily="34" charset="0"/>
            </a:endParaRPr>
          </a:p>
          <a:p>
            <a:pPr algn="ctr"/>
            <a:r>
              <a:rPr lang="en-US" sz="2000" dirty="0" smtClean="0">
                <a:solidFill>
                  <a:srgbClr val="FFC000"/>
                </a:solidFill>
                <a:latin typeface="Candara" panose="020E0502030303020204" pitchFamily="34" charset="0"/>
              </a:rPr>
              <a:t>Acts 24:24-25</a:t>
            </a:r>
            <a:endParaRPr lang="en-US" sz="2000" dirty="0">
              <a:solidFill>
                <a:srgbClr val="FFC000"/>
              </a:solidFill>
              <a:latin typeface="Candara" panose="020E0502030303020204" pitchFamily="34" charset="0"/>
            </a:endParaRPr>
          </a:p>
        </p:txBody>
      </p:sp>
    </p:spTree>
    <p:extLst>
      <p:ext uri="{BB962C8B-B14F-4D97-AF65-F5344CB8AC3E}">
        <p14:creationId xmlns:p14="http://schemas.microsoft.com/office/powerpoint/2010/main" val="341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905</Words>
  <Application>Microsoft Office PowerPoint</Application>
  <PresentationFormat>On-screen Show (16:9)</PresentationFormat>
  <Paragraphs>77</Paragraphs>
  <Slides>22</Slides>
  <Notes>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JRBRONGER</cp:lastModifiedBy>
  <cp:revision>13</cp:revision>
  <dcterms:created xsi:type="dcterms:W3CDTF">2017-02-09T15:58:38Z</dcterms:created>
  <dcterms:modified xsi:type="dcterms:W3CDTF">2017-02-18T20:06:06Z</dcterms:modified>
</cp:coreProperties>
</file>