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2" r:id="rId3"/>
    <p:sldId id="270" r:id="rId4"/>
    <p:sldId id="258" r:id="rId5"/>
    <p:sldId id="257" r:id="rId6"/>
    <p:sldId id="259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85D6E-86A1-43B6-9630-05FF54038421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CBB40-F3C7-447D-BDC8-F9BD0063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9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F57F-E6F7-4A64-B61C-FFF9F13E2C1C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BB40-F3C7-447D-BDC8-F9BD006379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02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BB40-F3C7-447D-BDC8-F9BD006379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78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BB40-F3C7-447D-BDC8-F9BD006379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7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BB40-F3C7-447D-BDC8-F9BD006379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15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BB40-F3C7-447D-BDC8-F9BD006379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BB40-F3C7-447D-BDC8-F9BD006379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4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BB40-F3C7-447D-BDC8-F9BD006379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BB40-F3C7-447D-BDC8-F9BD006379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00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BB40-F3C7-447D-BDC8-F9BD006379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8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BB40-F3C7-447D-BDC8-F9BD006379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BB40-F3C7-447D-BDC8-F9BD006379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8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BB40-F3C7-447D-BDC8-F9BD006379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8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CBB40-F3C7-447D-BDC8-F9BD006379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EAC-20A5-4E47-841C-522DABFC2EFE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57B3-F186-49D6-8678-31F0E97A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9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EAC-20A5-4E47-841C-522DABFC2EFE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57B3-F186-49D6-8678-31F0E97A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3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EAC-20A5-4E47-841C-522DABFC2EFE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57B3-F186-49D6-8678-31F0E97A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75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627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6" y="4305781"/>
            <a:ext cx="3028527" cy="354275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0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6" y="4305781"/>
            <a:ext cx="3028527" cy="354275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5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89" y="335766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7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89" y="335766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41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2"/>
            <a:ext cx="1983620" cy="1214121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89" y="335766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29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1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9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56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1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7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EAC-20A5-4E47-841C-522DABFC2EFE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57B3-F186-49D6-8678-31F0E97A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81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2/12/2017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EAC-20A5-4E47-841C-522DABFC2EFE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57B3-F186-49D6-8678-31F0E97A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EAC-20A5-4E47-841C-522DABFC2EFE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57B3-F186-49D6-8678-31F0E97A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1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EAC-20A5-4E47-841C-522DABFC2EFE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57B3-F186-49D6-8678-31F0E97A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8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EAC-20A5-4E47-841C-522DABFC2EFE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57B3-F186-49D6-8678-31F0E97A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EAC-20A5-4E47-841C-522DABFC2EFE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57B3-F186-49D6-8678-31F0E97A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EAC-20A5-4E47-841C-522DABFC2EFE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57B3-F186-49D6-8678-31F0E97A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EAC-20A5-4E47-841C-522DABFC2EFE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57B3-F186-49D6-8678-31F0E97A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5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2EAC-20A5-4E47-841C-522DABFC2EFE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57B3-F186-49D6-8678-31F0E97A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9170"/>
              <a:t>2/12/2017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52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1.png"/><Relationship Id="rId3" Type="http://schemas.openxmlformats.org/officeDocument/2006/relationships/image" Target="../media/image8.jpg"/><Relationship Id="rId7" Type="http://schemas.openxmlformats.org/officeDocument/2006/relationships/image" Target="../media/image22.png"/><Relationship Id="rId12" Type="http://schemas.openxmlformats.org/officeDocument/2006/relationships/image" Target="../media/image5.svg"/><Relationship Id="rId17" Type="http://schemas.openxmlformats.org/officeDocument/2006/relationships/image" Target="../media/image7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34.svg"/><Relationship Id="rId15" Type="http://schemas.openxmlformats.org/officeDocument/2006/relationships/image" Target="../media/image9.svg"/><Relationship Id="rId10" Type="http://schemas.openxmlformats.org/officeDocument/2006/relationships/image" Target="../media/image3.svg"/><Relationship Id="rId4" Type="http://schemas.openxmlformats.org/officeDocument/2006/relationships/image" Target="../media/image27.png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image" Target="../media/image8.jpg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13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9.svg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1.png"/><Relationship Id="rId10" Type="http://schemas.openxmlformats.org/officeDocument/2006/relationships/image" Target="../media/image12.png"/><Relationship Id="rId19" Type="http://schemas.openxmlformats.org/officeDocument/2006/relationships/image" Target="../media/image17.svg"/><Relationship Id="rId31" Type="http://schemas.openxmlformats.org/officeDocument/2006/relationships/image" Target="../media/image29.svg"/><Relationship Id="rId4" Type="http://schemas.openxmlformats.org/officeDocument/2006/relationships/image" Target="../media/image9.png"/><Relationship Id="rId9" Type="http://schemas.openxmlformats.org/officeDocument/2006/relationships/image" Target="../media/image7.svg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../media/image25.svg"/><Relationship Id="rId30" Type="http://schemas.openxmlformats.org/officeDocument/2006/relationships/image" Target="../media/image22.png"/><Relationship Id="rId8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7.svg"/><Relationship Id="rId3" Type="http://schemas.openxmlformats.org/officeDocument/2006/relationships/image" Target="../media/image8.jpg"/><Relationship Id="rId7" Type="http://schemas.openxmlformats.org/officeDocument/2006/relationships/image" Target="../media/image5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29.svg"/><Relationship Id="rId5" Type="http://schemas.openxmlformats.org/officeDocument/2006/relationships/image" Target="../media/image3.sv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9.sv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rtlCol="0" anchor="ctr"/>
          <a:lstStyle/>
          <a:p>
            <a:pPr algn="ctr" defTabSz="457131"/>
            <a:endParaRPr lang="en-US" sz="4000" dirty="0">
              <a:solidFill>
                <a:prstClr val="white"/>
              </a:solidFill>
            </a:endParaRPr>
          </a:p>
          <a:p>
            <a:pPr algn="ctr" defTabSz="457131"/>
            <a:r>
              <a:rPr lang="en-US" sz="4000" dirty="0">
                <a:solidFill>
                  <a:prstClr val="white"/>
                </a:solidFill>
              </a:rPr>
              <a:t>Scripture Reading: </a:t>
            </a:r>
          </a:p>
          <a:p>
            <a:pPr algn="ctr" defTabSz="457131"/>
            <a:endParaRPr lang="en-US" sz="4000" dirty="0">
              <a:solidFill>
                <a:prstClr val="white"/>
              </a:solidFill>
            </a:endParaRPr>
          </a:p>
          <a:p>
            <a:pPr algn="ctr" defTabSz="457131"/>
            <a:r>
              <a:rPr lang="en-US" sz="5900" dirty="0" smtClean="0">
                <a:solidFill>
                  <a:prstClr val="white"/>
                </a:solidFill>
              </a:rPr>
              <a:t>Ezekiel 16:8</a:t>
            </a:r>
            <a:endParaRPr lang="en-US" sz="5900" dirty="0">
              <a:solidFill>
                <a:prstClr val="white"/>
              </a:solidFill>
            </a:endParaRPr>
          </a:p>
          <a:p>
            <a:pPr algn="ctr" defTabSz="457131"/>
            <a:endParaRPr lang="en-US" sz="4000" dirty="0">
              <a:solidFill>
                <a:prstClr val="white"/>
              </a:solidFill>
            </a:endParaRPr>
          </a:p>
          <a:p>
            <a:pPr algn="ctr" defTabSz="457131"/>
            <a:endParaRPr lang="en-US" sz="4000" dirty="0">
              <a:solidFill>
                <a:prstClr val="white"/>
              </a:solidFill>
            </a:endParaRPr>
          </a:p>
          <a:p>
            <a:pPr algn="ctr" defTabSz="457131"/>
            <a:endParaRPr lang="en-US" sz="4000" dirty="0">
              <a:solidFill>
                <a:prstClr val="white"/>
              </a:solidFill>
            </a:endParaRPr>
          </a:p>
          <a:p>
            <a:pPr algn="ctr" defTabSz="457131"/>
            <a:endParaRPr lang="en-US" sz="4000" dirty="0">
              <a:solidFill>
                <a:prstClr val="white"/>
              </a:solidFill>
            </a:endParaRPr>
          </a:p>
          <a:p>
            <a:pPr algn="ctr" defTabSz="457131"/>
            <a:endParaRPr lang="en-US" sz="4000" dirty="0">
              <a:solidFill>
                <a:prstClr val="white"/>
              </a:solidFill>
            </a:endParaRPr>
          </a:p>
          <a:p>
            <a:pPr algn="ctr" defTabSz="457131"/>
            <a:endParaRPr lang="en-US" sz="4000" dirty="0">
              <a:solidFill>
                <a:prstClr val="white"/>
              </a:solidFill>
            </a:endParaRPr>
          </a:p>
          <a:p>
            <a:pPr algn="ctr" defTabSz="457131"/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32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836"/>
            <a:ext cx="12192000" cy="158097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ctr"/>
            <a:r>
              <a:rPr lang="en-US" sz="8800" dirty="0">
                <a:latin typeface="Bell MT" panose="02020503060305020303" pitchFamily="18" charset="0"/>
              </a:rPr>
              <a:t>Clothed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0" y="327171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0" y="2125470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635574" y="1547919"/>
            <a:ext cx="10918056" cy="468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Origin of the Shame of Nakedness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6532" y="2452643"/>
            <a:ext cx="11476139" cy="3964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indent="-1028700">
              <a:buFont typeface="+mj-lt"/>
              <a:buAutoNum type="romanUcPeriod" startAt="5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Humankind’s innocence was transformed into guilt; nakedness became something shameful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After “knowing good &amp; evil” by experience instead of wisdom, humankind attempted to “hide” from God—(Gen. 3:8-11)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That which was “good” was turned into an instrument of “evil”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616" y="2390861"/>
            <a:ext cx="11601974" cy="40938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32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836"/>
            <a:ext cx="12192000" cy="158097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ctr"/>
            <a:r>
              <a:rPr lang="en-US" sz="8800" dirty="0">
                <a:latin typeface="Bell MT" panose="02020503060305020303" pitchFamily="18" charset="0"/>
              </a:rPr>
              <a:t>Clothed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0" y="327171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0" y="2125470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635574" y="1547919"/>
            <a:ext cx="10918056" cy="468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Origin of the Shame of Nakedness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6532" y="2452643"/>
            <a:ext cx="11476139" cy="3964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indent="-1028700">
              <a:buFont typeface="+mj-lt"/>
              <a:buAutoNum type="romanUcPeriod" startAt="5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Humankind’s innocence was transformed into guilt; nakedness became something shameful</a:t>
            </a:r>
          </a:p>
          <a:p>
            <a:pPr marL="1028700" indent="-1028700">
              <a:buFont typeface="+mj-lt"/>
              <a:buAutoNum type="romanUcPeriod" startAt="5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Open nakedness connected with sin, shame &amp; dishonor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To witness a person’s nakedness is to witness their shame—(Gen. 9:22-23; Ex. 20:26; Lev. 18:6-18; Rev. 3:17-18; 16:15)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Publicly exposing a person’s nakedness was considered a form of punishment—(Isa. 47:3; Hos. 2:3; Nah. 3:5)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Idolatry was considered uncovering one’s spiritual nakedness—(Ezek. 16; 23:18)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Covering another’s nakedness is considered an act of righteous mercy—(Ezek. 16:8; 18:7,16; Hos. 2:9; Mt. 25:36)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616" y="2390861"/>
            <a:ext cx="11601974" cy="40938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32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837"/>
            <a:ext cx="12192000" cy="1424244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ctr"/>
            <a:r>
              <a:rPr lang="en-US" sz="8800" dirty="0">
                <a:latin typeface="Bell MT" panose="02020503060305020303" pitchFamily="18" charset="0"/>
              </a:rPr>
              <a:t>Application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0" y="327171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0" y="1987051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56532" y="2452643"/>
            <a:ext cx="11476139" cy="3964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We can never “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cover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” our nakedness 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&amp; “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hide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” our sin from God</a:t>
            </a:r>
          </a:p>
          <a:p>
            <a:pPr algn="ctr"/>
            <a:endParaRPr lang="en-US" sz="3600" i="1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(Gen. 2:25; Heb. 4:13; Gen. 3:21)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616" y="2390861"/>
            <a:ext cx="11601974" cy="40938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32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837"/>
            <a:ext cx="12192000" cy="1424244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ctr"/>
            <a:r>
              <a:rPr lang="en-US" sz="8800" dirty="0">
                <a:latin typeface="Bell MT" panose="02020503060305020303" pitchFamily="18" charset="0"/>
              </a:rPr>
              <a:t>Application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0" y="327171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0" y="1987051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56532" y="2452643"/>
            <a:ext cx="11476139" cy="3964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God can “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cover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” our nakedness &amp; sin by sacrifice</a:t>
            </a:r>
          </a:p>
          <a:p>
            <a:pPr algn="ctr"/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  <a:p>
            <a:pPr algn="ctr"/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(Gen. 3:7, 21; 2:9; Rev. 22:1; 1 Pet. 2:24; Gal. 3:27)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616" y="2390861"/>
            <a:ext cx="11601974" cy="40938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Deciduous tre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2530" y="4351646"/>
            <a:ext cx="1302391" cy="1302391"/>
          </a:xfrm>
          <a:prstGeom prst="rect">
            <a:avLst/>
          </a:prstGeom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38" y="4331864"/>
            <a:ext cx="971725" cy="14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Arrow: Slight curv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64678" y="4752571"/>
            <a:ext cx="434829" cy="434829"/>
          </a:xfrm>
          <a:prstGeom prst="rect">
            <a:avLst/>
          </a:prstGeom>
        </p:spPr>
      </p:pic>
      <p:pic>
        <p:nvPicPr>
          <p:cNvPr id="16" name="Graphic 15" descr="Arrow: Slight curv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02770" y="4760961"/>
            <a:ext cx="434829" cy="434829"/>
          </a:xfrm>
          <a:prstGeom prst="rect">
            <a:avLst/>
          </a:prstGeom>
        </p:spPr>
      </p:pic>
      <p:pic>
        <p:nvPicPr>
          <p:cNvPr id="17" name="Graphic 16" descr="M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04735" y="4754809"/>
            <a:ext cx="821513" cy="821513"/>
          </a:xfrm>
          <a:prstGeom prst="rect">
            <a:avLst/>
          </a:prstGeom>
        </p:spPr>
      </p:pic>
      <p:pic>
        <p:nvPicPr>
          <p:cNvPr id="18" name="Graphic 17" descr="Woma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87978" y="4746419"/>
            <a:ext cx="821513" cy="821513"/>
          </a:xfrm>
          <a:prstGeom prst="rect">
            <a:avLst/>
          </a:prstGeom>
        </p:spPr>
      </p:pic>
      <p:pic>
        <p:nvPicPr>
          <p:cNvPr id="19" name="Picture 4" descr="Related 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16" y="5638104"/>
            <a:ext cx="540889" cy="5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 descr="Deciduous tre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2738" y="4318789"/>
            <a:ext cx="1302391" cy="1302391"/>
          </a:xfrm>
          <a:prstGeom prst="rect">
            <a:avLst/>
          </a:prstGeom>
        </p:spPr>
      </p:pic>
      <p:pic>
        <p:nvPicPr>
          <p:cNvPr id="21" name="Graphic 20" descr="M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62953" y="4746418"/>
            <a:ext cx="821513" cy="821513"/>
          </a:xfrm>
          <a:prstGeom prst="rect">
            <a:avLst/>
          </a:prstGeom>
        </p:spPr>
      </p:pic>
      <p:pic>
        <p:nvPicPr>
          <p:cNvPr id="22" name="Graphic 21" descr="Woma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77609" y="4754077"/>
            <a:ext cx="821513" cy="821513"/>
          </a:xfrm>
          <a:prstGeom prst="rect">
            <a:avLst/>
          </a:prstGeom>
        </p:spPr>
      </p:pic>
      <p:pic>
        <p:nvPicPr>
          <p:cNvPr id="25" name="Graphic 24" descr="Snak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59087" y="5761871"/>
            <a:ext cx="671025" cy="671025"/>
          </a:xfrm>
          <a:prstGeom prst="rect">
            <a:avLst/>
          </a:prstGeom>
        </p:spPr>
      </p:pic>
      <p:pic>
        <p:nvPicPr>
          <p:cNvPr id="27" name="Graphic 26" descr="Arrow: Slight curv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3496" y="4754809"/>
            <a:ext cx="434829" cy="434829"/>
          </a:xfrm>
          <a:prstGeom prst="rect">
            <a:avLst/>
          </a:prstGeom>
        </p:spPr>
      </p:pic>
      <p:pic>
        <p:nvPicPr>
          <p:cNvPr id="23" name="Graphic 22" descr="Earth Globe Europe-Africa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34124" y="5503407"/>
            <a:ext cx="664305" cy="664305"/>
          </a:xfrm>
          <a:prstGeom prst="rect">
            <a:avLst/>
          </a:prstGeom>
        </p:spPr>
      </p:pic>
      <p:pic>
        <p:nvPicPr>
          <p:cNvPr id="24" name="Graphic 23" descr="Arrow: Slight curv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55254" y="4746418"/>
            <a:ext cx="434829" cy="4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2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7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32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08210"/>
            <a:ext cx="12192000" cy="158097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ctr"/>
            <a:r>
              <a:rPr lang="en-US" sz="8800" dirty="0">
                <a:latin typeface="Bell MT" panose="02020503060305020303" pitchFamily="18" charset="0"/>
              </a:rPr>
              <a:t>Clothed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0" y="3699545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0" y="5497844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635574" y="4920293"/>
            <a:ext cx="10918056" cy="468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 </a:t>
            </a: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Origin of the Shame of Nakedness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80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32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836"/>
            <a:ext cx="12192000" cy="158097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ctr"/>
            <a:r>
              <a:rPr lang="en-US" sz="8800" dirty="0">
                <a:latin typeface="Bell MT" panose="02020503060305020303" pitchFamily="18" charset="0"/>
              </a:rPr>
              <a:t>Clothed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0" y="327171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0" y="2125470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635574" y="1547919"/>
            <a:ext cx="10918056" cy="468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Origin of the Shame of Nakedness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6532" y="2452643"/>
            <a:ext cx="11476139" cy="3964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indent="-1028700">
              <a:buFont typeface="+mj-lt"/>
              <a:buAutoNum type="romanUcPeriod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Humankind was created to reflect God’s image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Reflect God’s image in their rule over creation—(Gen. 1:26; 2:20; cf. Psa. 8)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Reflect God’s image within the marriage relationship—(Gen. 2:18-24)</a:t>
            </a:r>
            <a:endParaRPr lang="en-US" sz="1000" i="1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616" y="2390861"/>
            <a:ext cx="11601974" cy="40938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431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32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836"/>
            <a:ext cx="12192000" cy="158097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ctr"/>
            <a:r>
              <a:rPr lang="en-US" sz="8800" dirty="0">
                <a:latin typeface="Bell MT" panose="02020503060305020303" pitchFamily="18" charset="0"/>
              </a:rPr>
              <a:t>Clothed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0" y="327171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0" y="2125470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635574" y="1547919"/>
            <a:ext cx="10918056" cy="468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Origin of the Shame of Nakedness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6532" y="2452643"/>
            <a:ext cx="11476139" cy="3964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indent="-1028700">
              <a:buFont typeface="+mj-lt"/>
              <a:buAutoNum type="romanUcPeriod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Humankind was created to reflect God’s image</a:t>
            </a:r>
          </a:p>
          <a:p>
            <a:pPr marL="1028700" indent="-1028700">
              <a:buFont typeface="+mj-lt"/>
              <a:buAutoNum type="romanUcPeriod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Humankind was placed in the Garden sanctuary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Adam’s was to “cultivate” &amp; “keep” the paradise—(Gen. 2:8-15)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Priests were to “serve” &amp; “keep” the tabernacle—(Num. 3:7-8; 18:7)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Both the Garden of Eden &amp; the tabernacle were a meeting place between God &amp; man in which they could “walk” with one another in rich fellowship—(Gen. 3:8)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616" y="2390861"/>
            <a:ext cx="11601974" cy="40938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0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32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836"/>
            <a:ext cx="12192000" cy="158097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ctr"/>
            <a:r>
              <a:rPr lang="en-US" sz="8800" dirty="0">
                <a:latin typeface="Bell MT" panose="02020503060305020303" pitchFamily="18" charset="0"/>
              </a:rPr>
              <a:t>Clothed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0" y="327171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0" y="2125470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635574" y="1547919"/>
            <a:ext cx="10918056" cy="468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Origin of the Shame of Nakedness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6532" y="2452643"/>
            <a:ext cx="11476139" cy="3964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indent="-1028700">
              <a:buFont typeface="+mj-lt"/>
              <a:buAutoNum type="romanUcPeriod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Humankind was created to reflect God’s image</a:t>
            </a:r>
          </a:p>
          <a:p>
            <a:pPr marL="1028700" indent="-1028700">
              <a:buFont typeface="+mj-lt"/>
              <a:buAutoNum type="romanUcPeriod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Humankind was placed in the Garden sanctuary</a:t>
            </a:r>
          </a:p>
          <a:p>
            <a:pPr marL="1028700" indent="-1028700">
              <a:buFont typeface="+mj-lt"/>
              <a:buAutoNum type="romanUcPeriod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Humankind was given a covenant with God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God supplied blessing including law concerning “good &amp; evil”—(Gen. 2:16-17)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By deception, Satan overthrew God’s perfect created order—(Gen. 3:1-5)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616" y="2390861"/>
            <a:ext cx="11601974" cy="40938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32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836"/>
            <a:ext cx="12192000" cy="158097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ctr"/>
            <a:r>
              <a:rPr lang="en-US" sz="8800" dirty="0">
                <a:latin typeface="Bell MT" panose="02020503060305020303" pitchFamily="18" charset="0"/>
              </a:rPr>
              <a:t>Clothed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0" y="327171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0" y="2125470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635574" y="1547919"/>
            <a:ext cx="10918056" cy="468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Origin of the Shame of Nakedness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6532" y="2452643"/>
            <a:ext cx="11476139" cy="3964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616" y="2390861"/>
            <a:ext cx="11601974" cy="40938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M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7692" y="2486474"/>
            <a:ext cx="1704108" cy="1704108"/>
          </a:xfrm>
          <a:prstGeom prst="rect">
            <a:avLst/>
          </a:prstGeom>
        </p:spPr>
      </p:pic>
      <p:pic>
        <p:nvPicPr>
          <p:cNvPr id="5" name="Graphic 4" descr="Wom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30033" y="2486474"/>
            <a:ext cx="1704108" cy="1704108"/>
          </a:xfrm>
          <a:prstGeom prst="rect">
            <a:avLst/>
          </a:prstGeom>
        </p:spPr>
      </p:pic>
      <p:pic>
        <p:nvPicPr>
          <p:cNvPr id="6" name="Graphic 5" descr="Earth Globe Europe-Afric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4200" y="4578886"/>
            <a:ext cx="1450387" cy="1450387"/>
          </a:xfrm>
          <a:prstGeom prst="rect">
            <a:avLst/>
          </a:prstGeom>
        </p:spPr>
      </p:pic>
      <p:pic>
        <p:nvPicPr>
          <p:cNvPr id="7" name="Graphic 6" descr="Snak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22838" y="4511774"/>
            <a:ext cx="393815" cy="393815"/>
          </a:xfrm>
          <a:prstGeom prst="rect">
            <a:avLst/>
          </a:prstGeom>
        </p:spPr>
      </p:pic>
      <p:pic>
        <p:nvPicPr>
          <p:cNvPr id="9" name="Graphic 8" descr="Do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97693" y="5931998"/>
            <a:ext cx="393815" cy="393815"/>
          </a:xfrm>
          <a:prstGeom prst="rect">
            <a:avLst/>
          </a:prstGeom>
        </p:spPr>
      </p:pic>
      <p:pic>
        <p:nvPicPr>
          <p:cNvPr id="11" name="Graphic 10" descr="Cow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22485" y="4302870"/>
            <a:ext cx="393815" cy="393815"/>
          </a:xfrm>
          <a:prstGeom prst="rect">
            <a:avLst/>
          </a:prstGeom>
        </p:spPr>
      </p:pic>
      <p:pic>
        <p:nvPicPr>
          <p:cNvPr id="16" name="Graphic 15" descr="Goat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69533" y="5762878"/>
            <a:ext cx="393815" cy="393815"/>
          </a:xfrm>
          <a:prstGeom prst="rect">
            <a:avLst/>
          </a:prstGeom>
        </p:spPr>
      </p:pic>
      <p:pic>
        <p:nvPicPr>
          <p:cNvPr id="17" name="Graphic 16" descr="Pi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54209" y="4905589"/>
            <a:ext cx="393815" cy="393815"/>
          </a:xfrm>
          <a:prstGeom prst="rect">
            <a:avLst/>
          </a:prstGeom>
        </p:spPr>
      </p:pic>
      <p:pic>
        <p:nvPicPr>
          <p:cNvPr id="18" name="Graphic 17" descr="Sheep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19312" y="5750203"/>
            <a:ext cx="393815" cy="393815"/>
          </a:xfrm>
          <a:prstGeom prst="rect">
            <a:avLst/>
          </a:prstGeom>
        </p:spPr>
      </p:pic>
      <p:pic>
        <p:nvPicPr>
          <p:cNvPr id="19" name="Graphic 18" descr="Horse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197292" y="5370217"/>
            <a:ext cx="393815" cy="393815"/>
          </a:xfrm>
          <a:prstGeom prst="rect">
            <a:avLst/>
          </a:prstGeom>
        </p:spPr>
      </p:pic>
      <p:pic>
        <p:nvPicPr>
          <p:cNvPr id="20" name="Graphic 19" descr="Duck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79139" y="5367886"/>
            <a:ext cx="393815" cy="393815"/>
          </a:xfrm>
          <a:prstGeom prst="rect">
            <a:avLst/>
          </a:prstGeom>
        </p:spPr>
      </p:pic>
      <p:pic>
        <p:nvPicPr>
          <p:cNvPr id="21" name="Graphic 20" descr="Fish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100680" y="4914620"/>
            <a:ext cx="393815" cy="393815"/>
          </a:xfrm>
          <a:prstGeom prst="rect">
            <a:avLst/>
          </a:prstGeom>
        </p:spPr>
      </p:pic>
      <p:pic>
        <p:nvPicPr>
          <p:cNvPr id="22" name="Graphic 21" descr="Bu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85179" y="4466598"/>
            <a:ext cx="393815" cy="393815"/>
          </a:xfrm>
          <a:prstGeom prst="rect">
            <a:avLst/>
          </a:prstGeom>
        </p:spPr>
      </p:pic>
      <p:pic>
        <p:nvPicPr>
          <p:cNvPr id="23" name="Graphic 22" descr="Arrow: Slight curve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867762" y="2535453"/>
            <a:ext cx="434829" cy="434829"/>
          </a:xfrm>
          <a:prstGeom prst="rect">
            <a:avLst/>
          </a:prstGeom>
        </p:spPr>
      </p:pic>
      <p:pic>
        <p:nvPicPr>
          <p:cNvPr id="24" name="Graphic 23" descr="Line Arrow: Rotate right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rot="5400000">
            <a:off x="6762092" y="2900591"/>
            <a:ext cx="2734867" cy="2734867"/>
          </a:xfrm>
          <a:prstGeom prst="rect">
            <a:avLst/>
          </a:prstGeom>
        </p:spPr>
      </p:pic>
      <p:pic>
        <p:nvPicPr>
          <p:cNvPr id="25" name="Graphic 24" descr="Line Arrow: Rotate right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rot="16200000" flipH="1">
            <a:off x="2687807" y="2874096"/>
            <a:ext cx="2734867" cy="2734867"/>
          </a:xfrm>
          <a:prstGeom prst="rect">
            <a:avLst/>
          </a:prstGeom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542259" y="4101904"/>
            <a:ext cx="1998740" cy="8197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GOD’S WAY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9101160" y="4146044"/>
            <a:ext cx="1998740" cy="47405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LIFE</a:t>
            </a:r>
          </a:p>
        </p:txBody>
      </p:sp>
    </p:spTree>
    <p:extLst>
      <p:ext uri="{BB962C8B-B14F-4D97-AF65-F5344CB8AC3E}">
        <p14:creationId xmlns:p14="http://schemas.microsoft.com/office/powerpoint/2010/main" val="17962852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32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836"/>
            <a:ext cx="12192000" cy="158097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ctr"/>
            <a:r>
              <a:rPr lang="en-US" sz="8800" dirty="0">
                <a:latin typeface="Bell MT" panose="02020503060305020303" pitchFamily="18" charset="0"/>
              </a:rPr>
              <a:t>Clothed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0" y="327171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0" y="2125470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635574" y="1547919"/>
            <a:ext cx="10918056" cy="468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Origin of the Shame of Nakedness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6532" y="2452643"/>
            <a:ext cx="11476139" cy="3964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616" y="2390861"/>
            <a:ext cx="11601974" cy="40938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M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5649" y="3690798"/>
            <a:ext cx="1704108" cy="1704108"/>
          </a:xfrm>
          <a:prstGeom prst="rect">
            <a:avLst/>
          </a:prstGeom>
        </p:spPr>
      </p:pic>
      <p:pic>
        <p:nvPicPr>
          <p:cNvPr id="5" name="Graphic 4" descr="Wom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8625" y="3659720"/>
            <a:ext cx="1704108" cy="1704108"/>
          </a:xfrm>
          <a:prstGeom prst="rect">
            <a:avLst/>
          </a:prstGeom>
        </p:spPr>
      </p:pic>
      <p:pic>
        <p:nvPicPr>
          <p:cNvPr id="7" name="Graphic 6" descr="Snak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74945" y="3578828"/>
            <a:ext cx="1825813" cy="1825813"/>
          </a:xfrm>
          <a:prstGeom prst="rect">
            <a:avLst/>
          </a:prstGeom>
        </p:spPr>
      </p:pic>
      <p:pic>
        <p:nvPicPr>
          <p:cNvPr id="23" name="Graphic 22" descr="Arrow: Slight curv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38291" y="4325437"/>
            <a:ext cx="434829" cy="434829"/>
          </a:xfrm>
          <a:prstGeom prst="rect">
            <a:avLst/>
          </a:prstGeom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542259" y="3876945"/>
            <a:ext cx="1998740" cy="12696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MAN’S 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SATAN’S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) WAY</a:t>
            </a:r>
          </a:p>
        </p:txBody>
      </p:sp>
      <p:pic>
        <p:nvPicPr>
          <p:cNvPr id="27" name="Graphic 26" descr="Arrow: Slight curv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36777" y="4294359"/>
            <a:ext cx="434829" cy="434829"/>
          </a:xfrm>
          <a:prstGeom prst="rect">
            <a:avLst/>
          </a:prstGeom>
        </p:spPr>
      </p:pic>
      <p:pic>
        <p:nvPicPr>
          <p:cNvPr id="28" name="Graphic 27" descr="Arrow: Slight curv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72342" y="4294358"/>
            <a:ext cx="434829" cy="434829"/>
          </a:xfrm>
          <a:prstGeom prst="rect">
            <a:avLst/>
          </a:prstGeom>
        </p:spPr>
      </p:pic>
      <p:pic>
        <p:nvPicPr>
          <p:cNvPr id="29" name="Graphic 28" descr="Earth Globe Europe-Africa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08211" y="5280228"/>
            <a:ext cx="882670" cy="882670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87" y="3616018"/>
            <a:ext cx="1751433" cy="17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9934383" y="4200376"/>
            <a:ext cx="1998740" cy="47405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10991035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321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836"/>
            <a:ext cx="12192000" cy="158097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algn="ctr"/>
            <a:r>
              <a:rPr lang="en-US" sz="8800" dirty="0">
                <a:latin typeface="Bell MT" panose="02020503060305020303" pitchFamily="18" charset="0"/>
              </a:rPr>
              <a:t>Clothed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0" y="327171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0" y="2125470"/>
            <a:ext cx="12189204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 txBox="1">
            <a:spLocks/>
          </p:cNvSpPr>
          <p:nvPr/>
        </p:nvSpPr>
        <p:spPr>
          <a:xfrm>
            <a:off x="635574" y="1547919"/>
            <a:ext cx="10918056" cy="468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The Origin of the Shame of Nakedness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—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6532" y="2452643"/>
            <a:ext cx="11476139" cy="39649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indent="-1028700">
              <a:buFont typeface="+mj-lt"/>
              <a:buAutoNum type="romanUcPeriod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Humankind was created to reflect God’s image</a:t>
            </a:r>
          </a:p>
          <a:p>
            <a:pPr marL="1028700" indent="-1028700">
              <a:buFont typeface="+mj-lt"/>
              <a:buAutoNum type="romanUcPeriod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Humankind was placed in the Garden sanctuary</a:t>
            </a:r>
          </a:p>
          <a:p>
            <a:pPr marL="1028700" indent="-1028700">
              <a:buFont typeface="+mj-lt"/>
              <a:buAutoNum type="romanUcPeriod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Humankind was given a covenant with God</a:t>
            </a:r>
          </a:p>
          <a:p>
            <a:pPr marL="1028700" indent="-1028700">
              <a:buFont typeface="+mj-lt"/>
              <a:buAutoNum type="romanUcPeriod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Humankind perverted God’s created order, covenant, &amp; image &amp; was ejected from Garden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Enmity replaced peace/fellowship in God’s created order—(Gen. 3:15-19)</a:t>
            </a:r>
          </a:p>
          <a:p>
            <a:pPr marL="1485900" lvl="1" indent="-10287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ell MT" panose="02020503060305020303" pitchFamily="18" charset="0"/>
              </a:rPr>
              <a:t>The sinners’ first reaction was to “cover” their nakedness—(Gen. 2:25; 3:7)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616" y="2390861"/>
            <a:ext cx="11601974" cy="40938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5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7431</TotalTime>
  <Words>587</Words>
  <Application>Microsoft Office PowerPoint</Application>
  <PresentationFormat>Custom</PresentationFormat>
  <Paragraphs>84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1_Default</vt:lpstr>
      <vt:lpstr>PowerPoint Presentation</vt:lpstr>
      <vt:lpstr>PowerPoint Presentation</vt:lpstr>
      <vt:lpstr>Clothed</vt:lpstr>
      <vt:lpstr>Clothed</vt:lpstr>
      <vt:lpstr>Clothed</vt:lpstr>
      <vt:lpstr>Clothed</vt:lpstr>
      <vt:lpstr>Clothed</vt:lpstr>
      <vt:lpstr>Clothed</vt:lpstr>
      <vt:lpstr>Clothed</vt:lpstr>
      <vt:lpstr>Clothed</vt:lpstr>
      <vt:lpstr>Clothed</vt:lpstr>
      <vt:lpstr>Application</vt:lpstr>
      <vt:lpstr>Application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Clothed</dc:title>
  <dc:creator>Jerome</dc:creator>
  <cp:lastModifiedBy>Danville Church</cp:lastModifiedBy>
  <cp:revision>10</cp:revision>
  <dcterms:created xsi:type="dcterms:W3CDTF">2017-02-07T19:40:17Z</dcterms:created>
  <dcterms:modified xsi:type="dcterms:W3CDTF">2017-02-17T23:55:11Z</dcterms:modified>
</cp:coreProperties>
</file>