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0" r:id="rId3"/>
    <p:sldId id="268" r:id="rId4"/>
    <p:sldId id="256" r:id="rId5"/>
    <p:sldId id="257" r:id="rId6"/>
    <p:sldId id="258" r:id="rId7"/>
    <p:sldId id="259" r:id="rId8"/>
    <p:sldId id="260" r:id="rId9"/>
    <p:sldId id="273" r:id="rId10"/>
    <p:sldId id="261" r:id="rId11"/>
    <p:sldId id="274" r:id="rId12"/>
    <p:sldId id="262" r:id="rId13"/>
    <p:sldId id="263" r:id="rId14"/>
    <p:sldId id="275" r:id="rId15"/>
    <p:sldId id="265" r:id="rId16"/>
    <p:sldId id="266" r:id="rId17"/>
    <p:sldId id="277" r:id="rId18"/>
    <p:sldId id="276" r:id="rId19"/>
    <p:sldId id="272" r:id="rId20"/>
    <p:sldId id="267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77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E5308-4613-4BA7-969B-955E69CF9B0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2D951-34F2-4907-B806-B8DE67B06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4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F57F-E6F7-4A64-B61C-FFF9F13E2C1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43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D951-34F2-4907-B806-B8DE67B066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9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D951-34F2-4907-B806-B8DE67B066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04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D951-34F2-4907-B806-B8DE67B066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70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D951-34F2-4907-B806-B8DE67B066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5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D951-34F2-4907-B806-B8DE67B066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34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D951-34F2-4907-B806-B8DE67B066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98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D951-34F2-4907-B806-B8DE67B066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47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D951-34F2-4907-B806-B8DE67B066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58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D951-34F2-4907-B806-B8DE67B066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35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D951-34F2-4907-B806-B8DE67B066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2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D951-34F2-4907-B806-B8DE67B066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D951-34F2-4907-B806-B8DE67B066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8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D951-34F2-4907-B806-B8DE67B066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2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D951-34F2-4907-B806-B8DE67B066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69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D951-34F2-4907-B806-B8DE67B066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04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D951-34F2-4907-B806-B8DE67B066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55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D951-34F2-4907-B806-B8DE67B066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0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2D951-34F2-4907-B806-B8DE67B066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2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6F-663A-465B-99BE-6C8F523F736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9157-372A-419B-AE64-D059617C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0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6F-663A-465B-99BE-6C8F523F736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9157-372A-419B-AE64-D059617C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0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6F-663A-465B-99BE-6C8F523F736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9157-372A-419B-AE64-D059617C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2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521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53920" y="3278141"/>
            <a:ext cx="1314970" cy="316003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53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953920" y="3278141"/>
            <a:ext cx="1314970" cy="316003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72194" y="2116852"/>
            <a:ext cx="3125307" cy="87376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1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180" y="254016"/>
            <a:ext cx="6349720" cy="473635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17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180" y="254016"/>
            <a:ext cx="6349720" cy="473635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116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8180" y="254016"/>
            <a:ext cx="6349720" cy="473635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27421" y="3197798"/>
            <a:ext cx="2116181" cy="68569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09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96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6F-663A-465B-99BE-6C8F523F736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9157-372A-419B-AE64-D059617C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58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2/26/2017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6F-663A-465B-99BE-6C8F523F736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9157-372A-419B-AE64-D059617C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6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6F-663A-465B-99BE-6C8F523F736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9157-372A-419B-AE64-D059617C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6F-663A-465B-99BE-6C8F523F736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9157-372A-419B-AE64-D059617C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5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6F-663A-465B-99BE-6C8F523F736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9157-372A-419B-AE64-D059617C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1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6F-663A-465B-99BE-6C8F523F736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9157-372A-419B-AE64-D059617C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7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6F-663A-465B-99BE-6C8F523F736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9157-372A-419B-AE64-D059617C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4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8E6F-663A-465B-99BE-6C8F523F736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B9157-372A-419B-AE64-D059617C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58E6F-663A-465B-99BE-6C8F523F736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9157-372A-419B-AE64-D059617C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6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96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bg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0"/>
            <a:ext cx="9143999" cy="525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 defTabSz="342875"/>
            <a:r>
              <a:rPr lang="en-US" sz="3000" dirty="0">
                <a:solidFill>
                  <a:prstClr val="white"/>
                </a:solidFill>
              </a:rPr>
              <a:t>Scripture Reading: </a:t>
            </a:r>
            <a:r>
              <a:rPr lang="en-US" sz="3000" dirty="0" smtClean="0">
                <a:solidFill>
                  <a:prstClr val="white"/>
                </a:solidFill>
              </a:rPr>
              <a:t>1 Peter 3:13-16</a:t>
            </a:r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  <a:p>
            <a:pPr algn="ctr" defTabSz="342875"/>
            <a:endParaRPr lang="en-US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024" cy="2283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5964" y="209550"/>
            <a:ext cx="672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 song for jennifer" pitchFamily="2" charset="0"/>
              </a:rPr>
              <a:t>The Bigotry Allegation</a:t>
            </a:r>
            <a:endParaRPr lang="en-US" sz="5400" dirty="0">
              <a:latin typeface="a song for jennif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138468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       Bigotry: stubborn and complete intolerance of any  </a:t>
            </a:r>
          </a:p>
          <a:p>
            <a:r>
              <a:rPr lang="en-US" sz="2400" dirty="0">
                <a:latin typeface="a song for jennifer" pitchFamily="2" charset="0"/>
              </a:rPr>
              <a:t> </a:t>
            </a:r>
            <a:r>
              <a:rPr lang="en-US" sz="2400" dirty="0" smtClean="0">
                <a:latin typeface="a song for jennifer" pitchFamily="2" charset="0"/>
              </a:rPr>
              <a:t>  creed, belief, or opinion that differs from one's own. </a:t>
            </a:r>
            <a:endParaRPr lang="en-US" sz="2400" dirty="0">
              <a:latin typeface="a song for jennifer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552"/>
            <a:ext cx="1447800" cy="735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2405552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71D0D"/>
                </a:solidFill>
                <a:latin typeface="a song for jennifer" pitchFamily="2" charset="0"/>
              </a:rPr>
              <a:t>Are Christians “bigots?”</a:t>
            </a:r>
          </a:p>
          <a:p>
            <a:r>
              <a:rPr lang="en-US" sz="2800" dirty="0">
                <a:latin typeface="a song for jennifer" pitchFamily="2" charset="0"/>
              </a:rPr>
              <a:t>	</a:t>
            </a:r>
            <a:r>
              <a:rPr lang="en-US" sz="2800" dirty="0" smtClean="0">
                <a:latin typeface="a song for jennifer" pitchFamily="2" charset="0"/>
              </a:rPr>
              <a:t>Disagreement is not hatred/bigotry</a:t>
            </a:r>
            <a:endParaRPr lang="en-US" sz="2800" dirty="0">
              <a:latin typeface="a song for jennife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43" y="357532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Matthew 26:65</a:t>
            </a:r>
          </a:p>
          <a:p>
            <a:r>
              <a:rPr lang="en-US" sz="2400" dirty="0">
                <a:latin typeface="a song for jennifer" pitchFamily="2" charset="0"/>
              </a:rPr>
              <a:t>Then the high priest tore his robes and said, “He has uttered blasphemy. What further witnesses do we need? You have now heard his blasphemy. </a:t>
            </a:r>
            <a:endParaRPr lang="en-US" sz="2400" dirty="0" smtClean="0">
              <a:latin typeface="a song for jennif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024" cy="2283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5964" y="209550"/>
            <a:ext cx="672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 song for jennifer" pitchFamily="2" charset="0"/>
              </a:rPr>
              <a:t>The Bigotry Allegation</a:t>
            </a:r>
            <a:endParaRPr lang="en-US" sz="5400" dirty="0">
              <a:latin typeface="a song for jennif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138468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       Bigotry: stubborn and complete intolerance of any  </a:t>
            </a:r>
          </a:p>
          <a:p>
            <a:r>
              <a:rPr lang="en-US" sz="2400" dirty="0">
                <a:latin typeface="a song for jennifer" pitchFamily="2" charset="0"/>
              </a:rPr>
              <a:t> </a:t>
            </a:r>
            <a:r>
              <a:rPr lang="en-US" sz="2400" dirty="0" smtClean="0">
                <a:latin typeface="a song for jennifer" pitchFamily="2" charset="0"/>
              </a:rPr>
              <a:t>  creed, belief, or opinion that differs from one's own. </a:t>
            </a:r>
            <a:endParaRPr lang="en-US" sz="2400" dirty="0">
              <a:latin typeface="a song for jennifer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552"/>
            <a:ext cx="1447800" cy="735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2405552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71D0D"/>
                </a:solidFill>
                <a:latin typeface="a song for jennifer" pitchFamily="2" charset="0"/>
              </a:rPr>
              <a:t>Are Christians “bigots?”</a:t>
            </a:r>
          </a:p>
          <a:p>
            <a:r>
              <a:rPr lang="en-US" sz="2800" dirty="0">
                <a:latin typeface="a song for jennifer" pitchFamily="2" charset="0"/>
              </a:rPr>
              <a:t>	</a:t>
            </a:r>
            <a:r>
              <a:rPr lang="en-US" sz="2800" dirty="0" smtClean="0">
                <a:latin typeface="a song for jennifer" pitchFamily="2" charset="0"/>
              </a:rPr>
              <a:t>Disagreement is not hatred/bigotry</a:t>
            </a:r>
            <a:endParaRPr lang="en-US" sz="2800" dirty="0">
              <a:latin typeface="a song for jennife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57384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John 10:33; cf. vv.36-38</a:t>
            </a:r>
          </a:p>
          <a:p>
            <a:r>
              <a:rPr lang="en-US" sz="2400" dirty="0">
                <a:latin typeface="a song for jennifer" pitchFamily="2" charset="0"/>
              </a:rPr>
              <a:t>The Jews answered him, “It is not for a good work that we are going to stone you but for blasphemy, because you, being a man, make yourself God.” </a:t>
            </a:r>
            <a:endParaRPr lang="en-US" sz="2400" dirty="0" smtClean="0">
              <a:latin typeface="a song for jennif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9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024" cy="2283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5964" y="209550"/>
            <a:ext cx="672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 song for jennifer" pitchFamily="2" charset="0"/>
              </a:rPr>
              <a:t>The Bigotry Allegation</a:t>
            </a:r>
            <a:endParaRPr lang="en-US" sz="5400" dirty="0">
              <a:latin typeface="a song for jennif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138468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       Bigotry: stubborn and complete intolerance of any  </a:t>
            </a:r>
          </a:p>
          <a:p>
            <a:r>
              <a:rPr lang="en-US" sz="2400" dirty="0">
                <a:latin typeface="a song for jennifer" pitchFamily="2" charset="0"/>
              </a:rPr>
              <a:t> </a:t>
            </a:r>
            <a:r>
              <a:rPr lang="en-US" sz="2400" dirty="0" smtClean="0">
                <a:latin typeface="a song for jennifer" pitchFamily="2" charset="0"/>
              </a:rPr>
              <a:t>  creed, belief, or opinion that differs from one's own. </a:t>
            </a:r>
            <a:endParaRPr lang="en-US" sz="2400" dirty="0">
              <a:latin typeface="a song for jennifer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552"/>
            <a:ext cx="1447800" cy="735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2405552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71D0D"/>
                </a:solidFill>
                <a:latin typeface="a song for jennifer" pitchFamily="2" charset="0"/>
              </a:rPr>
              <a:t>Are Christians “bigots?”</a:t>
            </a:r>
          </a:p>
          <a:p>
            <a:r>
              <a:rPr lang="en-US" sz="2800" dirty="0">
                <a:latin typeface="a song for jennifer" pitchFamily="2" charset="0"/>
              </a:rPr>
              <a:t>	</a:t>
            </a:r>
            <a:r>
              <a:rPr lang="en-US" sz="2800" dirty="0" smtClean="0">
                <a:latin typeface="a song for jennifer" pitchFamily="2" charset="0"/>
              </a:rPr>
              <a:t>Disagreement is not hatred/bigotry</a:t>
            </a:r>
            <a:endParaRPr lang="en-US" sz="2800" dirty="0">
              <a:latin typeface="a song for jennife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57384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Ephesians 4:15</a:t>
            </a:r>
          </a:p>
          <a:p>
            <a:r>
              <a:rPr lang="en-US" sz="2400" dirty="0" smtClean="0">
                <a:latin typeface="a song for jennifer" pitchFamily="2" charset="0"/>
              </a:rPr>
              <a:t>Rather</a:t>
            </a:r>
            <a:r>
              <a:rPr lang="en-US" sz="2400" dirty="0">
                <a:latin typeface="a song for jennifer" pitchFamily="2" charset="0"/>
              </a:rPr>
              <a:t>, speaking the truth in love, we are to grow up in every way into him who is the head, into Christ</a:t>
            </a:r>
            <a:endParaRPr lang="en-US" sz="2400" dirty="0" smtClean="0">
              <a:latin typeface="a song for jennif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024" cy="2283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5964" y="209550"/>
            <a:ext cx="672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 song for jennifer" pitchFamily="2" charset="0"/>
              </a:rPr>
              <a:t>The Bigotry Allegation</a:t>
            </a:r>
            <a:endParaRPr lang="en-US" sz="5400" dirty="0">
              <a:latin typeface="a song for jennif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138468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       Bigotry: stubborn and complete intolerance of any  </a:t>
            </a:r>
          </a:p>
          <a:p>
            <a:r>
              <a:rPr lang="en-US" sz="2400" dirty="0">
                <a:latin typeface="a song for jennifer" pitchFamily="2" charset="0"/>
              </a:rPr>
              <a:t> </a:t>
            </a:r>
            <a:r>
              <a:rPr lang="en-US" sz="2400" dirty="0" smtClean="0">
                <a:latin typeface="a song for jennifer" pitchFamily="2" charset="0"/>
              </a:rPr>
              <a:t>  creed, belief, or opinion that differs from one's own. </a:t>
            </a:r>
            <a:endParaRPr lang="en-US" sz="2400" dirty="0">
              <a:latin typeface="a song for jennifer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552"/>
            <a:ext cx="1447800" cy="735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2405552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71D0D"/>
                </a:solidFill>
                <a:latin typeface="a song for jennifer" pitchFamily="2" charset="0"/>
              </a:rPr>
              <a:t>Are Christians “bigots?”</a:t>
            </a:r>
          </a:p>
          <a:p>
            <a:r>
              <a:rPr lang="en-US" sz="2800" dirty="0">
                <a:latin typeface="a song for jennifer" pitchFamily="2" charset="0"/>
              </a:rPr>
              <a:t>	</a:t>
            </a:r>
            <a:r>
              <a:rPr lang="en-US" sz="2800" dirty="0" smtClean="0">
                <a:latin typeface="a song for jennifer" pitchFamily="2" charset="0"/>
              </a:rPr>
              <a:t>Disagreement is not hatred/bigotry</a:t>
            </a:r>
            <a:endParaRPr lang="en-US" sz="2800" dirty="0">
              <a:latin typeface="a song for jennife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57384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Titus 2:7-8; cf. 1 Pet. 2:21-23; 3:13-16</a:t>
            </a:r>
          </a:p>
          <a:p>
            <a:r>
              <a:rPr lang="en-US" sz="2000" dirty="0">
                <a:latin typeface="a song for jennifer" pitchFamily="2" charset="0"/>
              </a:rPr>
              <a:t>Show yourself in all respects to be a model of good works, and in your teaching show integrity, dignity, </a:t>
            </a:r>
            <a:r>
              <a:rPr lang="en-US" sz="2000" dirty="0" smtClean="0">
                <a:latin typeface="a song for jennifer" pitchFamily="2" charset="0"/>
              </a:rPr>
              <a:t>and </a:t>
            </a:r>
            <a:r>
              <a:rPr lang="en-US" sz="2000" dirty="0">
                <a:latin typeface="a song for jennifer" pitchFamily="2" charset="0"/>
              </a:rPr>
              <a:t>sound speech that cannot be condemned, so that an opponent may be put to shame, having nothing evil to say about us. </a:t>
            </a:r>
            <a:endParaRPr lang="en-US" sz="2000" dirty="0" smtClean="0">
              <a:latin typeface="a song for jennif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4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024" cy="2283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5964" y="209550"/>
            <a:ext cx="672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 song for jennifer" pitchFamily="2" charset="0"/>
              </a:rPr>
              <a:t>The Bigotry Allegation</a:t>
            </a:r>
            <a:endParaRPr lang="en-US" sz="5400" dirty="0">
              <a:latin typeface="a song for jennif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138468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       Bigotry: stubborn and complete intolerance of any  </a:t>
            </a:r>
          </a:p>
          <a:p>
            <a:r>
              <a:rPr lang="en-US" sz="2400" dirty="0">
                <a:latin typeface="a song for jennifer" pitchFamily="2" charset="0"/>
              </a:rPr>
              <a:t> </a:t>
            </a:r>
            <a:r>
              <a:rPr lang="en-US" sz="2400" dirty="0" smtClean="0">
                <a:latin typeface="a song for jennifer" pitchFamily="2" charset="0"/>
              </a:rPr>
              <a:t>  creed, belief, or opinion that differs from one's own. </a:t>
            </a:r>
            <a:endParaRPr lang="en-US" sz="2400" dirty="0">
              <a:latin typeface="a song for jennifer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552"/>
            <a:ext cx="1447800" cy="735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2405552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71D0D"/>
                </a:solidFill>
                <a:latin typeface="a song for jennifer" pitchFamily="2" charset="0"/>
              </a:rPr>
              <a:t>Are Christians “bigots?”</a:t>
            </a:r>
          </a:p>
          <a:p>
            <a:r>
              <a:rPr lang="en-US" sz="2800" dirty="0">
                <a:latin typeface="a song for jennifer" pitchFamily="2" charset="0"/>
              </a:rPr>
              <a:t>	</a:t>
            </a:r>
            <a:r>
              <a:rPr lang="en-US" sz="2800" dirty="0" smtClean="0">
                <a:latin typeface="a song for jennifer" pitchFamily="2" charset="0"/>
              </a:rPr>
              <a:t>Disagreement is not hatred/bigotry</a:t>
            </a:r>
            <a:endParaRPr lang="en-US" sz="2800" dirty="0">
              <a:latin typeface="a song for jennife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57384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1 Thessalonians 5:15, 21-22</a:t>
            </a:r>
          </a:p>
          <a:p>
            <a:r>
              <a:rPr lang="en-US" sz="2400" dirty="0" smtClean="0">
                <a:latin typeface="a song for jennifer" pitchFamily="2" charset="0"/>
              </a:rPr>
              <a:t>See that no one repays anyone evil for evil, but always seek to do good to one another and to everyone… but test everything; hold fast what is good. Abstain from every form of evil.</a:t>
            </a:r>
          </a:p>
        </p:txBody>
      </p:sp>
    </p:spTree>
    <p:extLst>
      <p:ext uri="{BB962C8B-B14F-4D97-AF65-F5344CB8AC3E}">
        <p14:creationId xmlns:p14="http://schemas.microsoft.com/office/powerpoint/2010/main" val="29199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024" cy="2283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209550"/>
            <a:ext cx="7086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 song for jennifer" pitchFamily="2" charset="0"/>
              </a:rPr>
              <a:t>The Legalist Accusation</a:t>
            </a:r>
            <a:endParaRPr lang="en-US" sz="5400" dirty="0">
              <a:latin typeface="a song for jennif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138468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       Legalism: strict adherence to law</a:t>
            </a:r>
            <a:endParaRPr lang="en-US" sz="2400" dirty="0">
              <a:latin typeface="a song for jennifer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552"/>
            <a:ext cx="1447800" cy="735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2405552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71D0D"/>
                </a:solidFill>
                <a:latin typeface="a song for jennifer" pitchFamily="2" charset="0"/>
              </a:rPr>
              <a:t>Are Christians “legalists?”</a:t>
            </a:r>
          </a:p>
          <a:p>
            <a:r>
              <a:rPr lang="en-US" sz="2800" dirty="0">
                <a:latin typeface="a song for jennifer" pitchFamily="2" charset="0"/>
              </a:rPr>
              <a:t>	</a:t>
            </a:r>
            <a:r>
              <a:rPr lang="en-US" sz="2800" dirty="0" smtClean="0">
                <a:latin typeface="a song for jennifer" pitchFamily="2" charset="0"/>
              </a:rPr>
              <a:t>Religious legalism is a straw-man!</a:t>
            </a:r>
            <a:endParaRPr lang="en-US" sz="2800" dirty="0">
              <a:latin typeface="a song for jennife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43" y="357532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Jeremiah 17:10</a:t>
            </a:r>
          </a:p>
          <a:p>
            <a:r>
              <a:rPr lang="en-US" sz="2400" dirty="0" smtClean="0">
                <a:latin typeface="a song for jennifer" pitchFamily="2" charset="0"/>
              </a:rPr>
              <a:t>“I the Lord search the heart and test the mind,</a:t>
            </a:r>
            <a:r>
              <a:rPr lang="en-US" sz="2400" dirty="0">
                <a:latin typeface="a song for jennifer" pitchFamily="2" charset="0"/>
              </a:rPr>
              <a:t> </a:t>
            </a:r>
            <a:r>
              <a:rPr lang="en-US" sz="2400" dirty="0" smtClean="0">
                <a:latin typeface="a song for jennifer" pitchFamily="2" charset="0"/>
              </a:rPr>
              <a:t>to give every man according to his ways, according to the fruit of his deeds.”</a:t>
            </a:r>
          </a:p>
        </p:txBody>
      </p:sp>
    </p:spTree>
    <p:extLst>
      <p:ext uri="{BB962C8B-B14F-4D97-AF65-F5344CB8AC3E}">
        <p14:creationId xmlns:p14="http://schemas.microsoft.com/office/powerpoint/2010/main" val="2011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552"/>
            <a:ext cx="4495800" cy="2283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-1714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mbria" panose="02040503050406030204" pitchFamily="18" charset="0"/>
              </a:rPr>
              <a:t>3 Popular Fallacious</a:t>
            </a:r>
            <a:endParaRPr lang="en-US" sz="80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07707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 song for jennifer" pitchFamily="2" charset="0"/>
              </a:rPr>
              <a:t>  </a:t>
            </a:r>
            <a:r>
              <a:rPr lang="en-US" sz="9600" dirty="0" smtClean="0">
                <a:latin typeface="Cambria" panose="02040503050406030204" pitchFamily="18" charset="0"/>
              </a:rPr>
              <a:t>Charges</a:t>
            </a:r>
            <a:endParaRPr lang="en-US" sz="96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35255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mbria" panose="02040503050406030204" pitchFamily="18" charset="0"/>
              </a:rPr>
              <a:t>in a post-truth world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2277367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rgbClr val="B71D0D"/>
                </a:solidFill>
                <a:latin typeface="a song for jennifer" pitchFamily="2" charset="0"/>
              </a:rPr>
              <a:t>The Phobia Fallacy</a:t>
            </a:r>
            <a:endParaRPr lang="en-US" sz="4400" dirty="0">
              <a:solidFill>
                <a:srgbClr val="B71D0D"/>
              </a:solidFill>
              <a:latin typeface="a song for jennif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2876550"/>
            <a:ext cx="5562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rgbClr val="B71D0D"/>
                </a:solidFill>
                <a:latin typeface="a song for jennifer" pitchFamily="2" charset="0"/>
              </a:rPr>
              <a:t>The Bigotry Allegation</a:t>
            </a:r>
            <a:endParaRPr lang="en-US" sz="4400" dirty="0">
              <a:solidFill>
                <a:srgbClr val="B71D0D"/>
              </a:solidFill>
              <a:latin typeface="a song for jennifer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3549708"/>
            <a:ext cx="5867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rgbClr val="B71D0D"/>
                </a:solidFill>
                <a:latin typeface="a song for jennifer" pitchFamily="2" charset="0"/>
              </a:rPr>
              <a:t>The Legalist Accusation</a:t>
            </a:r>
            <a:endParaRPr lang="en-US" sz="4400" dirty="0">
              <a:solidFill>
                <a:srgbClr val="B71D0D"/>
              </a:solidFill>
              <a:latin typeface="a song for jennif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024" cy="2283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209550"/>
            <a:ext cx="7086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 song for jennifer" pitchFamily="2" charset="0"/>
              </a:rPr>
              <a:t>False Accusations</a:t>
            </a:r>
            <a:endParaRPr lang="en-US" sz="5400" dirty="0">
              <a:latin typeface="a song for jennife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047750"/>
            <a:ext cx="885541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 song for jennifer" pitchFamily="2" charset="0"/>
              </a:rPr>
              <a:t>Daniel was falsely accused by the Babylonian commissioners &amp; satraps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 song for jennifer" pitchFamily="2" charset="0"/>
              </a:rPr>
              <a:t>Job was falsely accused by his “friends”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 song for jennifer" pitchFamily="2" charset="0"/>
              </a:rPr>
              <a:t>Joseph was falsely accused by Potiphar’s wife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 song for jennifer" pitchFamily="2" charset="0"/>
              </a:rPr>
              <a:t>Prophets were falsely accused by their contemporaries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 song for jennifer" pitchFamily="2" charset="0"/>
              </a:rPr>
              <a:t>Paul was falsely accused by false brethren in Corinth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 song for jennifer" pitchFamily="2" charset="0"/>
              </a:rPr>
              <a:t>Jesus was falsely accused by the world!</a:t>
            </a:r>
          </a:p>
          <a:p>
            <a:pPr algn="ctr"/>
            <a:r>
              <a:rPr lang="en-US" sz="4000" dirty="0" smtClean="0">
                <a:latin typeface="a song for jennifer" pitchFamily="2" charset="0"/>
              </a:rPr>
              <a:t>THEY SUFFERED RIGHTEOUSLY</a:t>
            </a:r>
          </a:p>
        </p:txBody>
      </p:sp>
    </p:spTree>
    <p:extLst>
      <p:ext uri="{BB962C8B-B14F-4D97-AF65-F5344CB8AC3E}">
        <p14:creationId xmlns:p14="http://schemas.microsoft.com/office/powerpoint/2010/main" val="124880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024" cy="2283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7400" y="209550"/>
            <a:ext cx="7086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 song for jennifer" pitchFamily="2" charset="0"/>
              </a:rPr>
              <a:t>False Accusations</a:t>
            </a:r>
            <a:endParaRPr lang="en-US" sz="5400" dirty="0">
              <a:latin typeface="a song for jennife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186" y="1352550"/>
            <a:ext cx="88554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 song for jennifer" pitchFamily="2" charset="0"/>
              </a:rPr>
              <a:t>			Hebrews 12:1-3</a:t>
            </a:r>
          </a:p>
          <a:p>
            <a:r>
              <a:rPr lang="en-US" sz="2400" dirty="0" smtClean="0">
                <a:latin typeface="a song for jennifer" pitchFamily="2" charset="0"/>
              </a:rPr>
              <a:t>		Therefore</a:t>
            </a:r>
            <a:r>
              <a:rPr lang="en-US" sz="2400" dirty="0">
                <a:latin typeface="a song for jennifer" pitchFamily="2" charset="0"/>
              </a:rPr>
              <a:t>, since we are surrounded by so great a cloud of witnesses, let us also lay aside every weight, and sin which clings so closely, and let us run with endurance the race that is set before </a:t>
            </a:r>
            <a:r>
              <a:rPr lang="en-US" sz="2400" dirty="0" smtClean="0">
                <a:latin typeface="a song for jennifer" pitchFamily="2" charset="0"/>
              </a:rPr>
              <a:t>us, looking </a:t>
            </a:r>
            <a:r>
              <a:rPr lang="en-US" sz="2400" dirty="0">
                <a:latin typeface="a song for jennifer" pitchFamily="2" charset="0"/>
              </a:rPr>
              <a:t>to Jesus, the founder and </a:t>
            </a:r>
            <a:r>
              <a:rPr lang="en-US" sz="2400" dirty="0" err="1">
                <a:latin typeface="a song for jennifer" pitchFamily="2" charset="0"/>
              </a:rPr>
              <a:t>perfecter</a:t>
            </a:r>
            <a:r>
              <a:rPr lang="en-US" sz="2400" dirty="0">
                <a:latin typeface="a song for jennifer" pitchFamily="2" charset="0"/>
              </a:rPr>
              <a:t> of our faith, who for the joy that was set before him endured the cross, despising the shame, and is seated at the right hand of the throne of </a:t>
            </a:r>
            <a:r>
              <a:rPr lang="en-US" sz="2400" dirty="0" smtClean="0">
                <a:latin typeface="a song for jennifer" pitchFamily="2" charset="0"/>
              </a:rPr>
              <a:t>God. Consider </a:t>
            </a:r>
            <a:r>
              <a:rPr lang="en-US" sz="2400" dirty="0">
                <a:latin typeface="a song for jennifer" pitchFamily="2" charset="0"/>
              </a:rPr>
              <a:t>him who endured from sinners such hostility against himself, so that you may not grow weary or fainthearted.</a:t>
            </a:r>
            <a:endParaRPr lang="en-US" sz="2400" dirty="0" smtClean="0">
              <a:latin typeface="a song for jennif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2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52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552"/>
            <a:ext cx="4495800" cy="2283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-17145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ambria" panose="02040503050406030204" pitchFamily="18" charset="0"/>
              </a:rPr>
              <a:t>3 Popular Fallacious</a:t>
            </a:r>
            <a:endParaRPr lang="en-US" sz="80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07707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a song for jennifer" pitchFamily="2" charset="0"/>
              </a:rPr>
              <a:t>  </a:t>
            </a:r>
            <a:r>
              <a:rPr lang="en-US" sz="9600" dirty="0" smtClean="0">
                <a:latin typeface="Cambria" panose="02040503050406030204" pitchFamily="18" charset="0"/>
              </a:rPr>
              <a:t>Charges</a:t>
            </a:r>
            <a:endParaRPr lang="en-US" sz="96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35255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Cambria" panose="02040503050406030204" pitchFamily="18" charset="0"/>
              </a:rPr>
              <a:t>in a post-truth world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1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024" cy="2283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5964" y="209550"/>
            <a:ext cx="672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 song for jennifer" pitchFamily="2" charset="0"/>
              </a:rPr>
              <a:t>The Phobia Fallacy</a:t>
            </a:r>
            <a:endParaRPr lang="en-US" sz="5400" dirty="0">
              <a:latin typeface="a song for jennif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138468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       Phobia: a persistent, irrational fear of a specific    </a:t>
            </a:r>
          </a:p>
          <a:p>
            <a:r>
              <a:rPr lang="en-US" sz="2400" dirty="0">
                <a:latin typeface="a song for jennifer" pitchFamily="2" charset="0"/>
              </a:rPr>
              <a:t> </a:t>
            </a:r>
            <a:r>
              <a:rPr lang="en-US" sz="2400" dirty="0" smtClean="0">
                <a:latin typeface="a song for jennifer" pitchFamily="2" charset="0"/>
              </a:rPr>
              <a:t>   object, activity, or situation that leads to a compelling desire to avoid it.</a:t>
            </a:r>
            <a:endParaRPr lang="en-US" sz="2400" dirty="0">
              <a:latin typeface="a song for jennifer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552"/>
            <a:ext cx="1447800" cy="735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2405552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71D0D"/>
                </a:solidFill>
                <a:latin typeface="a song for jennifer" pitchFamily="2" charset="0"/>
              </a:rPr>
              <a:t>Are Christians “homophobic?”</a:t>
            </a:r>
          </a:p>
          <a:p>
            <a:r>
              <a:rPr lang="en-US" sz="2800" dirty="0">
                <a:latin typeface="a song for jennifer" pitchFamily="2" charset="0"/>
              </a:rPr>
              <a:t>	</a:t>
            </a:r>
            <a:r>
              <a:rPr lang="en-US" sz="2800" dirty="0" smtClean="0">
                <a:latin typeface="a song for jennifer" pitchFamily="2" charset="0"/>
              </a:rPr>
              <a:t>Disagreement is not fear/phobia</a:t>
            </a:r>
            <a:endParaRPr lang="en-US" sz="2800" dirty="0">
              <a:latin typeface="a song for jennife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63855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Proverbs 18:2</a:t>
            </a:r>
          </a:p>
          <a:p>
            <a:r>
              <a:rPr lang="en-US" sz="2400" dirty="0">
                <a:latin typeface="a song for jennifer" pitchFamily="2" charset="0"/>
              </a:rPr>
              <a:t>A fool takes no pleasure in understanding,</a:t>
            </a:r>
          </a:p>
          <a:p>
            <a:r>
              <a:rPr lang="en-US" sz="2400" dirty="0">
                <a:latin typeface="a song for jennifer" pitchFamily="2" charset="0"/>
              </a:rPr>
              <a:t>    but only in expressing his opinion.</a:t>
            </a:r>
            <a:endParaRPr lang="en-US" sz="2400" dirty="0" smtClean="0">
              <a:latin typeface="a song for jennif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024" cy="2283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5964" y="209550"/>
            <a:ext cx="672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 song for jennifer" pitchFamily="2" charset="0"/>
              </a:rPr>
              <a:t>The Phobia Fallacy</a:t>
            </a:r>
            <a:endParaRPr lang="en-US" sz="5400" dirty="0">
              <a:latin typeface="a song for jennif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138468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       Phobia: a persistent, irrational fear of a specific    </a:t>
            </a:r>
          </a:p>
          <a:p>
            <a:r>
              <a:rPr lang="en-US" sz="2400" dirty="0">
                <a:latin typeface="a song for jennifer" pitchFamily="2" charset="0"/>
              </a:rPr>
              <a:t> </a:t>
            </a:r>
            <a:r>
              <a:rPr lang="en-US" sz="2400" dirty="0" smtClean="0">
                <a:latin typeface="a song for jennifer" pitchFamily="2" charset="0"/>
              </a:rPr>
              <a:t>   object, activity, or situation that leads to a compelling desire to avoid it.</a:t>
            </a:r>
            <a:endParaRPr lang="en-US" sz="2400" dirty="0">
              <a:latin typeface="a song for jennifer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552"/>
            <a:ext cx="1447800" cy="735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2405552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71D0D"/>
                </a:solidFill>
                <a:latin typeface="a song for jennifer" pitchFamily="2" charset="0"/>
              </a:rPr>
              <a:t>Are Christians “homophobic?”</a:t>
            </a:r>
          </a:p>
          <a:p>
            <a:r>
              <a:rPr lang="en-US" sz="2800" dirty="0">
                <a:latin typeface="a song for jennifer" pitchFamily="2" charset="0"/>
              </a:rPr>
              <a:t>	</a:t>
            </a:r>
            <a:r>
              <a:rPr lang="en-US" sz="2800" dirty="0" smtClean="0">
                <a:latin typeface="a song for jennifer" pitchFamily="2" charset="0"/>
              </a:rPr>
              <a:t>Disagreement is not fear/phobia</a:t>
            </a:r>
            <a:endParaRPr lang="en-US" sz="2800" dirty="0">
              <a:latin typeface="a song for jennife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63855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Colossians 4:6</a:t>
            </a:r>
          </a:p>
          <a:p>
            <a:r>
              <a:rPr lang="en-US" sz="2400" dirty="0">
                <a:latin typeface="a song for jennifer" pitchFamily="2" charset="0"/>
              </a:rPr>
              <a:t>Let your speech always be gracious, seasoned with salt, so that you may know how you ought to answer each person.</a:t>
            </a:r>
            <a:endParaRPr lang="en-US" sz="2400" dirty="0" smtClean="0">
              <a:latin typeface="a song for jennif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024" cy="2283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5964" y="209550"/>
            <a:ext cx="672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 song for jennifer" pitchFamily="2" charset="0"/>
              </a:rPr>
              <a:t>The Phobia Fallacy</a:t>
            </a:r>
            <a:endParaRPr lang="en-US" sz="5400" dirty="0">
              <a:latin typeface="a song for jennif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138468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       Phobia: a persistent, irrational fear of a specific    </a:t>
            </a:r>
          </a:p>
          <a:p>
            <a:r>
              <a:rPr lang="en-US" sz="2400" dirty="0">
                <a:latin typeface="a song for jennifer" pitchFamily="2" charset="0"/>
              </a:rPr>
              <a:t> </a:t>
            </a:r>
            <a:r>
              <a:rPr lang="en-US" sz="2400" dirty="0" smtClean="0">
                <a:latin typeface="a song for jennifer" pitchFamily="2" charset="0"/>
              </a:rPr>
              <a:t>   object, activity, or situation that leads to a compelling desire to avoid it.</a:t>
            </a:r>
            <a:endParaRPr lang="en-US" sz="2400" dirty="0">
              <a:latin typeface="a song for jennifer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552"/>
            <a:ext cx="1447800" cy="735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2405552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71D0D"/>
                </a:solidFill>
                <a:latin typeface="a song for jennifer" pitchFamily="2" charset="0"/>
              </a:rPr>
              <a:t>Are Christians “homophobic?”</a:t>
            </a:r>
          </a:p>
          <a:p>
            <a:r>
              <a:rPr lang="en-US" sz="2800" dirty="0">
                <a:latin typeface="a song for jennifer" pitchFamily="2" charset="0"/>
              </a:rPr>
              <a:t>	</a:t>
            </a:r>
            <a:r>
              <a:rPr lang="en-US" sz="2800" dirty="0" smtClean="0">
                <a:latin typeface="a song for jennifer" pitchFamily="2" charset="0"/>
              </a:rPr>
              <a:t>Disagreement is not fear/phobia</a:t>
            </a:r>
            <a:endParaRPr lang="en-US" sz="2800" dirty="0">
              <a:latin typeface="a song for jennife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63855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James 1:9</a:t>
            </a:r>
          </a:p>
          <a:p>
            <a:r>
              <a:rPr lang="en-US" sz="2400" dirty="0">
                <a:latin typeface="a song for jennifer" pitchFamily="2" charset="0"/>
              </a:rPr>
              <a:t>Know this, my beloved brothers: let every person be quick to hear, slow to speak, slow to anger</a:t>
            </a:r>
            <a:endParaRPr lang="en-US" sz="2400" dirty="0" smtClean="0">
              <a:latin typeface="a song for jennif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2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024" cy="2283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5964" y="209550"/>
            <a:ext cx="672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 song for jennifer" pitchFamily="2" charset="0"/>
              </a:rPr>
              <a:t>The Phobia Fallacy</a:t>
            </a:r>
            <a:endParaRPr lang="en-US" sz="5400" dirty="0">
              <a:latin typeface="a song for jennif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138468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       Phobia: a persistent, irrational fear of a specific    </a:t>
            </a:r>
          </a:p>
          <a:p>
            <a:r>
              <a:rPr lang="en-US" sz="2400" dirty="0">
                <a:latin typeface="a song for jennifer" pitchFamily="2" charset="0"/>
              </a:rPr>
              <a:t> </a:t>
            </a:r>
            <a:r>
              <a:rPr lang="en-US" sz="2400" dirty="0" smtClean="0">
                <a:latin typeface="a song for jennifer" pitchFamily="2" charset="0"/>
              </a:rPr>
              <a:t>   object, activity, or situation that leads to a compelling desire to avoid it.</a:t>
            </a:r>
            <a:endParaRPr lang="en-US" sz="2400" dirty="0">
              <a:latin typeface="a song for jennifer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552"/>
            <a:ext cx="1447800" cy="735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2405552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71D0D"/>
                </a:solidFill>
                <a:latin typeface="a song for jennifer" pitchFamily="2" charset="0"/>
              </a:rPr>
              <a:t>Are Christians “homophobic?”</a:t>
            </a:r>
          </a:p>
          <a:p>
            <a:r>
              <a:rPr lang="en-US" sz="2800" dirty="0">
                <a:latin typeface="a song for jennifer" pitchFamily="2" charset="0"/>
              </a:rPr>
              <a:t>	</a:t>
            </a:r>
            <a:r>
              <a:rPr lang="en-US" sz="2800" dirty="0" smtClean="0">
                <a:latin typeface="a song for jennifer" pitchFamily="2" charset="0"/>
              </a:rPr>
              <a:t>Disagreement is not fear/phobia</a:t>
            </a:r>
            <a:endParaRPr lang="en-US" sz="2800" dirty="0">
              <a:latin typeface="a song for jennife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63855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Proverbs 25:11</a:t>
            </a:r>
          </a:p>
          <a:p>
            <a:r>
              <a:rPr lang="en-US" sz="2400" dirty="0" smtClean="0">
                <a:latin typeface="a song for jennifer" pitchFamily="2" charset="0"/>
              </a:rPr>
              <a:t>A word fitly spoken</a:t>
            </a:r>
          </a:p>
          <a:p>
            <a:r>
              <a:rPr lang="en-US" sz="2400" dirty="0" smtClean="0">
                <a:latin typeface="a song for jennifer" pitchFamily="2" charset="0"/>
              </a:rPr>
              <a:t>    is like apples of gold in a setting of silver.</a:t>
            </a:r>
          </a:p>
        </p:txBody>
      </p:sp>
    </p:spTree>
    <p:extLst>
      <p:ext uri="{BB962C8B-B14F-4D97-AF65-F5344CB8AC3E}">
        <p14:creationId xmlns:p14="http://schemas.microsoft.com/office/powerpoint/2010/main" val="26424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024" cy="2283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5964" y="209550"/>
            <a:ext cx="672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 song for jennifer" pitchFamily="2" charset="0"/>
              </a:rPr>
              <a:t>The Phobia Fallacy</a:t>
            </a:r>
            <a:endParaRPr lang="en-US" sz="5400" dirty="0">
              <a:latin typeface="a song for jennif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138468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       Phobia: a persistent, irrational fear of a specific    </a:t>
            </a:r>
          </a:p>
          <a:p>
            <a:r>
              <a:rPr lang="en-US" sz="2400" dirty="0">
                <a:latin typeface="a song for jennifer" pitchFamily="2" charset="0"/>
              </a:rPr>
              <a:t> </a:t>
            </a:r>
            <a:r>
              <a:rPr lang="en-US" sz="2400" dirty="0" smtClean="0">
                <a:latin typeface="a song for jennifer" pitchFamily="2" charset="0"/>
              </a:rPr>
              <a:t>   object, activity, or situation that leads to a compelling desire to avoid it.</a:t>
            </a:r>
            <a:endParaRPr lang="en-US" sz="2400" dirty="0">
              <a:latin typeface="a song for jennifer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552"/>
            <a:ext cx="1447800" cy="735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2405552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71D0D"/>
                </a:solidFill>
                <a:latin typeface="a song for jennifer" pitchFamily="2" charset="0"/>
              </a:rPr>
              <a:t>Are Christians “homophobic?”</a:t>
            </a:r>
          </a:p>
          <a:p>
            <a:r>
              <a:rPr lang="en-US" sz="2800" dirty="0">
                <a:latin typeface="a song for jennifer" pitchFamily="2" charset="0"/>
              </a:rPr>
              <a:t>	</a:t>
            </a:r>
            <a:r>
              <a:rPr lang="en-US" sz="2800" dirty="0" smtClean="0">
                <a:latin typeface="a song for jennifer" pitchFamily="2" charset="0"/>
              </a:rPr>
              <a:t>Disagreement is not fear/phobia</a:t>
            </a:r>
            <a:endParaRPr lang="en-US" sz="2800" dirty="0">
              <a:latin typeface="a song for jennife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363855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1 Timothy 1:5</a:t>
            </a:r>
          </a:p>
          <a:p>
            <a:r>
              <a:rPr lang="en-US" sz="2400" dirty="0">
                <a:latin typeface="a song for jennifer" pitchFamily="2" charset="0"/>
              </a:rPr>
              <a:t>The aim of our charge is love that issues from a pure heart and a good conscience and a sincere faith. </a:t>
            </a:r>
            <a:endParaRPr lang="en-US" sz="2400" dirty="0" smtClean="0">
              <a:latin typeface="a song for jennif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2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3024" cy="2283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5964" y="209550"/>
            <a:ext cx="6725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 song for jennifer" pitchFamily="2" charset="0"/>
              </a:rPr>
              <a:t>The Bigotry Allegation</a:t>
            </a:r>
            <a:endParaRPr lang="en-US" sz="5400" dirty="0">
              <a:latin typeface="a song for jennif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138468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       Bigotry: stubborn and complete intolerance of any  </a:t>
            </a:r>
          </a:p>
          <a:p>
            <a:r>
              <a:rPr lang="en-US" sz="2400" dirty="0">
                <a:latin typeface="a song for jennifer" pitchFamily="2" charset="0"/>
              </a:rPr>
              <a:t> </a:t>
            </a:r>
            <a:r>
              <a:rPr lang="en-US" sz="2400" dirty="0" smtClean="0">
                <a:latin typeface="a song for jennifer" pitchFamily="2" charset="0"/>
              </a:rPr>
              <a:t>  creed, belief, or opinion that differs from one's own. </a:t>
            </a:r>
            <a:endParaRPr lang="en-US" sz="2400" dirty="0">
              <a:latin typeface="a song for jennifer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552"/>
            <a:ext cx="1447800" cy="735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2405552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71D0D"/>
                </a:solidFill>
                <a:latin typeface="a song for jennifer" pitchFamily="2" charset="0"/>
              </a:rPr>
              <a:t>Are Christians “bigots?”</a:t>
            </a:r>
          </a:p>
          <a:p>
            <a:r>
              <a:rPr lang="en-US" sz="2800" dirty="0">
                <a:latin typeface="a song for jennifer" pitchFamily="2" charset="0"/>
              </a:rPr>
              <a:t>	</a:t>
            </a:r>
            <a:r>
              <a:rPr lang="en-US" sz="2800" dirty="0" smtClean="0">
                <a:latin typeface="a song for jennifer" pitchFamily="2" charset="0"/>
              </a:rPr>
              <a:t>Disagreement is not hatred/bigotry</a:t>
            </a:r>
            <a:endParaRPr lang="en-US" sz="2800" dirty="0">
              <a:latin typeface="a song for jennife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43" y="357532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 song for jennifer" pitchFamily="2" charset="0"/>
              </a:rPr>
              <a:t>Matthew 9:34</a:t>
            </a:r>
          </a:p>
          <a:p>
            <a:r>
              <a:rPr lang="en-US" sz="2400" dirty="0" smtClean="0">
                <a:latin typeface="a song for jennifer" pitchFamily="2" charset="0"/>
              </a:rPr>
              <a:t>But the Pharisees said, “He casts out demons by the prince of demons.”</a:t>
            </a:r>
          </a:p>
        </p:txBody>
      </p:sp>
    </p:spTree>
    <p:extLst>
      <p:ext uri="{BB962C8B-B14F-4D97-AF65-F5344CB8AC3E}">
        <p14:creationId xmlns:p14="http://schemas.microsoft.com/office/powerpoint/2010/main" val="21357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</TotalTime>
  <Words>828</Words>
  <Application>Microsoft Office PowerPoint</Application>
  <PresentationFormat>On-screen Show (16:9)</PresentationFormat>
  <Paragraphs>130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Danville Church</cp:lastModifiedBy>
  <cp:revision>16</cp:revision>
  <dcterms:created xsi:type="dcterms:W3CDTF">2016-11-29T18:56:40Z</dcterms:created>
  <dcterms:modified xsi:type="dcterms:W3CDTF">2017-02-26T16:17:27Z</dcterms:modified>
</cp:coreProperties>
</file>