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8" r:id="rId3"/>
  </p:sldMasterIdLst>
  <p:notesMasterIdLst>
    <p:notesMasterId r:id="rId23"/>
  </p:notesMasterIdLst>
  <p:sldIdLst>
    <p:sldId id="344" r:id="rId4"/>
    <p:sldId id="346" r:id="rId5"/>
    <p:sldId id="325" r:id="rId6"/>
    <p:sldId id="326" r:id="rId7"/>
    <p:sldId id="327" r:id="rId8"/>
    <p:sldId id="282" r:id="rId9"/>
    <p:sldId id="342" r:id="rId10"/>
    <p:sldId id="330" r:id="rId11"/>
    <p:sldId id="337" r:id="rId12"/>
    <p:sldId id="338" r:id="rId13"/>
    <p:sldId id="343" r:id="rId14"/>
    <p:sldId id="328" r:id="rId15"/>
    <p:sldId id="331" r:id="rId16"/>
    <p:sldId id="332" r:id="rId17"/>
    <p:sldId id="334" r:id="rId18"/>
    <p:sldId id="335" r:id="rId19"/>
    <p:sldId id="340" r:id="rId20"/>
    <p:sldId id="341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90" d="100"/>
          <a:sy n="90" d="100"/>
        </p:scale>
        <p:origin x="-132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96E9E-D89C-4A08-B95F-97BCA8054B01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31157-10A7-4037-8190-8F5D96950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5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57F-E6F7-4A64-B61C-FFF9F13E2C1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4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143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25349" y="4305781"/>
            <a:ext cx="3028527" cy="35427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25349" y="4305781"/>
            <a:ext cx="3028527" cy="35427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04640" y="1828800"/>
            <a:ext cx="3969173" cy="2316480"/>
          </a:xfrm>
        </p:spPr>
        <p:txBody>
          <a:bodyPr/>
          <a:lstStyle/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68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3491" y="335769"/>
            <a:ext cx="11391476" cy="455458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06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3491" y="335769"/>
            <a:ext cx="11391476" cy="455458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96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166123" y="5161285"/>
            <a:ext cx="1983620" cy="1214121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3491" y="335769"/>
            <a:ext cx="11391476" cy="455458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84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23" y="561832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55" indent="0">
              <a:buNone/>
              <a:defRPr/>
            </a:lvl2pPr>
            <a:lvl3pPr marL="1219110" indent="0">
              <a:buFont typeface="Arial"/>
              <a:buNone/>
              <a:defRPr/>
            </a:lvl3pPr>
            <a:lvl4pPr marL="1828664" indent="0">
              <a:buFont typeface="Arial"/>
              <a:buNone/>
              <a:defRPr/>
            </a:lvl4pPr>
            <a:lvl5pPr marL="2438218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20"/>
            <a:ext cx="10879667" cy="990253"/>
          </a:xfr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 smtClean="0"/>
              <a:t>Add Verse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9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23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55" indent="0">
              <a:buNone/>
              <a:defRPr/>
            </a:lvl2pPr>
            <a:lvl3pPr marL="1219110" indent="0">
              <a:buFont typeface="Arial"/>
              <a:buNone/>
              <a:defRPr/>
            </a:lvl3pPr>
            <a:lvl4pPr marL="1828664" indent="0">
              <a:buFont typeface="Arial"/>
              <a:buNone/>
              <a:defRPr/>
            </a:lvl4pPr>
            <a:lvl5pPr marL="2438218" indent="0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31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1/12/2017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4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51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4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4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08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75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64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43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06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51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E093-3902-4D8D-9E08-CB4373B03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5EC24-0AA8-418C-AC5E-73AD06FBD9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1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219110"/>
              <a:t>1/12/2017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121911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12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ctr" defTabSz="12191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1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1219110" indent="-609555" algn="ctr" defTabSz="121911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1219110" indent="0" algn="ctr" defTabSz="121911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828664" indent="0" algn="ctr" defTabSz="121911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2438218" indent="0" algn="ctr" defTabSz="121911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4513E093-3902-4D8D-9E08-CB4373B03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1/12/2017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CD75EC24-0AA8-418C-AC5E-73AD06FBD9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9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google.com/url?sa=i&amp;rct=j&amp;q=&amp;esrc=s&amp;source=images&amp;cd=&amp;cad=rja&amp;uact=8&amp;ved=0ahUKEwiu1o-p7K3OAhWk3YMKHbt5BAEQjRwIBw&amp;url=https://answersingenesis.org/bible-characters/needed-today-hezekiah-reformers/&amp;psig=AFQjCNHQwLMzUuOkqLAecFQPR6lZ1tavmA&amp;ust=147060903287680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" y="0"/>
            <a:ext cx="12191999" cy="70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457107"/>
            <a:r>
              <a:rPr lang="en-US" sz="4000" dirty="0">
                <a:solidFill>
                  <a:prstClr val="white"/>
                </a:solidFill>
              </a:rPr>
              <a:t>Scripture Reading: </a:t>
            </a:r>
            <a:r>
              <a:rPr lang="en-US" sz="4000" dirty="0" smtClean="0">
                <a:solidFill>
                  <a:prstClr val="white"/>
                </a:solidFill>
              </a:rPr>
              <a:t>Genesis 27:30-41</a:t>
            </a:r>
            <a:endParaRPr lang="en-US" sz="4000" dirty="0">
              <a:solidFill>
                <a:prstClr val="white"/>
              </a:solidFill>
            </a:endParaRPr>
          </a:p>
          <a:p>
            <a:pPr algn="ctr" defTabSz="457107"/>
            <a:endParaRPr lang="en-US" sz="4000" dirty="0">
              <a:solidFill>
                <a:prstClr val="white"/>
              </a:solidFill>
            </a:endParaRPr>
          </a:p>
          <a:p>
            <a:pPr algn="ctr" defTabSz="457107"/>
            <a:endParaRPr lang="en-US" sz="4000" dirty="0">
              <a:solidFill>
                <a:prstClr val="white"/>
              </a:solidFill>
            </a:endParaRPr>
          </a:p>
          <a:p>
            <a:pPr algn="ctr" defTabSz="457107"/>
            <a:endParaRPr lang="en-US" sz="4000" dirty="0">
              <a:solidFill>
                <a:prstClr val="white"/>
              </a:solidFill>
            </a:endParaRPr>
          </a:p>
          <a:p>
            <a:pPr algn="ctr" defTabSz="457107"/>
            <a:endParaRPr lang="en-US" sz="4000" dirty="0">
              <a:solidFill>
                <a:prstClr val="white"/>
              </a:solidFill>
            </a:endParaRPr>
          </a:p>
          <a:p>
            <a:pPr algn="ctr" defTabSz="457107"/>
            <a:endParaRPr lang="en-US" sz="4000" dirty="0">
              <a:solidFill>
                <a:prstClr val="white"/>
              </a:solidFill>
            </a:endParaRPr>
          </a:p>
          <a:p>
            <a:pPr algn="ctr" defTabSz="457107"/>
            <a:endParaRPr lang="en-US" sz="4000" dirty="0">
              <a:solidFill>
                <a:prstClr val="white"/>
              </a:solidFill>
            </a:endParaRPr>
          </a:p>
          <a:p>
            <a:pPr algn="ctr" defTabSz="457107"/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45720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Backstory: </a:t>
            </a:r>
            <a:r>
              <a:rPr lang="en-US" sz="44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Family Bond Broken</a:t>
            </a:r>
          </a:p>
        </p:txBody>
      </p:sp>
      <p:pic>
        <p:nvPicPr>
          <p:cNvPr id="22" name="Picture 2" descr="C:\Users\JRBRONGER\AppData\Local\Microsoft\Windows\INetCache\IE\OWCRE67A\uhr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0610"/>
            <a:ext cx="1765059" cy="17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1724449"/>
            <a:ext cx="6263014" cy="4572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934200" y="3988125"/>
            <a:ext cx="46863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2 Kings 25:1-21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Psa. 137:7; 83:6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w Cen MT" panose="020B0602020104020603" pitchFamily="34" charset="0"/>
              </a:rPr>
              <a:t>Amos 1:6-9, </a:t>
            </a: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11-12</a:t>
            </a:r>
            <a:endParaRPr lang="en-US" sz="36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34200" y="1724449"/>
            <a:ext cx="46863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Instead of aiding Israel, Edom plundered her cities &amp; abused refugees</a:t>
            </a:r>
          </a:p>
        </p:txBody>
      </p:sp>
    </p:spTree>
    <p:extLst>
      <p:ext uri="{BB962C8B-B14F-4D97-AF65-F5344CB8AC3E}">
        <p14:creationId xmlns:p14="http://schemas.microsoft.com/office/powerpoint/2010/main" val="20177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45720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Backstory: </a:t>
            </a:r>
            <a:r>
              <a:rPr lang="en-US" sz="44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Family Bond Broken</a:t>
            </a:r>
          </a:p>
        </p:txBody>
      </p:sp>
      <p:pic>
        <p:nvPicPr>
          <p:cNvPr id="22" name="Picture 2" descr="C:\Users\JRBRONGER\AppData\Local\Microsoft\Windows\INetCache\IE\OWCRE67A\uhr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0610"/>
            <a:ext cx="1765059" cy="17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1724449"/>
            <a:ext cx="6263014" cy="4572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934200" y="3988125"/>
            <a:ext cx="4686300" cy="23083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2 Kings 25:1-21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Psa. 137:7; 83:6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w Cen MT" panose="020B0602020104020603" pitchFamily="34" charset="0"/>
              </a:rPr>
              <a:t>Amos 1:6-9, 11-12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Ezek. 35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4200" y="1724449"/>
            <a:ext cx="46863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Instead of aiding Israel, Edom plundered her cities &amp; abused refugees</a:t>
            </a:r>
          </a:p>
        </p:txBody>
      </p:sp>
    </p:spTree>
    <p:extLst>
      <p:ext uri="{BB962C8B-B14F-4D97-AF65-F5344CB8AC3E}">
        <p14:creationId xmlns:p14="http://schemas.microsoft.com/office/powerpoint/2010/main" val="38253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513" y="565702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Accusations Against Edom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9216" y="4725137"/>
            <a:ext cx="821596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Focus: Edom’s Pride &amp; Self-Exaltation</a:t>
            </a:r>
          </a:p>
        </p:txBody>
      </p:sp>
      <p:pic>
        <p:nvPicPr>
          <p:cNvPr id="2050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7276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03" y="534925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vv.1-14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216" y="5433023"/>
            <a:ext cx="821729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Literally lived in desert cliffs </a:t>
            </a:r>
          </a:p>
          <a:p>
            <a:pPr algn="r"/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Metaphorically believed above Israel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5586911"/>
            <a:ext cx="1629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vv.3-4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59" y="1600200"/>
            <a:ext cx="4467225" cy="29641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4" y="1600200"/>
            <a:ext cx="3952236" cy="29641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67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7513" y="565702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Accusations Against Edom</a:t>
            </a:r>
          </a:p>
        </p:txBody>
      </p:sp>
      <p:pic>
        <p:nvPicPr>
          <p:cNvPr id="13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7276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6703" y="534925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vv.1-14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513" y="86953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Bridging 2 Sections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0545" y="5791200"/>
            <a:ext cx="821596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Shift Focus: from Edom to “all nations”</a:t>
            </a:r>
          </a:p>
        </p:txBody>
      </p:sp>
      <p:pic>
        <p:nvPicPr>
          <p:cNvPr id="2050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511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03" y="838753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v.15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029" name="Picture 5" descr="C:\Users\JRBRONGER\AppData\Local\Microsoft\Windows\INetCache\IE\46GLBMPX\open_book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64675"/>
            <a:ext cx="5901513" cy="39503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18208314">
            <a:off x="4293569" y="3523850"/>
            <a:ext cx="234883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vv.1-14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3105118">
            <a:off x="8165349" y="3433696"/>
            <a:ext cx="2378899" cy="85018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prstTxWarp prst="textArchUp">
              <a:avLst>
                <a:gd name="adj" fmla="val 10377257"/>
              </a:avLst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vv.16-21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2141" y="1911858"/>
            <a:ext cx="2348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v.15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46556" y="2716740"/>
            <a:ext cx="0" cy="1321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8208314">
            <a:off x="4029145" y="3300249"/>
            <a:ext cx="234883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Edom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882986">
            <a:off x="8415140" y="3058189"/>
            <a:ext cx="2378899" cy="85018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prstTxWarp prst="textArchUp">
              <a:avLst>
                <a:gd name="adj" fmla="val 10377257"/>
              </a:avLst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a</a:t>
            </a:r>
            <a:r>
              <a:rPr lang="en-US" sz="2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ll nations</a:t>
            </a:r>
            <a:endParaRPr lang="en-US" sz="2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6" name="Arc 25"/>
          <p:cNvSpPr/>
          <p:nvPr/>
        </p:nvSpPr>
        <p:spPr>
          <a:xfrm>
            <a:off x="5715000" y="2716740"/>
            <a:ext cx="3505200" cy="1023097"/>
          </a:xfrm>
          <a:prstGeom prst="arc">
            <a:avLst>
              <a:gd name="adj1" fmla="val 11243417"/>
              <a:gd name="adj2" fmla="val 208845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7513" y="565702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Accusations Against Edom</a:t>
            </a:r>
          </a:p>
        </p:txBody>
      </p:sp>
      <p:pic>
        <p:nvPicPr>
          <p:cNvPr id="13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7276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6703" y="534925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vv.1-14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513" y="869530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Bridging 2 Sections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9216" y="4725137"/>
            <a:ext cx="821596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Edom as an Example</a:t>
            </a:r>
          </a:p>
        </p:txBody>
      </p:sp>
      <p:pic>
        <p:nvPicPr>
          <p:cNvPr id="2050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511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03" y="838753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v.15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216" y="5433023"/>
            <a:ext cx="821729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Because just as you drank on My holy mountain, All the nations will drink continually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7816" y="5402759"/>
            <a:ext cx="1629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v.16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842" y="117433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The Day of Lord for All Nations</a:t>
            </a:r>
          </a:p>
        </p:txBody>
      </p:sp>
      <p:pic>
        <p:nvPicPr>
          <p:cNvPr id="16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0" y="7559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8032" y="1143553"/>
            <a:ext cx="232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vv.16-21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953000"/>
            <a:ext cx="2819400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“Edom”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אָדַם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“Adam”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אָדָם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2538679"/>
            <a:ext cx="11157984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(vv.17-21) After the “Day of the Lord”</a:t>
            </a:r>
          </a:p>
        </p:txBody>
      </p:sp>
    </p:spTree>
    <p:extLst>
      <p:ext uri="{BB962C8B-B14F-4D97-AF65-F5344CB8AC3E}">
        <p14:creationId xmlns:p14="http://schemas.microsoft.com/office/powerpoint/2010/main" val="14138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7513" y="565702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Accusations Against Edom</a:t>
            </a:r>
          </a:p>
        </p:txBody>
      </p:sp>
      <p:pic>
        <p:nvPicPr>
          <p:cNvPr id="13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7276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6703" y="534925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vv.1-14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513" y="869530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Bridging 2 Sections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9216" y="4725137"/>
            <a:ext cx="821596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Edom as an Example</a:t>
            </a:r>
          </a:p>
        </p:txBody>
      </p:sp>
      <p:pic>
        <p:nvPicPr>
          <p:cNvPr id="2050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511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03" y="838753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v.15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216" y="5433023"/>
            <a:ext cx="821729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Because just as you drank on My holy mountain, All the nations will drink continually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7816" y="5402759"/>
            <a:ext cx="1629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v.16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842" y="117433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The Day of Lord for All Nations</a:t>
            </a:r>
          </a:p>
        </p:txBody>
      </p:sp>
      <p:pic>
        <p:nvPicPr>
          <p:cNvPr id="16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0" y="7559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8032" y="1143553"/>
            <a:ext cx="232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vv.16-21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953000"/>
            <a:ext cx="2819400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“Edom”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אָדַם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“Adam”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אָדָם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2538679"/>
            <a:ext cx="11157984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(vv.17-21) After the “Day of the Lord”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w Cen MT" panose="020B0602020104020603" pitchFamily="34" charset="0"/>
              </a:rPr>
              <a:t>Joel 2:28-32—</a:t>
            </a:r>
            <a:r>
              <a:rPr lang="en-US" sz="2800" i="1" dirty="0">
                <a:solidFill>
                  <a:schemeClr val="bg1"/>
                </a:solidFill>
                <a:latin typeface="Tw Cen MT" panose="020B0602020104020603" pitchFamily="34" charset="0"/>
              </a:rPr>
              <a:t>Spirit poured out/all who call on His name saved (Acts 2)</a:t>
            </a:r>
          </a:p>
        </p:txBody>
      </p:sp>
    </p:spTree>
    <p:extLst>
      <p:ext uri="{BB962C8B-B14F-4D97-AF65-F5344CB8AC3E}">
        <p14:creationId xmlns:p14="http://schemas.microsoft.com/office/powerpoint/2010/main" val="21144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7513" y="565702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Accusations Against Edom</a:t>
            </a:r>
          </a:p>
        </p:txBody>
      </p:sp>
      <p:pic>
        <p:nvPicPr>
          <p:cNvPr id="13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7276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6703" y="534925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vv.1-14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513" y="869530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Bridging 2 Sections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9216" y="4725137"/>
            <a:ext cx="821596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Edom as an Example</a:t>
            </a:r>
          </a:p>
        </p:txBody>
      </p:sp>
      <p:pic>
        <p:nvPicPr>
          <p:cNvPr id="2050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511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03" y="838753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v.15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216" y="5433023"/>
            <a:ext cx="821729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Because just as you drank on My holy mountain, All the nations will drink continually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7816" y="5402759"/>
            <a:ext cx="1629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v.16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842" y="117433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The Day of Lord for All Nations</a:t>
            </a:r>
          </a:p>
        </p:txBody>
      </p:sp>
      <p:pic>
        <p:nvPicPr>
          <p:cNvPr id="16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0" y="7559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8032" y="1143553"/>
            <a:ext cx="232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vv.16-21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953000"/>
            <a:ext cx="2819400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“Edom”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אָדַם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“Adam”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אָדָם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2538679"/>
            <a:ext cx="11157984" cy="15081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(vv.17-21) After the “Day of the Lord”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w Cen MT" panose="020B0602020104020603" pitchFamily="34" charset="0"/>
              </a:rPr>
              <a:t>Joel 2:28-32—</a:t>
            </a:r>
            <a:r>
              <a:rPr lang="en-US" sz="2800" i="1" dirty="0">
                <a:solidFill>
                  <a:schemeClr val="bg1"/>
                </a:solidFill>
                <a:latin typeface="Tw Cen MT" panose="020B0602020104020603" pitchFamily="34" charset="0"/>
              </a:rPr>
              <a:t>Spirit poured out/all who call on His name saved (Acts 2)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Amos 9:11-15—</a:t>
            </a:r>
            <a:r>
              <a:rPr lang="en-US" sz="2800" i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David’s line restored &amp; all nations included in kingdom</a:t>
            </a:r>
          </a:p>
        </p:txBody>
      </p:sp>
    </p:spTree>
    <p:extLst>
      <p:ext uri="{BB962C8B-B14F-4D97-AF65-F5344CB8AC3E}">
        <p14:creationId xmlns:p14="http://schemas.microsoft.com/office/powerpoint/2010/main" val="3342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7513" y="565702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Accusations Against Edom</a:t>
            </a:r>
          </a:p>
        </p:txBody>
      </p:sp>
      <p:pic>
        <p:nvPicPr>
          <p:cNvPr id="13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7276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6703" y="534925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vv.1-14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513" y="869530"/>
            <a:ext cx="11049000" cy="76944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Bridging 2 Sections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9216" y="4725137"/>
            <a:ext cx="821596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Edom as an Example</a:t>
            </a:r>
          </a:p>
        </p:txBody>
      </p:sp>
      <p:pic>
        <p:nvPicPr>
          <p:cNvPr id="2050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511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703" y="838753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v.15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216" y="5433023"/>
            <a:ext cx="821729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</a:t>
            </a:r>
            <a:r>
              <a:rPr lang="en-US" sz="32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Because just as you drank on My holy mountain, All the nations will drink continually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7816" y="5402759"/>
            <a:ext cx="1629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v.16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842" y="117433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			The Day of Lord for All Nations</a:t>
            </a:r>
          </a:p>
        </p:txBody>
      </p:sp>
      <p:pic>
        <p:nvPicPr>
          <p:cNvPr id="16" name="Picture 2" descr="C:\Users\JRBRONGER\AppData\Local\Microsoft\Windows\INetCache\IE\6EUV08G4\Gerald-G-Parchment-Background-or-Border-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0" y="755904"/>
            <a:ext cx="2362200" cy="16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8032" y="1143553"/>
            <a:ext cx="232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vv.16-21</a:t>
            </a:r>
            <a:endParaRPr lang="en-US" sz="4400" dirty="0">
              <a:solidFill>
                <a:schemeClr val="bg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953000"/>
            <a:ext cx="2819400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“Edom”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אָדַם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“Adam” </a:t>
            </a:r>
            <a:r>
              <a:rPr lang="he-IL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אָדָם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2538679"/>
            <a:ext cx="11157984" cy="19389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(vv.17-21) After the “Day of the Lord”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w Cen MT" panose="020B0602020104020603" pitchFamily="34" charset="0"/>
              </a:rPr>
              <a:t>Joel </a:t>
            </a:r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2:28-32—</a:t>
            </a:r>
            <a:r>
              <a:rPr lang="en-US" sz="2800" i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Spirit </a:t>
            </a:r>
            <a:r>
              <a:rPr lang="en-US" sz="2800" i="1" dirty="0">
                <a:solidFill>
                  <a:schemeClr val="bg1"/>
                </a:solidFill>
                <a:latin typeface="Tw Cen MT" panose="020B0602020104020603" pitchFamily="34" charset="0"/>
              </a:rPr>
              <a:t>poured out/all who call on His name </a:t>
            </a:r>
            <a:r>
              <a:rPr lang="en-US" sz="2800" i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saved (Acts 2)</a:t>
            </a:r>
            <a:endParaRPr lang="en-US" sz="2800" i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Amos 9:11-15—</a:t>
            </a:r>
            <a:r>
              <a:rPr lang="en-US" sz="2800" i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David’s line restored </a:t>
            </a:r>
            <a:r>
              <a:rPr lang="en-US" sz="2800" i="1" smtClean="0">
                <a:solidFill>
                  <a:schemeClr val="bg1"/>
                </a:solidFill>
                <a:latin typeface="Tw Cen MT" panose="020B0602020104020603" pitchFamily="34" charset="0"/>
              </a:rPr>
              <a:t>&amp; all nations </a:t>
            </a:r>
            <a:r>
              <a:rPr lang="en-US" sz="2800" i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included in kingdom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Obadiah vv.17-21</a:t>
            </a:r>
            <a:r>
              <a:rPr lang="en-US" sz="2800" i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—Kingdom established in Jerusalem &amp; expands outward</a:t>
            </a:r>
          </a:p>
        </p:txBody>
      </p:sp>
    </p:spTree>
    <p:extLst>
      <p:ext uri="{BB962C8B-B14F-4D97-AF65-F5344CB8AC3E}">
        <p14:creationId xmlns:p14="http://schemas.microsoft.com/office/powerpoint/2010/main" val="33219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842" y="5142875"/>
            <a:ext cx="11049000" cy="144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The Vision of Obadiah</a:t>
            </a:r>
          </a:p>
        </p:txBody>
      </p:sp>
      <p:sp>
        <p:nvSpPr>
          <p:cNvPr id="3" name="Up Arrow 2"/>
          <p:cNvSpPr/>
          <p:nvPr/>
        </p:nvSpPr>
        <p:spPr>
          <a:xfrm>
            <a:off x="8860" y="0"/>
            <a:ext cx="6096000" cy="5142875"/>
          </a:xfrm>
          <a:prstGeom prst="upArrow">
            <a:avLst>
              <a:gd name="adj1" fmla="val 50000"/>
              <a:gd name="adj2" fmla="val 5041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8560" y="103544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Edom’s</a:t>
            </a:r>
            <a:endParaRPr lang="en-US" sz="1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8560" y="3173089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8E0300"/>
                </a:solidFill>
                <a:latin typeface="Bodoni MT" panose="02070603080606020203" pitchFamily="18" charset="0"/>
              </a:rPr>
              <a:t>p</a:t>
            </a:r>
            <a:r>
              <a:rPr lang="en-US" sz="4000" i="1" dirty="0" smtClean="0">
                <a:solidFill>
                  <a:srgbClr val="8E0300"/>
                </a:solidFill>
                <a:latin typeface="Bodoni MT" panose="02070603080606020203" pitchFamily="18" charset="0"/>
              </a:rPr>
              <a:t>aradigm for the sins of humanity</a:t>
            </a:r>
            <a:endParaRPr lang="en-US" sz="700" i="1" dirty="0">
              <a:solidFill>
                <a:srgbClr val="8E0300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8560" y="181575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Pride</a:t>
            </a:r>
            <a:endParaRPr lang="en-US" sz="1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9" name="Up Arrow 8"/>
          <p:cNvSpPr/>
          <p:nvPr/>
        </p:nvSpPr>
        <p:spPr>
          <a:xfrm rot="10800000">
            <a:off x="6093342" y="-1"/>
            <a:ext cx="6096000" cy="5142875"/>
          </a:xfrm>
          <a:prstGeom prst="upArrow">
            <a:avLst>
              <a:gd name="adj1" fmla="val 50000"/>
              <a:gd name="adj2" fmla="val 5041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5700" y="-1524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Edom’s</a:t>
            </a:r>
            <a:endParaRPr lang="en-US" sz="1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0" y="1895816"/>
            <a:ext cx="381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8E0300"/>
                </a:solidFill>
                <a:latin typeface="Bodoni MT" panose="02070603080606020203" pitchFamily="18" charset="0"/>
              </a:rPr>
              <a:t>p</a:t>
            </a:r>
            <a:r>
              <a:rPr lang="en-US" sz="4000" i="1" dirty="0" smtClean="0">
                <a:solidFill>
                  <a:srgbClr val="8E0300"/>
                </a:solidFill>
                <a:latin typeface="Bodoni MT" panose="02070603080606020203" pitchFamily="18" charset="0"/>
              </a:rPr>
              <a:t>oints to the coming of God’s Kingdom for all nations</a:t>
            </a:r>
            <a:endParaRPr lang="en-US" sz="700" i="1" dirty="0">
              <a:solidFill>
                <a:srgbClr val="8E0300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5700" y="627912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Fall</a:t>
            </a:r>
            <a:endParaRPr lang="en-US" sz="1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32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842" y="5142875"/>
            <a:ext cx="11049000" cy="144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The Vision of Obadiah</a:t>
            </a:r>
            <a:endParaRPr lang="en-US" sz="8800" dirty="0" smtClean="0">
              <a:solidFill>
                <a:schemeClr val="bg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842" y="790406"/>
            <a:ext cx="7701516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shortest OT book</a:t>
            </a:r>
          </a:p>
        </p:txBody>
      </p:sp>
    </p:spTree>
    <p:extLst>
      <p:ext uri="{BB962C8B-B14F-4D97-AF65-F5344CB8AC3E}">
        <p14:creationId xmlns:p14="http://schemas.microsoft.com/office/powerpoint/2010/main" val="2159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842" y="5142875"/>
            <a:ext cx="11049000" cy="144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The Vision of Obadiah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84" y="228600"/>
            <a:ext cx="2860158" cy="45399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68842" y="790406"/>
            <a:ext cx="7701516" cy="24314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shortest OT 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series of divine judgment poems against Israel’s neighbor Edom</a:t>
            </a:r>
          </a:p>
        </p:txBody>
      </p:sp>
      <p:sp>
        <p:nvSpPr>
          <p:cNvPr id="4" name="Oval 3"/>
          <p:cNvSpPr/>
          <p:nvPr/>
        </p:nvSpPr>
        <p:spPr>
          <a:xfrm>
            <a:off x="10187763" y="3657600"/>
            <a:ext cx="1166037" cy="1110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8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842" y="5142875"/>
            <a:ext cx="11049000" cy="144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The Vision of Obadiah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84" y="228600"/>
            <a:ext cx="2860158" cy="45399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68842" y="790406"/>
            <a:ext cx="7701516" cy="35394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shortest OT 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series of divine judgment poems against Israel’s neighbor Edom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there is much more to Obadiah’s prophecy than the length suggests</a:t>
            </a:r>
          </a:p>
        </p:txBody>
      </p:sp>
      <p:sp>
        <p:nvSpPr>
          <p:cNvPr id="7" name="Oval 6"/>
          <p:cNvSpPr/>
          <p:nvPr/>
        </p:nvSpPr>
        <p:spPr>
          <a:xfrm>
            <a:off x="10187763" y="3657600"/>
            <a:ext cx="1166037" cy="1110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45720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Backstory: </a:t>
            </a:r>
            <a:r>
              <a:rPr lang="en-US" sz="44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Family Feud</a:t>
            </a:r>
          </a:p>
        </p:txBody>
      </p:sp>
      <p:pic>
        <p:nvPicPr>
          <p:cNvPr id="1026" name="Picture 2" descr="C:\Users\JRBRONGER\AppData\Local\Microsoft\Windows\INetCache\IE\OWCRE67A\uhr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0610"/>
            <a:ext cx="1765059" cy="17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5486400" y="1756347"/>
            <a:ext cx="1219200" cy="101875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83592" y="1370506"/>
            <a:ext cx="3619500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Abraham </a:t>
            </a:r>
            <a:r>
              <a:rPr lang="en-US" sz="4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Sarah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17612789" flipH="1">
            <a:off x="7092849" y="2609082"/>
            <a:ext cx="1219200" cy="180972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3987211">
            <a:off x="3879949" y="2609081"/>
            <a:ext cx="1219200" cy="180972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6250" y="2775098"/>
            <a:ext cx="3619500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Isaac </a:t>
            </a:r>
            <a:r>
              <a:rPr lang="en-US" sz="4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Rebekah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7688" y="3537842"/>
            <a:ext cx="3421911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Jacob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537842"/>
            <a:ext cx="341260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Esau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86200" y="4400682"/>
            <a:ext cx="4495800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Gen. 25-27 </a:t>
            </a:r>
          </a:p>
        </p:txBody>
      </p:sp>
    </p:spTree>
    <p:extLst>
      <p:ext uri="{BB962C8B-B14F-4D97-AF65-F5344CB8AC3E}">
        <p14:creationId xmlns:p14="http://schemas.microsoft.com/office/powerpoint/2010/main" val="1205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3" grpId="0" animBg="1"/>
      <p:bldP spid="20" grpId="0" animBg="1"/>
      <p:bldP spid="8" grpId="0" animBg="1"/>
      <p:bldP spid="10" grpId="0" animBg="1"/>
      <p:bldP spid="12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45720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Backstory: </a:t>
            </a:r>
            <a:r>
              <a:rPr lang="en-US" sz="44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Family Feud</a:t>
            </a:r>
          </a:p>
        </p:txBody>
      </p:sp>
      <p:pic>
        <p:nvPicPr>
          <p:cNvPr id="1026" name="Picture 2" descr="C:\Users\JRBRONGER\AppData\Local\Microsoft\Windows\INetCache\IE\OWCRE67A\uhr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0610"/>
            <a:ext cx="1765059" cy="17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5486400" y="1756347"/>
            <a:ext cx="1219200" cy="101875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83592" y="1370506"/>
            <a:ext cx="3619500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Abraham </a:t>
            </a:r>
            <a:r>
              <a:rPr lang="en-US" sz="4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Sarah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17612789" flipH="1">
            <a:off x="7092849" y="2609082"/>
            <a:ext cx="1219200" cy="180972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9111705" y="3910070"/>
            <a:ext cx="2433875" cy="153994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A.K.A.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55518" y="5450019"/>
            <a:ext cx="2346250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“Israel”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Israelites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578" y="5450019"/>
            <a:ext cx="2346250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“Edom”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Edomites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3124201" y="5181600"/>
            <a:ext cx="5987504" cy="1238516"/>
          </a:xfrm>
          <a:prstGeom prst="leftRightArrow">
            <a:avLst/>
          </a:prstGeom>
          <a:solidFill>
            <a:srgbClr val="8E0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86200" y="4400682"/>
            <a:ext cx="4495800" cy="20621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Gen. 25-27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cf. Num. 20:14-21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Saul’s war (1 Sam. 14:47)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David’s victory (2 Sam. 8:14)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Rebel against Solomon (1 Kgs. 11:1-25)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Rebel against Jehoram (2 Kgs. 8:20)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Rebel against Amaziah (2 Kgs. 14:7-10)</a:t>
            </a:r>
          </a:p>
        </p:txBody>
      </p:sp>
      <p:sp>
        <p:nvSpPr>
          <p:cNvPr id="20" name="Down Arrow 19"/>
          <p:cNvSpPr/>
          <p:nvPr/>
        </p:nvSpPr>
        <p:spPr>
          <a:xfrm rot="3987211">
            <a:off x="3879949" y="2609081"/>
            <a:ext cx="1219200" cy="180972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6250" y="2775098"/>
            <a:ext cx="3619500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Isaac </a:t>
            </a:r>
            <a:r>
              <a:rPr lang="en-US" sz="4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Rebekah</a:t>
            </a:r>
            <a:endParaRPr lang="en-US" sz="4000" dirty="0" smtClean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7688" y="3537842"/>
            <a:ext cx="3421911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Jacob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641766" y="3891785"/>
            <a:ext cx="2433875" cy="153994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A.K.A.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537842"/>
            <a:ext cx="3412608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Esau</a:t>
            </a:r>
          </a:p>
        </p:txBody>
      </p:sp>
    </p:spTree>
    <p:extLst>
      <p:ext uri="{BB962C8B-B14F-4D97-AF65-F5344CB8AC3E}">
        <p14:creationId xmlns:p14="http://schemas.microsoft.com/office/powerpoint/2010/main" val="28826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45720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Backstory: </a:t>
            </a:r>
            <a:r>
              <a:rPr lang="en-US" sz="44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Family Bond Broken</a:t>
            </a:r>
          </a:p>
        </p:txBody>
      </p:sp>
      <p:pic>
        <p:nvPicPr>
          <p:cNvPr id="22" name="Picture 2" descr="C:\Users\JRBRONGER\AppData\Local\Microsoft\Windows\INetCache\IE\OWCRE67A\uhr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0610"/>
            <a:ext cx="1765059" cy="17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1724449"/>
            <a:ext cx="6263014" cy="4572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934200" y="3988125"/>
            <a:ext cx="4686300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2 Kings 25:1-21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4200" y="1724449"/>
            <a:ext cx="46863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Instead of aiding Israel, Edom plundered her cities &amp; abused refugees</a:t>
            </a:r>
          </a:p>
        </p:txBody>
      </p:sp>
    </p:spTree>
    <p:extLst>
      <p:ext uri="{BB962C8B-B14F-4D97-AF65-F5344CB8AC3E}">
        <p14:creationId xmlns:p14="http://schemas.microsoft.com/office/powerpoint/2010/main" val="32321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7" b="20036"/>
          <a:stretch/>
        </p:blipFill>
        <p:spPr bwMode="auto">
          <a:xfrm>
            <a:off x="-4430" y="1"/>
            <a:ext cx="12195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457200"/>
            <a:ext cx="11049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				Backstory: </a:t>
            </a:r>
            <a:r>
              <a:rPr lang="en-US" sz="4400" b="1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Family Bond Broken</a:t>
            </a:r>
          </a:p>
        </p:txBody>
      </p:sp>
      <p:pic>
        <p:nvPicPr>
          <p:cNvPr id="22" name="Picture 2" descr="C:\Users\JRBRONGER\AppData\Local\Microsoft\Windows\INetCache\IE\OWCRE67A\uhr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0610"/>
            <a:ext cx="1765059" cy="17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1724449"/>
            <a:ext cx="6263014" cy="4572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934200" y="3988125"/>
            <a:ext cx="4686300" cy="12003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2 Kings 25:1-21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Psa. 137:7; 83:6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4200" y="1724449"/>
            <a:ext cx="46863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Instead of aiding Israel, Edom plundered her cities &amp; abused refugees</a:t>
            </a:r>
          </a:p>
        </p:txBody>
      </p:sp>
    </p:spTree>
    <p:extLst>
      <p:ext uri="{BB962C8B-B14F-4D97-AF65-F5344CB8AC3E}">
        <p14:creationId xmlns:p14="http://schemas.microsoft.com/office/powerpoint/2010/main" val="24706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Mesh_16x9</Template>
  <TotalTime>4275</TotalTime>
  <Words>460</Words>
  <Application>Microsoft Office PowerPoint</Application>
  <PresentationFormat>Custom</PresentationFormat>
  <Paragraphs>150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Mesh</vt:lpstr>
      <vt:lpstr>1_Default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Sasanecki</dc:creator>
  <cp:lastModifiedBy>JRBRONGER</cp:lastModifiedBy>
  <cp:revision>72</cp:revision>
  <dcterms:created xsi:type="dcterms:W3CDTF">2016-07-14T20:17:10Z</dcterms:created>
  <dcterms:modified xsi:type="dcterms:W3CDTF">2017-01-12T18:05:22Z</dcterms:modified>
</cp:coreProperties>
</file>