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28"/>
  </p:notesMasterIdLst>
  <p:sldIdLst>
    <p:sldId id="280" r:id="rId4"/>
    <p:sldId id="281" r:id="rId5"/>
    <p:sldId id="284" r:id="rId6"/>
    <p:sldId id="282" r:id="rId7"/>
    <p:sldId id="259" r:id="rId8"/>
    <p:sldId id="262" r:id="rId9"/>
    <p:sldId id="257" r:id="rId10"/>
    <p:sldId id="266" r:id="rId11"/>
    <p:sldId id="267" r:id="rId12"/>
    <p:sldId id="268" r:id="rId13"/>
    <p:sldId id="269" r:id="rId14"/>
    <p:sldId id="270" r:id="rId15"/>
    <p:sldId id="285" r:id="rId16"/>
    <p:sldId id="271" r:id="rId17"/>
    <p:sldId id="264" r:id="rId18"/>
    <p:sldId id="272" r:id="rId19"/>
    <p:sldId id="273" r:id="rId20"/>
    <p:sldId id="286" r:id="rId21"/>
    <p:sldId id="274" r:id="rId22"/>
    <p:sldId id="275" r:id="rId23"/>
    <p:sldId id="276" r:id="rId24"/>
    <p:sldId id="277" r:id="rId25"/>
    <p:sldId id="287" r:id="rId26"/>
    <p:sldId id="283"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EC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130" d="100"/>
          <a:sy n="130" d="100"/>
        </p:scale>
        <p:origin x="-1206" y="-3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EA1D2-05C6-42DC-B5CB-E7237B5879DC}" type="datetimeFigureOut">
              <a:rPr lang="en-US" smtClean="0"/>
              <a:t>12/30/2016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6A17C-4156-4723-9873-862863AC4AD6}" type="slidenum">
              <a:rPr lang="en-US" smtClean="0"/>
              <a:t>‹#›</a:t>
            </a:fld>
            <a:endParaRPr lang="en-US"/>
          </a:p>
        </p:txBody>
      </p:sp>
    </p:spTree>
    <p:extLst>
      <p:ext uri="{BB962C8B-B14F-4D97-AF65-F5344CB8AC3E}">
        <p14:creationId xmlns:p14="http://schemas.microsoft.com/office/powerpoint/2010/main" val="152829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09" y="3229336"/>
            <a:ext cx="2271395" cy="26570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297221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09" y="3229336"/>
            <a:ext cx="2271395" cy="265706"/>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3078480" y="1371600"/>
            <a:ext cx="2976880" cy="1737360"/>
          </a:xfrm>
        </p:spPr>
        <p:txBody>
          <a:bodyPr/>
          <a:lstStyle/>
          <a:p>
            <a:r>
              <a:rPr lang="en-US" dirty="0" smtClean="0"/>
              <a:t>Add Your Title</a:t>
            </a:r>
            <a:endParaRPr lang="en-US" dirty="0"/>
          </a:p>
        </p:txBody>
      </p:sp>
    </p:spTree>
    <p:extLst>
      <p:ext uri="{BB962C8B-B14F-4D97-AF65-F5344CB8AC3E}">
        <p14:creationId xmlns:p14="http://schemas.microsoft.com/office/powerpoint/2010/main" val="133844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82348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03231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92" y="3870961"/>
            <a:ext cx="1487715" cy="910591"/>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5653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0" y="421374"/>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40"/>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3636426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0"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2555609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12/30/2016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278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23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50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121609" y="1607989"/>
            <a:ext cx="1352529" cy="25993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78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11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147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6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688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07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999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2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64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794" y="2003801"/>
            <a:ext cx="3559102" cy="1742588"/>
          </a:xfrm>
        </p:spPr>
        <p:txBody>
          <a:bodyPr/>
          <a:lstStyle/>
          <a:p>
            <a:r>
              <a:rPr lang="en-US" dirty="0" smtClean="0"/>
              <a:t>Add Your Title</a:t>
            </a:r>
            <a:endParaRPr lang="en-US" dirty="0"/>
          </a:p>
        </p:txBody>
      </p:sp>
      <p:sp>
        <p:nvSpPr>
          <p:cNvPr id="4" name="Text Placeholder 3"/>
          <p:cNvSpPr>
            <a:spLocks noGrp="1"/>
          </p:cNvSpPr>
          <p:nvPr>
            <p:ph type="body" sz="quarter" idx="12" hasCustomPrompt="1"/>
          </p:nvPr>
        </p:nvSpPr>
        <p:spPr>
          <a:xfrm>
            <a:off x="1121609" y="1607989"/>
            <a:ext cx="1352529" cy="25993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26694" y="321598"/>
            <a:ext cx="5888447" cy="464254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3026694" y="321598"/>
            <a:ext cx="5888447" cy="464254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093" y="774959"/>
            <a:ext cx="2108964" cy="1236378"/>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3026694" y="321598"/>
            <a:ext cx="5888447" cy="464254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3593" y="305105"/>
            <a:ext cx="8306350" cy="4586694"/>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70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12/30/2016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EECD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EECD2"/>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12/30/2016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8036010"/>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32788B-23A5-4737-BC6C-914F59073A6E}" type="datetimeFigureOut">
              <a:rPr lang="en-US" smtClean="0">
                <a:solidFill>
                  <a:prstClr val="black">
                    <a:tint val="75000"/>
                  </a:prstClr>
                </a:solidFill>
              </a:rPr>
              <a:pPr/>
              <a:t>12/30/2016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FBEE98-BD0F-498E-A6A6-F43BDFE806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3556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r>
              <a:rPr lang="en-US" sz="3000" dirty="0">
                <a:solidFill>
                  <a:prstClr val="white"/>
                </a:solidFill>
              </a:rPr>
              <a:t>Scripture Reading: </a:t>
            </a:r>
            <a:r>
              <a:rPr lang="en-US" sz="3000" dirty="0" smtClean="0">
                <a:solidFill>
                  <a:prstClr val="white"/>
                </a:solidFill>
              </a:rPr>
              <a:t>1 Peter 1:3-9</a:t>
            </a:r>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p:txBody>
      </p:sp>
    </p:spTree>
    <p:extLst>
      <p:ext uri="{BB962C8B-B14F-4D97-AF65-F5344CB8AC3E}">
        <p14:creationId xmlns:p14="http://schemas.microsoft.com/office/powerpoint/2010/main" val="14796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a:bodyPr>
          <a:lstStyle/>
          <a:p>
            <a:pPr algn="l"/>
            <a:r>
              <a:rPr lang="en-US" sz="3200" dirty="0">
                <a:effectLst>
                  <a:outerShdw blurRad="38100" dist="38100" dir="2700000" algn="tl">
                    <a:srgbClr val="000000">
                      <a:alpha val="43137"/>
                    </a:srgbClr>
                  </a:outerShdw>
                </a:effectLst>
              </a:rPr>
              <a:t>You make known to me the path of life;</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in your presence there is fullness of joy;</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at your right hand are pleasures forevermore.</a:t>
            </a: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Psalm 16:11</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579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fontScale="92500" lnSpcReduction="20000"/>
          </a:bodyPr>
          <a:lstStyle/>
          <a:p>
            <a:pPr algn="l"/>
            <a:r>
              <a:rPr lang="en-US" sz="3200" dirty="0">
                <a:effectLst>
                  <a:outerShdw blurRad="38100" dist="38100" dir="2700000" algn="tl">
                    <a:srgbClr val="000000">
                      <a:alpha val="43137"/>
                    </a:srgbClr>
                  </a:outerShdw>
                </a:effectLst>
              </a:rPr>
              <a:t>Why are you cast down, O my soul,</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and why are you in turmoil within me?</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Hope in God; for I shall again praise him,</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my </a:t>
            </a:r>
            <a:r>
              <a:rPr lang="en-US" sz="3200" dirty="0" smtClean="0">
                <a:effectLst>
                  <a:outerShdw blurRad="38100" dist="38100" dir="2700000" algn="tl">
                    <a:srgbClr val="000000">
                      <a:alpha val="43137"/>
                    </a:srgbClr>
                  </a:outerShdw>
                </a:effectLst>
              </a:rPr>
              <a:t>salvation</a:t>
            </a:r>
            <a:r>
              <a:rPr lang="en-US" sz="3200" baseline="30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and my God.</a:t>
            </a:r>
          </a:p>
          <a:p>
            <a:pPr algn="l"/>
            <a:r>
              <a:rPr lang="en-US" sz="3200" dirty="0">
                <a:effectLst>
                  <a:outerShdw blurRad="38100" dist="38100" dir="2700000" algn="tl">
                    <a:srgbClr val="000000">
                      <a:alpha val="43137"/>
                    </a:srgbClr>
                  </a:outerShdw>
                </a:effectLst>
              </a:rPr>
              <a:t>My soul is cast down within me;</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therefore I remember you</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from the land of Jordan and of Hermon,</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from Mount Mizar.</a:t>
            </a: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Psalm 42:5-6</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97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a:bodyPr>
          <a:lstStyle/>
          <a:p>
            <a:pPr algn="l"/>
            <a:r>
              <a:rPr lang="en-US" sz="3200" dirty="0">
                <a:effectLst>
                  <a:outerShdw blurRad="38100" dist="38100" dir="2700000" algn="tl">
                    <a:srgbClr val="000000">
                      <a:alpha val="43137"/>
                    </a:srgbClr>
                  </a:outerShdw>
                </a:effectLst>
              </a:rPr>
              <a:t>Bless the </a:t>
            </a:r>
            <a:r>
              <a:rPr lang="en-US" sz="3200" cap="small" dirty="0">
                <a:effectLst>
                  <a:outerShdw blurRad="38100" dist="38100" dir="2700000" algn="tl">
                    <a:srgbClr val="000000">
                      <a:alpha val="43137"/>
                    </a:srgbClr>
                  </a:outerShdw>
                </a:effectLst>
              </a:rPr>
              <a:t>Lord</a:t>
            </a:r>
            <a:r>
              <a:rPr lang="en-US" sz="3200" dirty="0">
                <a:effectLst>
                  <a:outerShdw blurRad="38100" dist="38100" dir="2700000" algn="tl">
                    <a:srgbClr val="000000">
                      <a:alpha val="43137"/>
                    </a:srgbClr>
                  </a:outerShdw>
                </a:effectLst>
              </a:rPr>
              <a:t>, O my soul,</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and forget not all his benefits</a:t>
            </a: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Psalm 103:2</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73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a:bodyPr>
          <a:lstStyle/>
          <a:p>
            <a:pPr algn="l"/>
            <a:r>
              <a:rPr lang="en-US" sz="3200" dirty="0">
                <a:effectLst>
                  <a:outerShdw blurRad="38100" dist="38100" dir="2700000" algn="tl">
                    <a:srgbClr val="000000">
                      <a:alpha val="43137"/>
                    </a:srgbClr>
                  </a:outerShdw>
                </a:effectLst>
              </a:rPr>
              <a:t>Remember also your Creator in the days of your youth, before the evil days come and the years draw near of which you will say, “I have no pleasure in them</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Ecclesiastes 12:1</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766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a:bodyPr>
          <a:lstStyle/>
          <a:p>
            <a:pPr algn="l"/>
            <a:r>
              <a:rPr lang="en-US" sz="3200" dirty="0">
                <a:effectLst>
                  <a:outerShdw blurRad="38100" dist="38100" dir="2700000" algn="tl">
                    <a:srgbClr val="000000">
                      <a:alpha val="43137"/>
                    </a:srgbClr>
                  </a:outerShdw>
                </a:effectLst>
              </a:rPr>
              <a:t>for my people have committed two evils: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they have forsaken me,</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the fountain of living waters,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and hewed out cisterns for themselves,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broken cisterns that can hold no water.</a:t>
            </a: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Jeremiah 2:13</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9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rgbClr val="000000">
              <a:alpha val="40000"/>
            </a:srgbClr>
          </a:solidFill>
        </p:spPr>
        <p:txBody>
          <a:bodyPr/>
          <a:lstStyle/>
          <a:p>
            <a:pPr algn="l"/>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We are half-hearted creatures, fooling about with drink and sex and ambition when infinite joy is offered us, like an ignorant child who wants to go on making mud pies in a slum because he cannot imagine what is meant by the offer of a holiday at the sea. We are far too easily pleased</a:t>
            </a:r>
            <a:r>
              <a:rPr lang="en-US" dirty="0">
                <a:effectLst>
                  <a:outerShdw blurRad="38100" dist="38100" dir="2700000" algn="tl">
                    <a:srgbClr val="000000">
                      <a:alpha val="43137"/>
                    </a:srgbClr>
                  </a:outerShdw>
                </a:effectLst>
              </a:rPr>
              <a:t>.” </a:t>
            </a:r>
          </a:p>
          <a:p>
            <a:pPr algn="r"/>
            <a:r>
              <a:rPr lang="en-US" dirty="0" smtClean="0">
                <a:effectLst>
                  <a:outerShdw blurRad="38100" dist="38100" dir="2700000" algn="tl">
                    <a:srgbClr val="000000">
                      <a:alpha val="43137"/>
                    </a:srgbClr>
                  </a:outerShdw>
                </a:effectLst>
              </a:rPr>
              <a:t>from C.S. Lewis’ </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Weight of Glory</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838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The Journey to Joy Unexplainable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RECOGNIZE MY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GUILT </a:t>
            </a: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220630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rgbClr val="000000">
              <a:alpha val="40000"/>
            </a:srgbClr>
          </a:solidFill>
        </p:spPr>
        <p:txBody>
          <a:bodyPr/>
          <a:lstStyle/>
          <a:p>
            <a:pPr algn="l"/>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Being unable to cure death, wretchedness and ignorance, men have decided, in order to be happy, not to think about such things</a:t>
            </a:r>
            <a:r>
              <a:rPr lang="en-US" dirty="0">
                <a:effectLst>
                  <a:outerShdw blurRad="38100" dist="38100" dir="2700000" algn="tl">
                    <a:srgbClr val="000000">
                      <a:alpha val="43137"/>
                    </a:srgbClr>
                  </a:outerShdw>
                </a:effectLst>
              </a:rPr>
              <a:t>.”</a:t>
            </a:r>
            <a:r>
              <a:rPr lang="en-US" dirty="0"/>
              <a:t/>
            </a:r>
            <a:br>
              <a:rPr lang="en-US" dirty="0"/>
            </a:br>
            <a:endParaRPr lang="en-US" dirty="0" smtClean="0"/>
          </a:p>
          <a:p>
            <a:pPr algn="r"/>
            <a:r>
              <a:rPr lang="en-US" dirty="0" smtClean="0">
                <a:effectLst>
                  <a:outerShdw blurRad="38100" dist="38100" dir="2700000" algn="tl">
                    <a:srgbClr val="000000">
                      <a:alpha val="43137"/>
                    </a:srgbClr>
                  </a:outerShdw>
                </a:effectLst>
              </a:rPr>
              <a:t>Blaise Pascal</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88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The Journey to Joy Unexplainable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RECOGNIZE MY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GUILT </a:t>
            </a:r>
          </a:p>
          <a:p>
            <a:pPr lvl="1" indent="0">
              <a:buNone/>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(Rom. 3:23; 6:23)</a:t>
            </a:r>
            <a:endPar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42794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The Journey to Joy Unexplainable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RECOGNIZE MY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GUILT</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REQUEST GOD’S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a:t>
            </a:r>
          </a:p>
          <a:p>
            <a:pPr lvl="1" indent="0">
              <a:buNone/>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(Eph. 2:1, 4-5; Acts 19:5; 1 Pet. 3:21)</a:t>
            </a:r>
            <a:endPar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14807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endParaRPr lang="en-US" sz="1400">
              <a:solidFill>
                <a:prstClr val="white"/>
              </a:solidFill>
            </a:endParaRPr>
          </a:p>
        </p:txBody>
      </p:sp>
      <p:sp>
        <p:nvSpPr>
          <p:cNvPr id="4" name="TextBox 3"/>
          <p:cNvSpPr txBox="1"/>
          <p:nvPr/>
        </p:nvSpPr>
        <p:spPr>
          <a:xfrm>
            <a:off x="571500" y="624506"/>
            <a:ext cx="7886700" cy="4008788"/>
          </a:xfrm>
          <a:prstGeom prst="rect">
            <a:avLst/>
          </a:prstGeom>
          <a:noFill/>
        </p:spPr>
        <p:txBody>
          <a:bodyPr wrap="square" lIns="68574" tIns="34289" rIns="68574" bIns="34289" rtlCol="0">
            <a:spAutoFit/>
          </a:bodyPr>
          <a:lstStyle/>
          <a:p>
            <a:pPr algn="ctr" defTabSz="342866"/>
            <a:r>
              <a:rPr lang="en-US" sz="3200" dirty="0" smtClean="0">
                <a:solidFill>
                  <a:prstClr val="black"/>
                </a:solidFill>
              </a:rPr>
              <a:t>(1 Peter 1:3-9)</a:t>
            </a:r>
            <a:endParaRPr lang="en-US" sz="3200" baseline="30000" dirty="0">
              <a:solidFill>
                <a:prstClr val="black"/>
              </a:solidFill>
            </a:endParaRPr>
          </a:p>
          <a:p>
            <a:pPr defTabSz="342866"/>
            <a:endParaRPr lang="en-US" baseline="30000" dirty="0">
              <a:solidFill>
                <a:prstClr val="black"/>
              </a:solidFill>
            </a:endParaRPr>
          </a:p>
          <a:p>
            <a:r>
              <a:rPr lang="en-US" sz="2400" dirty="0">
                <a:solidFill>
                  <a:schemeClr val="bg1"/>
                </a:solidFill>
              </a:rPr>
              <a:t>Blessed be the God and Father of our Lord Jesus Christ, who according to His abundant mercy has begotten us again to a living hope through the resurrection of Jesus Christ from the dead, </a:t>
            </a:r>
            <a:r>
              <a:rPr lang="en-US" sz="2400" dirty="0" smtClean="0">
                <a:solidFill>
                  <a:schemeClr val="bg1"/>
                </a:solidFill>
              </a:rPr>
              <a:t>to </a:t>
            </a:r>
            <a:r>
              <a:rPr lang="en-US" sz="2400" dirty="0">
                <a:solidFill>
                  <a:schemeClr val="bg1"/>
                </a:solidFill>
              </a:rPr>
              <a:t>an inheritance incorruptible and undefiled and that does not fade away, reserved in heaven for you, </a:t>
            </a:r>
            <a:r>
              <a:rPr lang="en-US" sz="2400" dirty="0" smtClean="0">
                <a:solidFill>
                  <a:schemeClr val="bg1"/>
                </a:solidFill>
              </a:rPr>
              <a:t>who </a:t>
            </a:r>
            <a:r>
              <a:rPr lang="en-US" sz="2400" dirty="0">
                <a:solidFill>
                  <a:schemeClr val="bg1"/>
                </a:solidFill>
              </a:rPr>
              <a:t>are kept by the power of God through faith for salvation ready to be revealed in the last </a:t>
            </a:r>
            <a:r>
              <a:rPr lang="en-US" sz="2400" dirty="0" smtClean="0">
                <a:solidFill>
                  <a:schemeClr val="bg1"/>
                </a:solidFill>
              </a:rPr>
              <a:t>time. </a:t>
            </a:r>
          </a:p>
          <a:p>
            <a:endParaRPr lang="en-US" sz="2000" dirty="0">
              <a:solidFill>
                <a:schemeClr val="bg1"/>
              </a:solidFill>
            </a:endParaRPr>
          </a:p>
        </p:txBody>
      </p:sp>
    </p:spTree>
    <p:extLst>
      <p:ext uri="{BB962C8B-B14F-4D97-AF65-F5344CB8AC3E}">
        <p14:creationId xmlns:p14="http://schemas.microsoft.com/office/powerpoint/2010/main" val="1396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The Journey to Joy Unexplainable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RECOGNIZE MY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GUILT</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REQUEST GOD’S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a:t>
            </a:r>
            <a:endPar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RESPOND IN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GRATITUDE</a:t>
            </a: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1" indent="0">
              <a:buNone/>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(Rom. 6:1-4, 16-18)</a:t>
            </a:r>
            <a:endPar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228263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The Journey to Joy Unexplainable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RECOGNIZE MY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GUILT</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REQUEST GOD’S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a:t>
            </a:r>
            <a:endPar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RESPOND IN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GRATITUDE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RESULTING IN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JOY</a:t>
            </a:r>
            <a:endPar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10382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rgbClr val="000000">
              <a:alpha val="40000"/>
            </a:srgbClr>
          </a:solidFill>
        </p:spPr>
        <p:txBody>
          <a:bodyPr>
            <a:normAutofit fontScale="92500" lnSpcReduction="10000"/>
          </a:bodyPr>
          <a:lstStyle/>
          <a:p>
            <a:pPr algn="l"/>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What else does this craving, </a:t>
            </a:r>
            <a:r>
              <a:rPr lang="en-US" i="1" dirty="0" smtClean="0">
                <a:effectLst>
                  <a:outerShdw blurRad="38100" dist="38100" dir="2700000" algn="tl">
                    <a:srgbClr val="000000">
                      <a:alpha val="43137"/>
                    </a:srgbClr>
                  </a:outerShdw>
                </a:effectLst>
              </a:rPr>
              <a:t>and  </a:t>
            </a:r>
            <a:r>
              <a:rPr lang="en-US" i="1" dirty="0">
                <a:effectLst>
                  <a:outerShdw blurRad="38100" dist="38100" dir="2700000" algn="tl">
                    <a:srgbClr val="000000">
                      <a:alpha val="43137"/>
                    </a:srgbClr>
                  </a:outerShdw>
                </a:effectLst>
              </a:rPr>
              <a:t>this helplessness, proclaim but that there was once in man a true happiness, of which all that now remains is the empty print and trace? This he tries in vain to fill with everything around him, seeking in things that are not there the help he cannot find in those that are, though none can help, since this infinite abyss can be filled only with an infinite </a:t>
            </a:r>
            <a:r>
              <a:rPr lang="en-US" i="1" dirty="0" smtClean="0">
                <a:effectLst>
                  <a:outerShdw blurRad="38100" dist="38100" dir="2700000" algn="tl">
                    <a:srgbClr val="000000">
                      <a:alpha val="43137"/>
                    </a:srgbClr>
                  </a:outerShdw>
                </a:effectLst>
              </a:rPr>
              <a:t>and </a:t>
            </a:r>
            <a:r>
              <a:rPr lang="en-US" i="1" dirty="0">
                <a:effectLst>
                  <a:outerShdw blurRad="38100" dist="38100" dir="2700000" algn="tl">
                    <a:srgbClr val="000000">
                      <a:alpha val="43137"/>
                    </a:srgbClr>
                  </a:outerShdw>
                </a:effectLst>
              </a:rPr>
              <a:t>immutable object; in other words by God </a:t>
            </a:r>
            <a:r>
              <a:rPr lang="en-US" i="1" dirty="0" smtClean="0">
                <a:effectLst>
                  <a:outerShdw blurRad="38100" dist="38100" dir="2700000" algn="tl">
                    <a:srgbClr val="000000">
                      <a:alpha val="43137"/>
                    </a:srgbClr>
                  </a:outerShdw>
                </a:effectLst>
              </a:rPr>
              <a:t>himself.</a:t>
            </a:r>
            <a:r>
              <a:rPr lang="en-US" dirty="0" smtClean="0">
                <a:effectLst>
                  <a:outerShdw blurRad="38100" dist="38100" dir="2700000" algn="tl">
                    <a:srgbClr val="000000">
                      <a:alpha val="43137"/>
                    </a:srgbClr>
                  </a:outerShdw>
                </a:effectLst>
              </a:rPr>
              <a:t>” </a:t>
            </a:r>
          </a:p>
          <a:p>
            <a:pPr algn="r"/>
            <a:r>
              <a:rPr lang="en-US" dirty="0" smtClean="0">
                <a:effectLst>
                  <a:outerShdw blurRad="38100" dist="38100" dir="2700000" algn="tl">
                    <a:srgbClr val="000000">
                      <a:alpha val="43137"/>
                    </a:srgbClr>
                  </a:outerShdw>
                </a:effectLst>
              </a:rPr>
              <a:t>Blaise Pascal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53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The Journey to Joy Unexplainable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RECOGNIZE MY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GUILT</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REQUEST GOD’S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a:t>
            </a:r>
            <a:endPar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RESPOND IN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GRATITUDE</a:t>
            </a:r>
          </a:p>
          <a:p>
            <a:pPr marL="457200" indent="-457200" algn="l">
              <a:buFont typeface="Arial" panose="020B0604020202020204" pitchFamily="34" charset="0"/>
              <a:buChar char="•"/>
            </a:pPr>
            <a:r>
              <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RESULTING IN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JOY</a:t>
            </a:r>
            <a:endParaRPr lang="en-US" sz="32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23843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53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endParaRPr lang="en-US" sz="1400">
              <a:solidFill>
                <a:prstClr val="white"/>
              </a:solidFill>
            </a:endParaRPr>
          </a:p>
        </p:txBody>
      </p:sp>
      <p:sp>
        <p:nvSpPr>
          <p:cNvPr id="4" name="TextBox 3"/>
          <p:cNvSpPr txBox="1"/>
          <p:nvPr/>
        </p:nvSpPr>
        <p:spPr>
          <a:xfrm>
            <a:off x="571500" y="347507"/>
            <a:ext cx="7886700" cy="4562786"/>
          </a:xfrm>
          <a:prstGeom prst="rect">
            <a:avLst/>
          </a:prstGeom>
          <a:noFill/>
        </p:spPr>
        <p:txBody>
          <a:bodyPr wrap="square" lIns="68574" tIns="34289" rIns="68574" bIns="34289" rtlCol="0">
            <a:spAutoFit/>
          </a:bodyPr>
          <a:lstStyle/>
          <a:p>
            <a:pPr algn="ctr" defTabSz="342866"/>
            <a:r>
              <a:rPr lang="en-US" sz="3200" dirty="0" smtClean="0">
                <a:solidFill>
                  <a:prstClr val="black"/>
                </a:solidFill>
              </a:rPr>
              <a:t>(1 Peter 1:3-9)</a:t>
            </a:r>
            <a:endParaRPr lang="en-US" sz="3200" baseline="30000" dirty="0">
              <a:solidFill>
                <a:prstClr val="black"/>
              </a:solidFill>
            </a:endParaRPr>
          </a:p>
          <a:p>
            <a:endParaRPr lang="en-US" sz="2000" dirty="0">
              <a:solidFill>
                <a:schemeClr val="bg1"/>
              </a:solidFill>
            </a:endParaRPr>
          </a:p>
          <a:p>
            <a:r>
              <a:rPr lang="en-US" sz="2400" dirty="0" smtClean="0">
                <a:solidFill>
                  <a:schemeClr val="bg1"/>
                </a:solidFill>
              </a:rPr>
              <a:t>In </a:t>
            </a:r>
            <a:r>
              <a:rPr lang="en-US" sz="2400" dirty="0">
                <a:solidFill>
                  <a:schemeClr val="bg1"/>
                </a:solidFill>
              </a:rPr>
              <a:t>this you greatly rejoice, though now for a little while, if need be, you have been grieved by various trials, </a:t>
            </a:r>
            <a:r>
              <a:rPr lang="en-US" sz="2400" dirty="0" smtClean="0">
                <a:solidFill>
                  <a:schemeClr val="bg1"/>
                </a:solidFill>
              </a:rPr>
              <a:t>that </a:t>
            </a:r>
            <a:r>
              <a:rPr lang="en-US" sz="2400" dirty="0">
                <a:solidFill>
                  <a:schemeClr val="bg1"/>
                </a:solidFill>
              </a:rPr>
              <a:t>the genuineness of your faith, being much more precious than gold that perishes, though it is tested by fire, may be found to praise, honor, and glory at the revelation of Jesus Christ, </a:t>
            </a:r>
            <a:r>
              <a:rPr lang="en-US" sz="2400" dirty="0" smtClean="0">
                <a:solidFill>
                  <a:schemeClr val="bg1"/>
                </a:solidFill>
              </a:rPr>
              <a:t>whom </a:t>
            </a:r>
            <a:r>
              <a:rPr lang="en-US" sz="2400" dirty="0">
                <a:solidFill>
                  <a:schemeClr val="bg1"/>
                </a:solidFill>
              </a:rPr>
              <a:t>having not </a:t>
            </a:r>
            <a:r>
              <a:rPr lang="en-US" sz="2400" dirty="0" smtClean="0">
                <a:solidFill>
                  <a:schemeClr val="bg1"/>
                </a:solidFill>
              </a:rPr>
              <a:t>seen</a:t>
            </a:r>
            <a:r>
              <a:rPr lang="en-US" sz="2400" baseline="30000" dirty="0">
                <a:solidFill>
                  <a:schemeClr val="bg1"/>
                </a:solidFill>
              </a:rPr>
              <a:t> </a:t>
            </a:r>
            <a:r>
              <a:rPr lang="en-US" sz="2400" dirty="0" smtClean="0">
                <a:solidFill>
                  <a:schemeClr val="bg1"/>
                </a:solidFill>
              </a:rPr>
              <a:t>you </a:t>
            </a:r>
            <a:r>
              <a:rPr lang="en-US" sz="2400" dirty="0">
                <a:solidFill>
                  <a:schemeClr val="bg1"/>
                </a:solidFill>
              </a:rPr>
              <a:t>love. Though now you do not see Him, yet believing, you rejoice with joy inexpressible and full of glory, </a:t>
            </a:r>
            <a:r>
              <a:rPr lang="en-US" sz="2400" dirty="0" smtClean="0">
                <a:solidFill>
                  <a:schemeClr val="bg1"/>
                </a:solidFill>
              </a:rPr>
              <a:t>receiving </a:t>
            </a:r>
            <a:r>
              <a:rPr lang="en-US" sz="2400" dirty="0">
                <a:solidFill>
                  <a:schemeClr val="bg1"/>
                </a:solidFill>
              </a:rPr>
              <a:t>the end of your faith—the salvation of your souls.</a:t>
            </a:r>
          </a:p>
        </p:txBody>
      </p:sp>
    </p:spTree>
    <p:extLst>
      <p:ext uri="{BB962C8B-B14F-4D97-AF65-F5344CB8AC3E}">
        <p14:creationId xmlns:p14="http://schemas.microsoft.com/office/powerpoint/2010/main" val="42906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5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56789" y="1180849"/>
            <a:ext cx="2646310" cy="844522"/>
          </a:xfrm>
        </p:spPr>
        <p:txBody>
          <a:bodyPr>
            <a:normAutofit/>
          </a:bodyPr>
          <a:lstStyle/>
          <a:p>
            <a:r>
              <a:rPr lang="en-US" sz="2000" b="1" i="1" dirty="0" smtClean="0">
                <a:latin typeface="Bell MT" panose="02020503060305020303" pitchFamily="18" charset="0"/>
              </a:rPr>
              <a:t>the fruit of the spirit</a:t>
            </a:r>
            <a:endParaRPr lang="en-US" sz="2000" b="1" i="1" dirty="0">
              <a:latin typeface="Bell MT" panose="02020503060305020303"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4840" y="1306220"/>
            <a:ext cx="1699852" cy="233446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4727"/>
          <a:stretch/>
        </p:blipFill>
        <p:spPr>
          <a:xfrm>
            <a:off x="6598194" y="1306221"/>
            <a:ext cx="2450304" cy="2334462"/>
          </a:xfrm>
          <a:prstGeom prst="rect">
            <a:avLst/>
          </a:prstGeom>
        </p:spPr>
      </p:pic>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Drawing the distinction between Happiness &amp; Joy</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HAPPINESS comes from Latin root “</a:t>
            </a:r>
            <a:r>
              <a:rPr lang="en-US" sz="2400" i="1"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hap</a:t>
            </a: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which means chance or fortune; linked to pleasant circumstances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JOY is experienced despite outward circumstances not because of them</a:t>
            </a:r>
            <a:endParaRPr lang="en-US" sz="24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a:bodyPr>
          <a:lstStyle/>
          <a:p>
            <a:pPr algn="l"/>
            <a:r>
              <a:rPr lang="en-US" sz="3200" dirty="0" smtClean="0">
                <a:effectLst>
                  <a:outerShdw blurRad="38100" dist="38100" dir="2700000" algn="tl">
                    <a:srgbClr val="000000">
                      <a:alpha val="43137"/>
                    </a:srgbClr>
                  </a:outerShdw>
                </a:effectLst>
              </a:rPr>
              <a:t>Though </a:t>
            </a:r>
            <a:r>
              <a:rPr lang="en-US" sz="3200" dirty="0">
                <a:effectLst>
                  <a:outerShdw blurRad="38100" dist="38100" dir="2700000" algn="tl">
                    <a:srgbClr val="000000">
                      <a:alpha val="43137"/>
                    </a:srgbClr>
                  </a:outerShdw>
                </a:effectLst>
              </a:rPr>
              <a:t>you have not seen him, you love him. Though you do not now see him, you believe in him and rejoice with joy that is inexpressible and filled with </a:t>
            </a:r>
            <a:r>
              <a:rPr lang="en-US" sz="3200" dirty="0" smtClean="0">
                <a:effectLst>
                  <a:outerShdw blurRad="38100" dist="38100" dir="2700000" algn="tl">
                    <a:srgbClr val="000000">
                      <a:alpha val="43137"/>
                    </a:srgbClr>
                  </a:outerShdw>
                </a:effectLst>
              </a:rPr>
              <a:t>glory</a:t>
            </a:r>
            <a:endParaRPr lang="en-US" sz="3200" dirty="0">
              <a:effectLst>
                <a:outerShdw blurRad="38100" dist="38100" dir="2700000" algn="tl">
                  <a:srgbClr val="000000">
                    <a:alpha val="43137"/>
                  </a:srgbClr>
                </a:outerShdw>
              </a:effectLst>
            </a:endParaRP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1 Peter 1:8</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0000">
              <a:alpha val="40000"/>
            </a:srgbClr>
          </a:solidFill>
        </p:spPr>
        <p:txBody>
          <a:bodyPr anchor="t"/>
          <a:lstStyle/>
          <a:p>
            <a:r>
              <a:rPr lang="en-US" dirty="0" smtClean="0">
                <a:effectLst>
                  <a:outerShdw blurRad="38100" dist="38100" dir="2700000" algn="tl">
                    <a:srgbClr val="000000">
                      <a:alpha val="43137"/>
                    </a:srgbClr>
                  </a:outerShdw>
                </a:effectLst>
              </a:rPr>
              <a:t>Drawing the distinction between Happiness &amp; Joy</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HAPPINESS comes from Latin root “</a:t>
            </a:r>
            <a:r>
              <a:rPr lang="en-US" sz="2400" i="1"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hap</a:t>
            </a: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which means chance or fortune; linked to pleasant circumstances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JOY is experienced despite outward circumstances not because of them</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JOY is based on objective truth not subjective feeling</a:t>
            </a:r>
            <a:endParaRPr lang="en-US" sz="24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Text Placeholder 2"/>
          <p:cNvSpPr txBox="1">
            <a:spLocks/>
          </p:cNvSpPr>
          <p:nvPr/>
        </p:nvSpPr>
        <p:spPr>
          <a:xfrm>
            <a:off x="484450" y="369392"/>
            <a:ext cx="1592631" cy="584131"/>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baseline="0">
                <a:solidFill>
                  <a:srgbClr val="FEECD2"/>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FEECD2"/>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FEECD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i="1" dirty="0" smtClean="0">
                <a:latin typeface="Bell MT" panose="02020503060305020303" pitchFamily="18" charset="0"/>
              </a:rPr>
              <a:t>the fruit of the spirit</a:t>
            </a:r>
            <a:endParaRPr lang="en-US" sz="1100" b="1" i="1" dirty="0">
              <a:latin typeface="Bell MT" panose="02020503060305020303" pitchFamily="18" charset="0"/>
            </a:endParaRPr>
          </a:p>
        </p:txBody>
      </p:sp>
    </p:spTree>
    <p:extLst>
      <p:ext uri="{BB962C8B-B14F-4D97-AF65-F5344CB8AC3E}">
        <p14:creationId xmlns:p14="http://schemas.microsoft.com/office/powerpoint/2010/main" val="28731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0000">
              <a:alpha val="40000"/>
            </a:srgbClr>
          </a:solidFill>
        </p:spPr>
        <p:txBody>
          <a:bodyPr>
            <a:normAutofit/>
          </a:bodyPr>
          <a:lstStyle/>
          <a:p>
            <a:pPr algn="l"/>
            <a:r>
              <a:rPr lang="en-US" sz="3200" dirty="0" smtClean="0">
                <a:effectLst>
                  <a:outerShdw blurRad="38100" dist="38100" dir="2700000" algn="tl">
                    <a:srgbClr val="000000">
                      <a:alpha val="43137"/>
                    </a:srgbClr>
                  </a:outerShdw>
                </a:effectLst>
              </a:rPr>
              <a:t>These </a:t>
            </a:r>
            <a:r>
              <a:rPr lang="en-US" sz="3200" dirty="0">
                <a:effectLst>
                  <a:outerShdw blurRad="38100" dist="38100" dir="2700000" algn="tl">
                    <a:srgbClr val="000000">
                      <a:alpha val="43137"/>
                    </a:srgbClr>
                  </a:outerShdw>
                </a:effectLst>
              </a:rPr>
              <a:t>things I have spoken to you, that my joy may be in you, and that your joy may be full.</a:t>
            </a:r>
          </a:p>
        </p:txBody>
      </p:sp>
      <p:sp>
        <p:nvSpPr>
          <p:cNvPr id="5" name="Text Placeholder 4"/>
          <p:cNvSpPr>
            <a:spLocks noGrp="1"/>
          </p:cNvSpPr>
          <p:nvPr>
            <p:ph type="body" sz="quarter" idx="14"/>
          </p:nvPr>
        </p:nvSpPr>
        <p:spPr/>
        <p:txBody>
          <a:bodyPr>
            <a:normAutofit/>
          </a:bodyPr>
          <a:lstStyle/>
          <a:p>
            <a:r>
              <a:rPr lang="en-US" sz="3600" dirty="0" smtClean="0">
                <a:effectLst>
                  <a:outerShdw blurRad="38100" dist="38100" dir="2700000" algn="tl">
                    <a:srgbClr val="000000">
                      <a:alpha val="43137"/>
                    </a:srgbClr>
                  </a:outerShdw>
                </a:effectLst>
              </a:rPr>
              <a:t>John 15:11</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382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345</TotalTime>
  <Words>761</Words>
  <Application>Microsoft Office PowerPoint</Application>
  <PresentationFormat>On-screen Show (16:9)</PresentationFormat>
  <Paragraphs>74</Paragraphs>
  <Slides>24</Slides>
  <Notes>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vt:lpstr>
      <vt:lpstr>1_Default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JRBRONGER</cp:lastModifiedBy>
  <cp:revision>37</cp:revision>
  <dcterms:created xsi:type="dcterms:W3CDTF">2014-03-26T14:03:34Z</dcterms:created>
  <dcterms:modified xsi:type="dcterms:W3CDTF">2016-12-30T17:17:30Z</dcterms:modified>
</cp:coreProperties>
</file>