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68" r:id="rId3"/>
  </p:sldMasterIdLst>
  <p:notesMasterIdLst>
    <p:notesMasterId r:id="rId13"/>
  </p:notesMasterIdLst>
  <p:sldIdLst>
    <p:sldId id="267" r:id="rId4"/>
    <p:sldId id="268" r:id="rId5"/>
    <p:sldId id="258" r:id="rId6"/>
    <p:sldId id="261" r:id="rId7"/>
    <p:sldId id="264" r:id="rId8"/>
    <p:sldId id="257" r:id="rId9"/>
    <p:sldId id="265" r:id="rId10"/>
    <p:sldId id="266" r:id="rId11"/>
    <p:sldId id="269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61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03" autoAdjust="0"/>
    <p:restoredTop sz="94622" autoAdjust="0"/>
  </p:normalViewPr>
  <p:slideViewPr>
    <p:cSldViewPr snapToGrid="0" snapToObjects="1">
      <p:cViewPr>
        <p:scale>
          <a:sx n="157" d="100"/>
          <a:sy n="157" d="100"/>
        </p:scale>
        <p:origin x="-72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5332F-E852-46A5-8409-E557AE84BC47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9B337-A59C-4882-AF1D-C0DE6626B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674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DF57F-E6F7-4A64-B61C-FFF9F13E2C1C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543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469009" y="3229336"/>
            <a:ext cx="2271395" cy="26570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30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469009" y="3229336"/>
            <a:ext cx="2271395" cy="26570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078480" y="1371600"/>
            <a:ext cx="2976880" cy="1737360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965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5116" y="251824"/>
            <a:ext cx="8543607" cy="341593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50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5116" y="251824"/>
            <a:ext cx="8543607" cy="341593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995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874592" y="3870961"/>
            <a:ext cx="1487715" cy="9105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5116" y="251824"/>
            <a:ext cx="8543607" cy="341593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913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40" y="421374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40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080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40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158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1/29/2017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23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E093-3902-4D8D-9E08-CB4373B033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EC24-0AA8-418C-AC5E-73AD06FBD96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111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E093-3902-4D8D-9E08-CB4373B033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EC24-0AA8-418C-AC5E-73AD06FBD96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616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509772" y="3719390"/>
            <a:ext cx="2796205" cy="39052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E093-3902-4D8D-9E08-CB4373B033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EC24-0AA8-418C-AC5E-73AD06FBD96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389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E093-3902-4D8D-9E08-CB4373B033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EC24-0AA8-418C-AC5E-73AD06FBD96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670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E093-3902-4D8D-9E08-CB4373B033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EC24-0AA8-418C-AC5E-73AD06FBD96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4076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E093-3902-4D8D-9E08-CB4373B033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EC24-0AA8-418C-AC5E-73AD06FBD96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919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E093-3902-4D8D-9E08-CB4373B033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EC24-0AA8-418C-AC5E-73AD06FBD96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974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E093-3902-4D8D-9E08-CB4373B033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EC24-0AA8-418C-AC5E-73AD06FBD96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2147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E093-3902-4D8D-9E08-CB4373B033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EC24-0AA8-418C-AC5E-73AD06FBD96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848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E093-3902-4D8D-9E08-CB4373B033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EC24-0AA8-418C-AC5E-73AD06FBD96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697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E093-3902-4D8D-9E08-CB4373B033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EC24-0AA8-418C-AC5E-73AD06FBD96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39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09772" y="1051769"/>
            <a:ext cx="6536650" cy="2081084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509772" y="3719390"/>
            <a:ext cx="2796205" cy="39052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787971" y="311770"/>
            <a:ext cx="5892166" cy="452041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787971" y="311770"/>
            <a:ext cx="5892166" cy="452041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4417" y="3661347"/>
            <a:ext cx="1917317" cy="70810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787971" y="311770"/>
            <a:ext cx="5892166" cy="452041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132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8.jp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8D616B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8D616B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8D616B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8D616B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8D616B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8D616B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1/29/2017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93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3E093-3902-4D8D-9E08-CB4373B033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1/29/2017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5EC24-0AA8-418C-AC5E-73AD06FB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6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" y="0"/>
            <a:ext cx="9143999" cy="525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342866"/>
            <a:endParaRPr lang="en-US" sz="3000" dirty="0" smtClean="0">
              <a:solidFill>
                <a:prstClr val="white"/>
              </a:solidFill>
            </a:endParaRPr>
          </a:p>
          <a:p>
            <a:pPr algn="ctr" defTabSz="342866"/>
            <a:r>
              <a:rPr lang="en-US" sz="3000" dirty="0" smtClean="0">
                <a:solidFill>
                  <a:prstClr val="white"/>
                </a:solidFill>
              </a:rPr>
              <a:t>Scripture </a:t>
            </a:r>
            <a:r>
              <a:rPr lang="en-US" sz="3000" dirty="0">
                <a:solidFill>
                  <a:prstClr val="white"/>
                </a:solidFill>
              </a:rPr>
              <a:t>Reading: </a:t>
            </a:r>
            <a:endParaRPr lang="en-US" sz="3000" dirty="0" smtClean="0">
              <a:solidFill>
                <a:prstClr val="white"/>
              </a:solidFill>
            </a:endParaRPr>
          </a:p>
          <a:p>
            <a:pPr algn="ctr" defTabSz="342866"/>
            <a:endParaRPr lang="en-US" sz="3000" dirty="0">
              <a:solidFill>
                <a:prstClr val="white"/>
              </a:solidFill>
            </a:endParaRPr>
          </a:p>
          <a:p>
            <a:pPr algn="ctr" defTabSz="342866"/>
            <a:r>
              <a:rPr lang="en-US" sz="4400" dirty="0" smtClean="0">
                <a:solidFill>
                  <a:prstClr val="white"/>
                </a:solidFill>
              </a:rPr>
              <a:t>Exodus 33:18-23</a:t>
            </a:r>
            <a:endParaRPr lang="en-US" sz="4400" dirty="0">
              <a:solidFill>
                <a:prstClr val="white"/>
              </a:solidFill>
            </a:endParaRPr>
          </a:p>
          <a:p>
            <a:pPr algn="ctr" defTabSz="342866"/>
            <a:endParaRPr lang="en-US" sz="3000" dirty="0">
              <a:solidFill>
                <a:prstClr val="white"/>
              </a:solidFill>
            </a:endParaRPr>
          </a:p>
          <a:p>
            <a:pPr algn="ctr" defTabSz="342866"/>
            <a:endParaRPr lang="en-US" sz="3000" dirty="0">
              <a:solidFill>
                <a:prstClr val="white"/>
              </a:solidFill>
            </a:endParaRPr>
          </a:p>
          <a:p>
            <a:pPr algn="ctr" defTabSz="342866"/>
            <a:endParaRPr lang="en-US" sz="3000" dirty="0">
              <a:solidFill>
                <a:prstClr val="white"/>
              </a:solidFill>
            </a:endParaRPr>
          </a:p>
          <a:p>
            <a:pPr algn="ctr" defTabSz="342866"/>
            <a:endParaRPr lang="en-US" sz="3000" dirty="0">
              <a:solidFill>
                <a:prstClr val="white"/>
              </a:solidFill>
            </a:endParaRPr>
          </a:p>
          <a:p>
            <a:pPr algn="ctr" defTabSz="342866"/>
            <a:endParaRPr lang="en-US" sz="3000" dirty="0">
              <a:solidFill>
                <a:prstClr val="white"/>
              </a:solidFill>
            </a:endParaRPr>
          </a:p>
          <a:p>
            <a:pPr algn="ctr" defTabSz="342866"/>
            <a:endParaRPr lang="en-US" sz="3000" dirty="0">
              <a:solidFill>
                <a:prstClr val="white"/>
              </a:solidFill>
            </a:endParaRPr>
          </a:p>
          <a:p>
            <a:pPr algn="ctr" defTabSz="342866"/>
            <a:endParaRPr lang="en-US" sz="3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4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41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62517" y="2276909"/>
            <a:ext cx="7575592" cy="1243497"/>
          </a:xfrm>
        </p:spPr>
        <p:txBody>
          <a:bodyPr>
            <a:noAutofit/>
          </a:bodyPr>
          <a:lstStyle/>
          <a:p>
            <a:pPr algn="l"/>
            <a:r>
              <a:rPr lang="en-US" sz="8800" dirty="0" smtClean="0">
                <a:latin typeface="Century Gothic" panose="020B0502020202020204" pitchFamily="34" charset="0"/>
              </a:rPr>
              <a:t>GOODNESS</a:t>
            </a:r>
            <a:endParaRPr lang="en-US" sz="11500" dirty="0"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410966" y="3583682"/>
            <a:ext cx="3651544" cy="390525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latin typeface="Century Gothic" panose="020B0502020202020204" pitchFamily="34" charset="0"/>
              </a:rPr>
              <a:t>THE FRUIT OF THE SPIRIT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313250" y="311770"/>
            <a:ext cx="6366887" cy="4520415"/>
          </a:xfrm>
        </p:spPr>
        <p:txBody>
          <a:bodyPr anchor="t">
            <a:normAutofit/>
          </a:bodyPr>
          <a:lstStyle/>
          <a:p>
            <a:pPr marL="571500" indent="-571500" algn="l">
              <a:buFont typeface="+mj-lt"/>
              <a:buAutoNum type="romanUcPeriod"/>
            </a:pPr>
            <a:r>
              <a:rPr lang="en-US" b="1" dirty="0" smtClean="0">
                <a:latin typeface="Century Gothic" panose="020B0502020202020204" pitchFamily="34" charset="0"/>
              </a:rPr>
              <a:t>Goodness Discovered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 Gothic" panose="020B0502020202020204" pitchFamily="34" charset="0"/>
              </a:rPr>
              <a:t>In God by His very nature—(Mk. 10:17-22)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 Gothic" panose="020B0502020202020204" pitchFamily="34" charset="0"/>
              </a:rPr>
              <a:t>Not in man guided by the flesh—(Rom. 3:9-20; Lk. 18:9-14)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 Gothic" panose="020B0502020202020204" pitchFamily="34" charset="0"/>
              </a:rPr>
              <a:t>Only in man guided by the Spirit—(Phil. 1:6; Rom. 10:15)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99758" y="3849622"/>
            <a:ext cx="2840090" cy="6217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8D616B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algn="l"/>
            <a:r>
              <a:rPr lang="en-US" sz="3200" dirty="0" smtClean="0">
                <a:latin typeface="Century Gothic" panose="020B0502020202020204" pitchFamily="34" charset="0"/>
              </a:rPr>
              <a:t>GOODNESS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333064" y="4522305"/>
            <a:ext cx="2095243" cy="2659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8D616B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8D616B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8D616B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8D616B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8D616B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>
                <a:latin typeface="Century Gothic" panose="020B0502020202020204" pitchFamily="34" charset="0"/>
              </a:rPr>
              <a:t>THE FRUIT OF THE SPIRIT</a:t>
            </a:r>
            <a:endParaRPr lang="en-U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307195" y="311770"/>
            <a:ext cx="6372942" cy="4520415"/>
          </a:xfrm>
        </p:spPr>
        <p:txBody>
          <a:bodyPr anchor="t">
            <a:normAutofit/>
          </a:bodyPr>
          <a:lstStyle/>
          <a:p>
            <a:pPr marL="571500" indent="-571500" algn="l">
              <a:buFont typeface="+mj-lt"/>
              <a:buAutoNum type="romanUcPeriod"/>
            </a:pPr>
            <a:r>
              <a:rPr lang="en-US" b="1" dirty="0" smtClean="0">
                <a:latin typeface="Century Gothic" panose="020B0502020202020204" pitchFamily="34" charset="0"/>
              </a:rPr>
              <a:t>Goodness Discovered</a:t>
            </a:r>
          </a:p>
          <a:p>
            <a:pPr marL="571500" indent="-571500" algn="l">
              <a:buFont typeface="+mj-lt"/>
              <a:buAutoNum type="romanUcPeriod"/>
            </a:pPr>
            <a:r>
              <a:rPr lang="en-US" b="1" dirty="0" smtClean="0">
                <a:latin typeface="Century Gothic" panose="020B0502020202020204" pitchFamily="34" charset="0"/>
              </a:rPr>
              <a:t>Goodness Defined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99758" y="3849622"/>
            <a:ext cx="2840090" cy="6217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8D616B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algn="l"/>
            <a:r>
              <a:rPr lang="en-US" sz="3200" dirty="0" smtClean="0">
                <a:latin typeface="Century Gothic" panose="020B0502020202020204" pitchFamily="34" charset="0"/>
              </a:rPr>
              <a:t>GOODNESS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333064" y="4522305"/>
            <a:ext cx="2095243" cy="2659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8D616B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8D616B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8D616B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8D616B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8D616B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>
                <a:latin typeface="Century Gothic" panose="020B0502020202020204" pitchFamily="34" charset="0"/>
              </a:rPr>
              <a:t>THE FRUIT OF THE SPIRIT</a:t>
            </a:r>
            <a:endParaRPr lang="en-U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01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26736" y="421372"/>
            <a:ext cx="4087653" cy="3365110"/>
          </a:xfrm>
          <a:solidFill>
            <a:schemeClr val="tx1">
              <a:alpha val="30000"/>
            </a:schemeClr>
          </a:solidFill>
        </p:spPr>
        <p:txBody>
          <a:bodyPr anchor="t">
            <a:normAutofit/>
          </a:bodyPr>
          <a:lstStyle/>
          <a:p>
            <a:pPr algn="l">
              <a:spcBef>
                <a:spcPts val="0"/>
              </a:spcBef>
            </a:pPr>
            <a:endParaRPr lang="en-US" sz="1700" dirty="0" smtClean="0"/>
          </a:p>
          <a:p>
            <a:pPr algn="l">
              <a:spcBef>
                <a:spcPts val="0"/>
              </a:spcBef>
            </a:pPr>
            <a:endParaRPr lang="en-US" sz="1700" dirty="0"/>
          </a:p>
          <a:p>
            <a:pPr algn="l">
              <a:spcBef>
                <a:spcPts val="0"/>
              </a:spcBef>
            </a:pPr>
            <a:r>
              <a:rPr lang="en-US" sz="1700" dirty="0" smtClean="0"/>
              <a:t>He </a:t>
            </a:r>
            <a:r>
              <a:rPr lang="en-US" sz="1700" dirty="0"/>
              <a:t>has told you, O man, what is </a:t>
            </a:r>
            <a:r>
              <a:rPr lang="en-US" sz="1700" dirty="0" smtClean="0"/>
              <a:t>good; And </a:t>
            </a:r>
            <a:r>
              <a:rPr lang="en-US" sz="1700" dirty="0"/>
              <a:t>what does the </a:t>
            </a:r>
            <a:r>
              <a:rPr lang="en-US" sz="1700" cap="small" dirty="0"/>
              <a:t>Lord</a:t>
            </a:r>
            <a:r>
              <a:rPr lang="en-US" sz="1700" dirty="0"/>
              <a:t> require of you</a:t>
            </a:r>
            <a:br>
              <a:rPr lang="en-US" sz="1700" dirty="0"/>
            </a:br>
            <a:endParaRPr lang="en-US" sz="1700" dirty="0" smtClean="0"/>
          </a:p>
          <a:p>
            <a:pPr>
              <a:spcBef>
                <a:spcPts val="0"/>
              </a:spcBef>
            </a:pPr>
            <a:r>
              <a:rPr lang="en-US" sz="1700" dirty="0" smtClean="0"/>
              <a:t>But </a:t>
            </a:r>
            <a:r>
              <a:rPr lang="en-US" sz="1700" dirty="0"/>
              <a:t>to </a:t>
            </a:r>
            <a:r>
              <a:rPr lang="en-US" sz="1700" b="1" i="1" dirty="0"/>
              <a:t>do justice</a:t>
            </a:r>
            <a:r>
              <a:rPr lang="en-US" sz="1700" dirty="0" smtClean="0"/>
              <a:t>,</a:t>
            </a:r>
          </a:p>
          <a:p>
            <a:pPr>
              <a:spcBef>
                <a:spcPts val="0"/>
              </a:spcBef>
            </a:pPr>
            <a:r>
              <a:rPr lang="en-US" sz="1700" dirty="0" smtClean="0"/>
              <a:t>to </a:t>
            </a:r>
            <a:r>
              <a:rPr lang="en-US" sz="1700" b="1" i="1" dirty="0"/>
              <a:t>love </a:t>
            </a:r>
            <a:r>
              <a:rPr lang="en-US" sz="1700" b="1" i="1" dirty="0" smtClean="0"/>
              <a:t>kindness</a:t>
            </a:r>
            <a:r>
              <a:rPr lang="en-US" sz="1700" dirty="0" smtClean="0"/>
              <a:t>,</a:t>
            </a:r>
          </a:p>
          <a:p>
            <a:pPr>
              <a:spcBef>
                <a:spcPts val="0"/>
              </a:spcBef>
            </a:pPr>
            <a:r>
              <a:rPr lang="en-US" sz="1700" dirty="0" smtClean="0"/>
              <a:t>And </a:t>
            </a:r>
            <a:r>
              <a:rPr lang="en-US" sz="1700" dirty="0"/>
              <a:t>to </a:t>
            </a:r>
            <a:r>
              <a:rPr lang="en-US" sz="1700" b="1" i="1" dirty="0"/>
              <a:t>walk </a:t>
            </a:r>
            <a:r>
              <a:rPr lang="en-US" sz="1700" b="1" i="1" dirty="0" smtClean="0"/>
              <a:t>humbly </a:t>
            </a:r>
          </a:p>
          <a:p>
            <a:pPr>
              <a:spcBef>
                <a:spcPts val="0"/>
              </a:spcBef>
            </a:pPr>
            <a:r>
              <a:rPr lang="en-US" sz="1700" dirty="0" smtClean="0"/>
              <a:t>with </a:t>
            </a:r>
            <a:r>
              <a:rPr lang="en-US" sz="1700" dirty="0"/>
              <a:t>your God?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27050" y="4021138"/>
            <a:ext cx="4087339" cy="742690"/>
          </a:xfrm>
          <a:solidFill>
            <a:schemeClr val="tx1">
              <a:alpha val="3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Micah 6:8</a:t>
            </a:r>
            <a:endParaRPr lang="en-US" sz="3600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4766789" y="421372"/>
            <a:ext cx="4087653" cy="3365110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8D616B"/>
                </a:solidFill>
                <a:latin typeface="+mn-lt"/>
                <a:ea typeface="+mn-ea"/>
                <a:cs typeface="Apple Chancery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8D616B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8D616B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8D616B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8D616B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 smtClean="0"/>
          </a:p>
          <a:p>
            <a:pPr algn="l"/>
            <a:r>
              <a:rPr lang="en-US" dirty="0" smtClean="0"/>
              <a:t>Woe </a:t>
            </a:r>
            <a:r>
              <a:rPr lang="en-US" dirty="0"/>
              <a:t>to you, scribes and </a:t>
            </a:r>
            <a:r>
              <a:rPr lang="en-US" dirty="0" smtClean="0"/>
              <a:t>Pharisees, hypocrites! For you tithe mint and dill and cummin, and have </a:t>
            </a:r>
            <a:r>
              <a:rPr lang="en-US" dirty="0"/>
              <a:t>neglected the weightier provisions of the law: </a:t>
            </a:r>
            <a:endParaRPr lang="en-US" dirty="0" smtClean="0"/>
          </a:p>
          <a:p>
            <a:pPr algn="l"/>
            <a:endParaRPr lang="en-US" sz="2500" dirty="0" smtClean="0"/>
          </a:p>
          <a:p>
            <a:r>
              <a:rPr lang="en-US" b="1" i="1" dirty="0" smtClean="0"/>
              <a:t>justice</a:t>
            </a:r>
            <a:r>
              <a:rPr lang="en-US" i="1" dirty="0" smtClean="0"/>
              <a:t> </a:t>
            </a:r>
            <a:r>
              <a:rPr lang="en-US" i="1" dirty="0"/>
              <a:t>and </a:t>
            </a:r>
            <a:endParaRPr lang="en-US" i="1" dirty="0" smtClean="0"/>
          </a:p>
          <a:p>
            <a:r>
              <a:rPr lang="en-US" b="1" i="1" dirty="0" smtClean="0"/>
              <a:t>mercy</a:t>
            </a:r>
            <a:r>
              <a:rPr lang="en-US" i="1" dirty="0" smtClean="0"/>
              <a:t> </a:t>
            </a:r>
            <a:r>
              <a:rPr lang="en-US" i="1" dirty="0"/>
              <a:t>and </a:t>
            </a:r>
            <a:endParaRPr lang="en-US" i="1" dirty="0" smtClean="0"/>
          </a:p>
          <a:p>
            <a:r>
              <a:rPr lang="en-US" b="1" i="1" dirty="0" smtClean="0"/>
              <a:t>faithfulness</a:t>
            </a:r>
            <a:r>
              <a:rPr lang="en-US" dirty="0"/>
              <a:t>; </a:t>
            </a:r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but </a:t>
            </a:r>
            <a:r>
              <a:rPr lang="en-US" dirty="0"/>
              <a:t>these are the things you should have done without neglecting the others. 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767103" y="4021138"/>
            <a:ext cx="4087339" cy="742690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1400" kern="1200" baseline="0">
                <a:solidFill>
                  <a:srgbClr val="8D616B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8D616B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8D616B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8D616B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8D616B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Matthew 23:23</a:t>
            </a:r>
            <a:endParaRPr lang="en-US" sz="3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500154" y="1925690"/>
            <a:ext cx="26584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500154" y="2174981"/>
            <a:ext cx="26584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04109" y="2423260"/>
            <a:ext cx="24696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307195" y="311770"/>
            <a:ext cx="6372942" cy="4520415"/>
          </a:xfrm>
        </p:spPr>
        <p:txBody>
          <a:bodyPr anchor="t">
            <a:normAutofit/>
          </a:bodyPr>
          <a:lstStyle/>
          <a:p>
            <a:pPr marL="571500" indent="-571500" algn="l">
              <a:buFont typeface="+mj-lt"/>
              <a:buAutoNum type="romanUcPeriod"/>
            </a:pPr>
            <a:r>
              <a:rPr lang="en-US" b="1" dirty="0" smtClean="0">
                <a:latin typeface="Century Gothic" panose="020B0502020202020204" pitchFamily="34" charset="0"/>
              </a:rPr>
              <a:t>Goodness Discovered</a:t>
            </a:r>
          </a:p>
          <a:p>
            <a:pPr marL="571500" indent="-571500" algn="l">
              <a:buFont typeface="+mj-lt"/>
              <a:buAutoNum type="romanUcPeriod"/>
            </a:pPr>
            <a:r>
              <a:rPr lang="en-US" b="1" dirty="0" smtClean="0">
                <a:latin typeface="Century Gothic" panose="020B0502020202020204" pitchFamily="34" charset="0"/>
              </a:rPr>
              <a:t>Goodness Defined</a:t>
            </a:r>
            <a:endParaRPr lang="en-US" b="1" dirty="0">
              <a:latin typeface="Century Gothic" panose="020B0502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 Gothic" panose="020B0502020202020204" pitchFamily="34" charset="0"/>
              </a:rPr>
              <a:t>By our actions (hands)—</a:t>
            </a:r>
            <a:r>
              <a:rPr lang="en-US" sz="1800" i="1" dirty="0" smtClean="0">
                <a:latin typeface="Century Gothic" panose="020B0502020202020204" pitchFamily="34" charset="0"/>
              </a:rPr>
              <a:t>do justice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 Gothic" panose="020B0502020202020204" pitchFamily="34" charset="0"/>
              </a:rPr>
              <a:t>By our affections (heart)—</a:t>
            </a:r>
            <a:r>
              <a:rPr lang="en-US" sz="1800" i="1" dirty="0" smtClean="0">
                <a:latin typeface="Century Gothic" panose="020B0502020202020204" pitchFamily="34" charset="0"/>
              </a:rPr>
              <a:t>love kindness/mercy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 Gothic" panose="020B0502020202020204" pitchFamily="34" charset="0"/>
              </a:rPr>
              <a:t>By our reason (mind)—</a:t>
            </a:r>
            <a:r>
              <a:rPr lang="en-US" sz="1800" i="1" dirty="0" smtClean="0">
                <a:latin typeface="Century Gothic" panose="020B0502020202020204" pitchFamily="34" charset="0"/>
              </a:rPr>
              <a:t>walk humbly/faithfulness</a:t>
            </a:r>
            <a:endParaRPr lang="en-US" sz="2000" i="1" dirty="0" smtClean="0">
              <a:latin typeface="Century Gothic" panose="020B0502020202020204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99758" y="3849622"/>
            <a:ext cx="2840090" cy="6217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8D616B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algn="l"/>
            <a:r>
              <a:rPr lang="en-US" sz="3200" dirty="0" smtClean="0">
                <a:latin typeface="Century Gothic" panose="020B0502020202020204" pitchFamily="34" charset="0"/>
              </a:rPr>
              <a:t>GOODNESS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333064" y="4522305"/>
            <a:ext cx="2095243" cy="2659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8D616B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8D616B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8D616B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8D616B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8D616B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>
                <a:latin typeface="Century Gothic" panose="020B0502020202020204" pitchFamily="34" charset="0"/>
              </a:rPr>
              <a:t>THE FRUIT OF THE SPIRIT</a:t>
            </a:r>
            <a:endParaRPr lang="en-U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15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307195" y="311770"/>
            <a:ext cx="6372942" cy="4520415"/>
          </a:xfrm>
        </p:spPr>
        <p:txBody>
          <a:bodyPr anchor="t">
            <a:normAutofit/>
          </a:bodyPr>
          <a:lstStyle/>
          <a:p>
            <a:pPr marL="571500" indent="-571500" algn="l">
              <a:buFont typeface="+mj-lt"/>
              <a:buAutoNum type="romanUcPeriod"/>
            </a:pPr>
            <a:r>
              <a:rPr lang="en-US" b="1" dirty="0" smtClean="0">
                <a:latin typeface="Century Gothic" panose="020B0502020202020204" pitchFamily="34" charset="0"/>
              </a:rPr>
              <a:t>Goodness Discovered</a:t>
            </a:r>
          </a:p>
          <a:p>
            <a:pPr marL="571500" indent="-571500" algn="l">
              <a:buFont typeface="+mj-lt"/>
              <a:buAutoNum type="romanUcPeriod"/>
            </a:pPr>
            <a:r>
              <a:rPr lang="en-US" b="1" dirty="0" smtClean="0">
                <a:latin typeface="Century Gothic" panose="020B0502020202020204" pitchFamily="34" charset="0"/>
              </a:rPr>
              <a:t>Goodness Defined</a:t>
            </a:r>
          </a:p>
          <a:p>
            <a:pPr marL="571500" indent="-571500" algn="l">
              <a:buFont typeface="+mj-lt"/>
              <a:buAutoNum type="romanUcPeriod"/>
            </a:pPr>
            <a:r>
              <a:rPr lang="en-US" b="1" dirty="0" smtClean="0">
                <a:latin typeface="Century Gothic" panose="020B0502020202020204" pitchFamily="34" charset="0"/>
              </a:rPr>
              <a:t>Goodness Displayed</a:t>
            </a:r>
            <a:endParaRPr lang="en-US" b="1" dirty="0">
              <a:latin typeface="Century Gothic" panose="020B0502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 Gothic" panose="020B0502020202020204" pitchFamily="34" charset="0"/>
              </a:rPr>
              <a:t>Saved unto goodness—(Eph. 2:8-10)</a:t>
            </a:r>
            <a:endParaRPr lang="en-US" sz="1800" i="1" dirty="0" smtClean="0">
              <a:latin typeface="Century Gothic" panose="020B0502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 Gothic" panose="020B0502020202020204" pitchFamily="34" charset="0"/>
              </a:rPr>
              <a:t>Instructed unto goodness—(2 Tim. 3:16-17)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 Gothic" panose="020B0502020202020204" pitchFamily="34" charset="0"/>
              </a:rPr>
              <a:t>Devoted unto goodness—(Titus 2:11-14)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99758" y="3849622"/>
            <a:ext cx="2840090" cy="6217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8D616B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algn="l"/>
            <a:r>
              <a:rPr lang="en-US" sz="3200" dirty="0" smtClean="0">
                <a:latin typeface="Century Gothic" panose="020B0502020202020204" pitchFamily="34" charset="0"/>
              </a:rPr>
              <a:t>GOODNESS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333064" y="4522305"/>
            <a:ext cx="2095243" cy="2659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8D616B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8D616B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8D616B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8D616B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8D616B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>
                <a:latin typeface="Century Gothic" panose="020B0502020202020204" pitchFamily="34" charset="0"/>
              </a:rPr>
              <a:t>THE FRUIT OF THE SPIRIT</a:t>
            </a:r>
            <a:endParaRPr lang="en-U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67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06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223</TotalTime>
  <Words>216</Words>
  <Application>Microsoft Office PowerPoint</Application>
  <PresentationFormat>On-screen Show (16:9)</PresentationFormat>
  <Paragraphs>54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Default</vt:lpstr>
      <vt:lpstr>1_Default</vt:lpstr>
      <vt:lpstr>Office Theme</vt:lpstr>
      <vt:lpstr>PowerPoint Presentation</vt:lpstr>
      <vt:lpstr>PowerPoint Presentation</vt:lpstr>
      <vt:lpstr>GOODNESS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Danville Church</cp:lastModifiedBy>
  <cp:revision>27</cp:revision>
  <dcterms:created xsi:type="dcterms:W3CDTF">2014-03-26T14:03:34Z</dcterms:created>
  <dcterms:modified xsi:type="dcterms:W3CDTF">2017-01-29T13:43:44Z</dcterms:modified>
</cp:coreProperties>
</file>