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Lst>
  <p:notesMasterIdLst>
    <p:notesMasterId r:id="rId25"/>
  </p:notesMasterIdLst>
  <p:sldIdLst>
    <p:sldId id="286" r:id="rId3"/>
    <p:sldId id="287" r:id="rId4"/>
    <p:sldId id="262" r:id="rId5"/>
    <p:sldId id="265" r:id="rId6"/>
    <p:sldId id="272" r:id="rId7"/>
    <p:sldId id="273" r:id="rId8"/>
    <p:sldId id="266" r:id="rId9"/>
    <p:sldId id="274" r:id="rId10"/>
    <p:sldId id="275" r:id="rId11"/>
    <p:sldId id="276" r:id="rId12"/>
    <p:sldId id="277" r:id="rId13"/>
    <p:sldId id="278" r:id="rId14"/>
    <p:sldId id="279" r:id="rId15"/>
    <p:sldId id="268" r:id="rId16"/>
    <p:sldId id="285" r:id="rId17"/>
    <p:sldId id="269" r:id="rId18"/>
    <p:sldId id="280" r:id="rId19"/>
    <p:sldId id="281" r:id="rId20"/>
    <p:sldId id="282" r:id="rId21"/>
    <p:sldId id="283" r:id="rId22"/>
    <p:sldId id="284" r:id="rId23"/>
    <p:sldId id="26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90" d="100"/>
          <a:sy n="90" d="100"/>
        </p:scale>
        <p:origin x="-1326" y="-546"/>
      </p:cViewPr>
      <p:guideLst>
        <p:guide orient="horz" pos="2160"/>
        <p:guide pos="3840"/>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FE930-BE40-4845-9E34-197155E207AC}" type="datetimeFigureOut">
              <a:rPr lang="en-US" smtClean="0"/>
              <a:t>12/4/2016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9890C-0B88-4A20-AD2A-CE6E1DE2593E}" type="slidenum">
              <a:rPr lang="en-US" smtClean="0"/>
              <a:t>‹#›</a:t>
            </a:fld>
            <a:endParaRPr lang="en-US"/>
          </a:p>
        </p:txBody>
      </p:sp>
    </p:spTree>
    <p:extLst>
      <p:ext uri="{BB962C8B-B14F-4D97-AF65-F5344CB8AC3E}">
        <p14:creationId xmlns:p14="http://schemas.microsoft.com/office/powerpoint/2010/main" val="828070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1DF57F-E6F7-4A64-B61C-FFF9F13E2C1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510543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03370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357260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285479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a:r>
              <a:rPr lang="en-US" dirty="0">
                <a:solidFill>
                  <a:srgbClr val="69676D">
                    <a:lumMod val="40000"/>
                    <a:lumOff val="60000"/>
                  </a:srgbClr>
                </a:solidFill>
              </a:rPr>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a:r>
              <a:rPr lang="en-US" dirty="0">
                <a:solidFill>
                  <a:srgbClr val="69676D">
                    <a:lumMod val="40000"/>
                    <a:lumOff val="60000"/>
                  </a:srgbClr>
                </a:solidFill>
              </a:rPr>
              <a:t>”</a:t>
            </a:r>
          </a:p>
        </p:txBody>
      </p:sp>
    </p:spTree>
    <p:extLst>
      <p:ext uri="{BB962C8B-B14F-4D97-AF65-F5344CB8AC3E}">
        <p14:creationId xmlns:p14="http://schemas.microsoft.com/office/powerpoint/2010/main" val="428993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88913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74329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59708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133714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4185482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633830-2244-49AE-BC4A-47F415C177C6}"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pPr/>
              <a:t>‹#›</a:t>
            </a:fld>
            <a:endParaRPr lang="en-US"/>
          </a:p>
        </p:txBody>
      </p:sp>
    </p:spTree>
    <p:extLst>
      <p:ext uri="{BB962C8B-B14F-4D97-AF65-F5344CB8AC3E}">
        <p14:creationId xmlns:p14="http://schemas.microsoft.com/office/powerpoint/2010/main" val="1932237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33830-2244-49AE-BC4A-47F415C177C6}"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425742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915602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pPr/>
              <a:t>‹#›</a:t>
            </a:fld>
            <a:endParaRPr lang="en-US"/>
          </a:p>
        </p:txBody>
      </p:sp>
    </p:spTree>
    <p:extLst>
      <p:ext uri="{BB962C8B-B14F-4D97-AF65-F5344CB8AC3E}">
        <p14:creationId xmlns:p14="http://schemas.microsoft.com/office/powerpoint/2010/main" val="388501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633830-2244-49AE-BC4A-47F415C177C6}"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240735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633830-2244-49AE-BC4A-47F415C177C6}" type="datetimeFigureOut">
              <a:rPr lang="en-US" smtClean="0"/>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282783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633830-2244-49AE-BC4A-47F415C177C6}" type="datetimeFigureOut">
              <a:rPr lang="en-US" smtClean="0"/>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3034400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181291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38641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551707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33830-2244-49AE-BC4A-47F415C177C6}"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1897279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33830-2244-49AE-BC4A-47F415C177C6}"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a:p>
        </p:txBody>
      </p:sp>
    </p:spTree>
    <p:extLst>
      <p:ext uri="{BB962C8B-B14F-4D97-AF65-F5344CB8AC3E}">
        <p14:creationId xmlns:p14="http://schemas.microsoft.com/office/powerpoint/2010/main" val="406553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64337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47731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alpha val="60000"/>
                </a:prstClr>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2833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3"/>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4"/>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361004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2"/>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3"/>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5691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5"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6"/>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71930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12/3/2016</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858383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defTabSz="457200"/>
            <a:fld id="{4AAD347D-5ACD-4C99-B74B-A9C85AD731AF}" type="datetimeFigureOut">
              <a:rPr lang="en-US" dirty="0">
                <a:solidFill>
                  <a:prstClr val="white">
                    <a:tint val="75000"/>
                    <a:alpha val="60000"/>
                  </a:prstClr>
                </a:solidFill>
              </a:rPr>
              <a:pPr defTabSz="457200"/>
              <a:t>12/3/2016</a:t>
            </a:fld>
            <a:endParaRPr lang="en-US" dirty="0">
              <a:solidFill>
                <a:prstClr val="white">
                  <a:tint val="75000"/>
                  <a:alpha val="60000"/>
                </a:prstClr>
              </a:solidFill>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defTabSz="457200"/>
            <a:endParaRPr lang="en-US" dirty="0">
              <a:solidFill>
                <a:prstClr val="white">
                  <a:tint val="75000"/>
                  <a:alpha val="60000"/>
                </a:prstClr>
              </a:solidFill>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defTabSz="457200"/>
            <a:fld id="{D57F1E4F-1CFF-5643-939E-02111984F565}" type="slidenum">
              <a:rPr lang="en-US" dirty="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331051248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33830-2244-49AE-BC4A-47F415C177C6}" type="datetimeFigureOut">
              <a:rPr lang="en-US" smtClean="0"/>
              <a:pPr/>
              <a:t>12/3/2016</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27A5A-7290-4DE1-BA94-4BE8A8E57DCF}" type="slidenum">
              <a:rPr lang="en-US" smtClean="0"/>
              <a:pPr/>
              <a:t>‹#›</a:t>
            </a:fld>
            <a:endParaRPr lang="en-US"/>
          </a:p>
        </p:txBody>
      </p:sp>
    </p:spTree>
    <p:extLst>
      <p:ext uri="{BB962C8B-B14F-4D97-AF65-F5344CB8AC3E}">
        <p14:creationId xmlns:p14="http://schemas.microsoft.com/office/powerpoint/2010/main" val="378677285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 y="0"/>
            <a:ext cx="12191999"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defTabSz="457155"/>
            <a:r>
              <a:rPr lang="en-US" sz="4000" dirty="0">
                <a:solidFill>
                  <a:prstClr val="white"/>
                </a:solidFill>
              </a:rPr>
              <a:t>Scripture Reading: </a:t>
            </a:r>
            <a:r>
              <a:rPr lang="en-US" sz="4000" dirty="0" smtClean="0">
                <a:solidFill>
                  <a:prstClr val="white"/>
                </a:solidFill>
              </a:rPr>
              <a:t>Isaiah 35:3-6</a:t>
            </a:r>
            <a:endParaRPr lang="en-US" sz="4000" dirty="0">
              <a:solidFill>
                <a:prstClr val="white"/>
              </a:solidFill>
            </a:endParaRPr>
          </a:p>
          <a:p>
            <a:pPr algn="ctr" defTabSz="457155"/>
            <a:endParaRPr lang="en-US" sz="4000" dirty="0">
              <a:solidFill>
                <a:prstClr val="white"/>
              </a:solidFill>
            </a:endParaRPr>
          </a:p>
          <a:p>
            <a:pPr algn="ctr" defTabSz="457155"/>
            <a:endParaRPr lang="en-US" sz="4000" dirty="0">
              <a:solidFill>
                <a:prstClr val="white"/>
              </a:solidFill>
            </a:endParaRPr>
          </a:p>
          <a:p>
            <a:pPr algn="ctr" defTabSz="457155"/>
            <a:endParaRPr lang="en-US" sz="4000" dirty="0">
              <a:solidFill>
                <a:prstClr val="white"/>
              </a:solidFill>
            </a:endParaRPr>
          </a:p>
          <a:p>
            <a:pPr algn="ctr" defTabSz="457155"/>
            <a:endParaRPr lang="en-US" sz="4000" dirty="0">
              <a:solidFill>
                <a:prstClr val="white"/>
              </a:solidFill>
            </a:endParaRPr>
          </a:p>
          <a:p>
            <a:pPr algn="ctr" defTabSz="457155"/>
            <a:endParaRPr lang="en-US" sz="4000" dirty="0">
              <a:solidFill>
                <a:prstClr val="white"/>
              </a:solidFill>
            </a:endParaRPr>
          </a:p>
          <a:p>
            <a:pPr algn="ctr" defTabSz="457155"/>
            <a:endParaRPr lang="en-US" sz="4000" dirty="0">
              <a:solidFill>
                <a:prstClr val="white"/>
              </a:solidFill>
            </a:endParaRPr>
          </a:p>
          <a:p>
            <a:pPr algn="ctr" defTabSz="457155"/>
            <a:endParaRPr lang="en-US" sz="4000" dirty="0">
              <a:solidFill>
                <a:prstClr val="white"/>
              </a:solidFill>
            </a:endParaRPr>
          </a:p>
        </p:txBody>
      </p:sp>
    </p:spTree>
    <p:extLst>
      <p:ext uri="{BB962C8B-B14F-4D97-AF65-F5344CB8AC3E}">
        <p14:creationId xmlns:p14="http://schemas.microsoft.com/office/powerpoint/2010/main" val="4073750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6" b="19022"/>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676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endParaRPr lang="en-US" sz="3200" i="1" dirty="0">
              <a:solidFill>
                <a:srgbClr val="00B0F0"/>
              </a:solidFill>
              <a:effectLst>
                <a:outerShdw blurRad="38100" dist="38100" dir="2700000" algn="tl">
                  <a:srgbClr val="000000">
                    <a:alpha val="43137"/>
                  </a:srgbClr>
                </a:outerShdw>
              </a:effectLst>
              <a:latin typeface="Century Gothic" panose="020B0502020202020204" pitchFamily="34" charset="0"/>
            </a:endParaRPr>
          </a:p>
        </p:txBody>
      </p:sp>
      <p:sp>
        <p:nvSpPr>
          <p:cNvPr id="8" name="Title 1"/>
          <p:cNvSpPr txBox="1">
            <a:spLocks/>
          </p:cNvSpPr>
          <p:nvPr/>
        </p:nvSpPr>
        <p:spPr>
          <a:xfrm>
            <a:off x="609600" y="4572000"/>
            <a:ext cx="10896600" cy="2133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Matthew 23:25-26</a:t>
            </a:r>
          </a:p>
          <a:p>
            <a:pPr algn="l"/>
            <a:r>
              <a:rPr lang="en-US" sz="2400" b="1" dirty="0">
                <a:solidFill>
                  <a:schemeClr val="tx1">
                    <a:lumMod val="75000"/>
                    <a:lumOff val="25000"/>
                  </a:schemeClr>
                </a:solidFill>
                <a:latin typeface="Century Gothic" panose="020B0502020202020204" pitchFamily="34" charset="0"/>
              </a:rPr>
              <a:t>Woe to you, scribes and Pharisees, hypocrites! For you clean the outside of the cup and of the dish, but inside they are full </a:t>
            </a:r>
            <a:r>
              <a:rPr lang="en-US" sz="2400" b="1" dirty="0" smtClean="0">
                <a:solidFill>
                  <a:schemeClr val="tx1">
                    <a:lumMod val="75000"/>
                    <a:lumOff val="25000"/>
                  </a:schemeClr>
                </a:solidFill>
                <a:latin typeface="Century Gothic" panose="020B0502020202020204" pitchFamily="34" charset="0"/>
              </a:rPr>
              <a:t>of </a:t>
            </a:r>
            <a:r>
              <a:rPr lang="en-US" sz="2400" b="1" dirty="0">
                <a:solidFill>
                  <a:schemeClr val="tx1">
                    <a:lumMod val="75000"/>
                    <a:lumOff val="25000"/>
                  </a:schemeClr>
                </a:solidFill>
                <a:latin typeface="Century Gothic" panose="020B0502020202020204" pitchFamily="34" charset="0"/>
              </a:rPr>
              <a:t>robbery and self-indulgence. </a:t>
            </a:r>
            <a:r>
              <a:rPr lang="en-US" sz="2400" b="1" dirty="0" smtClean="0">
                <a:solidFill>
                  <a:schemeClr val="tx1">
                    <a:lumMod val="75000"/>
                    <a:lumOff val="25000"/>
                  </a:schemeClr>
                </a:solidFill>
                <a:latin typeface="Century Gothic" panose="020B0502020202020204" pitchFamily="34" charset="0"/>
              </a:rPr>
              <a:t>You </a:t>
            </a:r>
            <a:r>
              <a:rPr lang="en-US" sz="2400" b="1" dirty="0">
                <a:solidFill>
                  <a:schemeClr val="tx1">
                    <a:lumMod val="75000"/>
                    <a:lumOff val="25000"/>
                  </a:schemeClr>
                </a:solidFill>
                <a:latin typeface="Century Gothic" panose="020B0502020202020204" pitchFamily="34" charset="0"/>
              </a:rPr>
              <a:t>blind Pharisee, first clean the inside of the cup and of the dish, so that the outside of it may become clean also.</a:t>
            </a:r>
            <a:endParaRPr lang="en-US" sz="24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193779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6" b="19022"/>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676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endParaRPr lang="en-US" sz="3200" i="1" dirty="0">
              <a:solidFill>
                <a:srgbClr val="00B0F0"/>
              </a:solidFill>
              <a:effectLst>
                <a:outerShdw blurRad="38100" dist="38100" dir="2700000" algn="tl">
                  <a:srgbClr val="000000">
                    <a:alpha val="43137"/>
                  </a:srgbClr>
                </a:outerShdw>
              </a:effectLst>
              <a:latin typeface="Century Gothic" panose="020B0502020202020204" pitchFamily="34" charset="0"/>
            </a:endParaRPr>
          </a:p>
        </p:txBody>
      </p:sp>
      <p:sp>
        <p:nvSpPr>
          <p:cNvPr id="8" name="Title 1"/>
          <p:cNvSpPr txBox="1">
            <a:spLocks/>
          </p:cNvSpPr>
          <p:nvPr/>
        </p:nvSpPr>
        <p:spPr>
          <a:xfrm>
            <a:off x="876301" y="4572000"/>
            <a:ext cx="10286999" cy="2133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2 Corinthians 4:16</a:t>
            </a:r>
          </a:p>
          <a:p>
            <a:pPr algn="l"/>
            <a:r>
              <a:rPr lang="en-US" sz="3200" b="1" dirty="0" smtClean="0">
                <a:solidFill>
                  <a:schemeClr val="tx1">
                    <a:lumMod val="75000"/>
                    <a:lumOff val="25000"/>
                  </a:schemeClr>
                </a:solidFill>
                <a:latin typeface="Century Gothic" panose="020B0502020202020204" pitchFamily="34" charset="0"/>
              </a:rPr>
              <a:t>Therefore </a:t>
            </a:r>
            <a:r>
              <a:rPr lang="en-US" sz="3200" b="1" dirty="0">
                <a:solidFill>
                  <a:schemeClr val="tx1">
                    <a:lumMod val="75000"/>
                    <a:lumOff val="25000"/>
                  </a:schemeClr>
                </a:solidFill>
                <a:latin typeface="Century Gothic" panose="020B0502020202020204" pitchFamily="34" charset="0"/>
              </a:rPr>
              <a:t>we do not lose heart, but though our outer man is decaying, yet our inner man is being renewed day by day.</a:t>
            </a:r>
            <a:endParaRPr lang="en-US" sz="32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602874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6" b="19022"/>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676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endParaRPr lang="en-US" sz="3200" i="1" dirty="0">
              <a:solidFill>
                <a:srgbClr val="00B0F0"/>
              </a:solidFill>
              <a:effectLst>
                <a:outerShdw blurRad="38100" dist="38100" dir="2700000" algn="tl">
                  <a:srgbClr val="000000">
                    <a:alpha val="43137"/>
                  </a:srgbClr>
                </a:outerShdw>
              </a:effectLst>
              <a:latin typeface="Century Gothic" panose="020B0502020202020204" pitchFamily="34" charset="0"/>
            </a:endParaRPr>
          </a:p>
        </p:txBody>
      </p:sp>
      <p:sp>
        <p:nvSpPr>
          <p:cNvPr id="8" name="Title 1"/>
          <p:cNvSpPr txBox="1">
            <a:spLocks/>
          </p:cNvSpPr>
          <p:nvPr/>
        </p:nvSpPr>
        <p:spPr>
          <a:xfrm>
            <a:off x="228600" y="4572000"/>
            <a:ext cx="11734799" cy="2133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2 Corinthians 4:17-18</a:t>
            </a:r>
          </a:p>
          <a:p>
            <a:pPr algn="l"/>
            <a:r>
              <a:rPr lang="en-US" sz="2400" b="1" dirty="0">
                <a:solidFill>
                  <a:schemeClr val="tx1">
                    <a:lumMod val="75000"/>
                    <a:lumOff val="25000"/>
                  </a:schemeClr>
                </a:solidFill>
                <a:latin typeface="Century Gothic" panose="020B0502020202020204" pitchFamily="34" charset="0"/>
              </a:rPr>
              <a:t>For momentary, light affliction is producing for us an eternal weight of glory far beyond all comparison, </a:t>
            </a:r>
            <a:r>
              <a:rPr lang="en-US" sz="2400" b="1" dirty="0" smtClean="0">
                <a:solidFill>
                  <a:schemeClr val="tx1">
                    <a:lumMod val="75000"/>
                    <a:lumOff val="25000"/>
                  </a:schemeClr>
                </a:solidFill>
                <a:latin typeface="Century Gothic" panose="020B0502020202020204" pitchFamily="34" charset="0"/>
              </a:rPr>
              <a:t>while </a:t>
            </a:r>
            <a:r>
              <a:rPr lang="en-US" sz="2400" b="1" dirty="0">
                <a:solidFill>
                  <a:schemeClr val="tx1">
                    <a:lumMod val="75000"/>
                    <a:lumOff val="25000"/>
                  </a:schemeClr>
                </a:solidFill>
                <a:latin typeface="Century Gothic" panose="020B0502020202020204" pitchFamily="34" charset="0"/>
              </a:rPr>
              <a:t>we look not at the things which are seen, but at the things which are not seen; for the things which are seen are temporal, but the things which are not seen are eternal.</a:t>
            </a:r>
            <a:endParaRPr lang="en-US" sz="24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64111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6" b="19022"/>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676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endParaRPr lang="en-US" sz="3200" i="1" dirty="0">
              <a:solidFill>
                <a:srgbClr val="00B0F0"/>
              </a:solidFill>
              <a:effectLst>
                <a:outerShdw blurRad="38100" dist="38100" dir="2700000" algn="tl">
                  <a:srgbClr val="000000">
                    <a:alpha val="43137"/>
                  </a:srgbClr>
                </a:outerShdw>
              </a:effectLst>
              <a:latin typeface="Century Gothic" panose="020B0502020202020204" pitchFamily="34" charset="0"/>
            </a:endParaRPr>
          </a:p>
        </p:txBody>
      </p:sp>
      <p:sp>
        <p:nvSpPr>
          <p:cNvPr id="8" name="Title 1"/>
          <p:cNvSpPr txBox="1">
            <a:spLocks/>
          </p:cNvSpPr>
          <p:nvPr/>
        </p:nvSpPr>
        <p:spPr>
          <a:xfrm>
            <a:off x="876301" y="4572000"/>
            <a:ext cx="10286999" cy="2133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Ephesians 1:3</a:t>
            </a:r>
          </a:p>
          <a:p>
            <a:pPr algn="l"/>
            <a:r>
              <a:rPr lang="en-US" sz="3200" b="1" dirty="0">
                <a:solidFill>
                  <a:schemeClr val="tx1">
                    <a:lumMod val="75000"/>
                    <a:lumOff val="25000"/>
                  </a:schemeClr>
                </a:solidFill>
                <a:latin typeface="Century Gothic" panose="020B0502020202020204" pitchFamily="34" charset="0"/>
              </a:rPr>
              <a:t>Blessed be the God and Father of our Lord Jesus Christ, who has blessed us with every spiritual blessing in the heavenly places in Christ</a:t>
            </a:r>
            <a:endParaRPr lang="en-US" sz="32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394863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25908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The </a:t>
            </a:r>
            <a:r>
              <a:rPr lang="en-US" sz="3200" b="1" dirty="0">
                <a:solidFill>
                  <a:schemeClr val="tx1">
                    <a:lumMod val="75000"/>
                    <a:lumOff val="25000"/>
                  </a:schemeClr>
                </a:solidFill>
                <a:latin typeface="Century Gothic" panose="020B0502020202020204" pitchFamily="34" charset="0"/>
              </a:rPr>
              <a:t> truth about Jesus is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near</a:t>
            </a:r>
            <a:r>
              <a:rPr lang="en-US" sz="3200" b="1" dirty="0">
                <a:solidFill>
                  <a:schemeClr val="tx1">
                    <a:lumMod val="75000"/>
                    <a:lumOff val="25000"/>
                  </a:schemeClr>
                </a:solidFill>
                <a:effectLst>
                  <a:outerShdw blurRad="38100" dist="38100" dir="2700000" algn="tl">
                    <a:srgbClr val="000000">
                      <a:alpha val="43137"/>
                    </a:srgbClr>
                  </a:outerShdw>
                </a:effectLst>
                <a:latin typeface="Century Gothic" panose="020B0502020202020204" pitchFamily="34" charset="0"/>
              </a:rPr>
              <a:t> </a:t>
            </a:r>
            <a:r>
              <a:rPr lang="en-US" sz="3200" b="1" dirty="0">
                <a:solidFill>
                  <a:schemeClr val="tx1">
                    <a:lumMod val="75000"/>
                    <a:lumOff val="25000"/>
                  </a:schemeClr>
                </a:solidFill>
                <a:latin typeface="Century Gothic" panose="020B0502020202020204" pitchFamily="34" charset="0"/>
              </a:rPr>
              <a:t>but we can still be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far</a:t>
            </a:r>
            <a:r>
              <a:rPr lang="en-US" sz="3200" b="1" dirty="0">
                <a:solidFill>
                  <a:schemeClr val="tx1">
                    <a:lumMod val="75000"/>
                    <a:lumOff val="25000"/>
                  </a:schemeClr>
                </a:solidFill>
                <a:effectLst>
                  <a:outerShdw blurRad="38100" dist="38100" dir="2700000" algn="tl">
                    <a:srgbClr val="000000">
                      <a:alpha val="43137"/>
                    </a:srgbClr>
                  </a:outerShdw>
                </a:effectLst>
                <a:latin typeface="Century Gothic" panose="020B0502020202020204" pitchFamily="34" charset="0"/>
              </a:rPr>
              <a:t> </a:t>
            </a:r>
            <a:r>
              <a:rPr lang="en-US" sz="3200" b="1" dirty="0">
                <a:solidFill>
                  <a:schemeClr val="tx1">
                    <a:lumMod val="75000"/>
                    <a:lumOff val="25000"/>
                  </a:schemeClr>
                </a:solidFill>
                <a:latin typeface="Century Gothic" panose="020B0502020202020204" pitchFamily="34" charset="0"/>
              </a:rPr>
              <a:t>away</a:t>
            </a:r>
            <a:endParaRPr lang="en-US" sz="3200"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endParaRPr lang="en-US" sz="3600"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72845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3581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The </a:t>
            </a:r>
            <a:r>
              <a:rPr lang="en-US" sz="3200" b="1" dirty="0">
                <a:solidFill>
                  <a:schemeClr val="tx1">
                    <a:lumMod val="75000"/>
                    <a:lumOff val="25000"/>
                  </a:schemeClr>
                </a:solidFill>
                <a:latin typeface="Century Gothic" panose="020B0502020202020204" pitchFamily="34" charset="0"/>
              </a:rPr>
              <a:t> truth about Jesus is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near</a:t>
            </a:r>
            <a:r>
              <a:rPr lang="en-US" sz="3200" b="1" dirty="0">
                <a:solidFill>
                  <a:schemeClr val="tx1">
                    <a:lumMod val="75000"/>
                    <a:lumOff val="25000"/>
                  </a:schemeClr>
                </a:solidFill>
                <a:effectLst>
                  <a:outerShdw blurRad="38100" dist="38100" dir="2700000" algn="tl">
                    <a:srgbClr val="000000">
                      <a:alpha val="43137"/>
                    </a:srgbClr>
                  </a:outerShdw>
                </a:effectLst>
                <a:latin typeface="Century Gothic" panose="020B0502020202020204" pitchFamily="34" charset="0"/>
              </a:rPr>
              <a:t> </a:t>
            </a:r>
            <a:r>
              <a:rPr lang="en-US" sz="3200" b="1" dirty="0">
                <a:solidFill>
                  <a:schemeClr val="tx1">
                    <a:lumMod val="75000"/>
                    <a:lumOff val="25000"/>
                  </a:schemeClr>
                </a:solidFill>
                <a:latin typeface="Century Gothic" panose="020B0502020202020204" pitchFamily="34" charset="0"/>
              </a:rPr>
              <a:t>but we can still be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far</a:t>
            </a:r>
            <a:r>
              <a:rPr lang="en-US" sz="3200" b="1" dirty="0">
                <a:solidFill>
                  <a:schemeClr val="tx1">
                    <a:lumMod val="75000"/>
                    <a:lumOff val="25000"/>
                  </a:schemeClr>
                </a:solidFill>
                <a:effectLst>
                  <a:outerShdw blurRad="38100" dist="38100" dir="2700000" algn="tl">
                    <a:srgbClr val="000000">
                      <a:alpha val="43137"/>
                    </a:srgbClr>
                  </a:outerShdw>
                </a:effectLst>
                <a:latin typeface="Century Gothic" panose="020B0502020202020204" pitchFamily="34" charset="0"/>
              </a:rPr>
              <a:t> </a:t>
            </a:r>
            <a:r>
              <a:rPr lang="en-US" sz="3200" b="1" dirty="0" smtClean="0">
                <a:solidFill>
                  <a:schemeClr val="tx1">
                    <a:lumMod val="75000"/>
                    <a:lumOff val="25000"/>
                  </a:schemeClr>
                </a:solidFill>
                <a:latin typeface="Century Gothic" panose="020B0502020202020204" pitchFamily="34" charset="0"/>
              </a:rPr>
              <a:t>away</a:t>
            </a: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The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power</a:t>
            </a:r>
            <a:r>
              <a:rPr lang="en-US" sz="3200" b="1" dirty="0" smtClean="0">
                <a:solidFill>
                  <a:schemeClr val="tx1">
                    <a:lumMod val="75000"/>
                    <a:lumOff val="25000"/>
                  </a:schemeClr>
                </a:solidFill>
                <a:effectLst>
                  <a:outerShdw blurRad="38100" dist="38100" dir="2700000" algn="tl">
                    <a:srgbClr val="000000">
                      <a:alpha val="43137"/>
                    </a:srgbClr>
                  </a:outerShdw>
                </a:effectLst>
                <a:latin typeface="Century Gothic" panose="020B0502020202020204" pitchFamily="34" charset="0"/>
              </a:rPr>
              <a:t> </a:t>
            </a:r>
            <a:r>
              <a:rPr lang="en-US" sz="3200" b="1" dirty="0" smtClean="0">
                <a:solidFill>
                  <a:schemeClr val="tx1">
                    <a:lumMod val="75000"/>
                    <a:lumOff val="25000"/>
                  </a:schemeClr>
                </a:solidFill>
                <a:latin typeface="Century Gothic" panose="020B0502020202020204" pitchFamily="34" charset="0"/>
              </a:rPr>
              <a:t>of Jesus’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word</a:t>
            </a:r>
            <a:r>
              <a:rPr lang="en-US" sz="3200" b="1" dirty="0" smtClean="0">
                <a:solidFill>
                  <a:schemeClr val="tx1">
                    <a:lumMod val="75000"/>
                    <a:lumOff val="25000"/>
                  </a:schemeClr>
                </a:solidFill>
                <a:effectLst>
                  <a:outerShdw blurRad="38100" dist="38100" dir="2700000" algn="tl">
                    <a:srgbClr val="000000">
                      <a:alpha val="43137"/>
                    </a:srgbClr>
                  </a:outerShdw>
                </a:effectLst>
                <a:latin typeface="Century Gothic" panose="020B0502020202020204" pitchFamily="34" charset="0"/>
              </a:rPr>
              <a:t> </a:t>
            </a:r>
            <a:r>
              <a:rPr lang="en-US" sz="3200" b="1" dirty="0" smtClean="0">
                <a:solidFill>
                  <a:schemeClr val="tx1">
                    <a:lumMod val="75000"/>
                    <a:lumOff val="25000"/>
                  </a:schemeClr>
                </a:solidFill>
                <a:latin typeface="Century Gothic" panose="020B0502020202020204" pitchFamily="34" charset="0"/>
              </a:rPr>
              <a:t>proves that He is the Son of God </a:t>
            </a:r>
            <a:endParaRPr lang="en-US" sz="3200"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endParaRPr lang="en-US" sz="3600"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4132836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6002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Psalm 148:5</a:t>
            </a:r>
          </a:p>
          <a:p>
            <a:pPr algn="l"/>
            <a:r>
              <a:rPr lang="en-US" sz="3200" b="1" dirty="0">
                <a:solidFill>
                  <a:schemeClr val="tx1">
                    <a:lumMod val="75000"/>
                    <a:lumOff val="25000"/>
                  </a:schemeClr>
                </a:solidFill>
                <a:latin typeface="Century Gothic" panose="020B0502020202020204" pitchFamily="34" charset="0"/>
              </a:rPr>
              <a:t>Let them praise the name of the Lord,</a:t>
            </a:r>
          </a:p>
          <a:p>
            <a:pPr algn="l"/>
            <a:r>
              <a:rPr lang="en-US" sz="3200" b="1" dirty="0">
                <a:solidFill>
                  <a:schemeClr val="tx1">
                    <a:lumMod val="75000"/>
                    <a:lumOff val="25000"/>
                  </a:schemeClr>
                </a:solidFill>
                <a:latin typeface="Century Gothic" panose="020B0502020202020204" pitchFamily="34" charset="0"/>
              </a:rPr>
              <a:t>For He commanded and they were created.</a:t>
            </a:r>
            <a:endParaRPr lang="en-US"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981450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25908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Isaiah 55:11</a:t>
            </a:r>
          </a:p>
          <a:p>
            <a:pPr algn="l"/>
            <a:r>
              <a:rPr lang="en-US" sz="3200" b="1" dirty="0">
                <a:solidFill>
                  <a:schemeClr val="tx1">
                    <a:lumMod val="75000"/>
                    <a:lumOff val="25000"/>
                  </a:schemeClr>
                </a:solidFill>
                <a:latin typeface="Century Gothic" panose="020B0502020202020204" pitchFamily="34" charset="0"/>
              </a:rPr>
              <a:t>So will My word be which goes forth from My </a:t>
            </a:r>
            <a:r>
              <a:rPr lang="en-US" sz="3200" b="1" dirty="0" smtClean="0">
                <a:solidFill>
                  <a:schemeClr val="tx1">
                    <a:lumMod val="75000"/>
                    <a:lumOff val="25000"/>
                  </a:schemeClr>
                </a:solidFill>
                <a:latin typeface="Century Gothic" panose="020B0502020202020204" pitchFamily="34" charset="0"/>
              </a:rPr>
              <a:t>mouth; It </a:t>
            </a:r>
            <a:r>
              <a:rPr lang="en-US" sz="3200" b="1" dirty="0">
                <a:solidFill>
                  <a:schemeClr val="tx1">
                    <a:lumMod val="75000"/>
                    <a:lumOff val="25000"/>
                  </a:schemeClr>
                </a:solidFill>
                <a:latin typeface="Century Gothic" panose="020B0502020202020204" pitchFamily="34" charset="0"/>
              </a:rPr>
              <a:t>will not return to Me </a:t>
            </a:r>
            <a:r>
              <a:rPr lang="en-US" sz="3200" b="1" dirty="0" smtClean="0">
                <a:solidFill>
                  <a:schemeClr val="tx1">
                    <a:lumMod val="75000"/>
                    <a:lumOff val="25000"/>
                  </a:schemeClr>
                </a:solidFill>
                <a:latin typeface="Century Gothic" panose="020B0502020202020204" pitchFamily="34" charset="0"/>
              </a:rPr>
              <a:t>empty, Without </a:t>
            </a:r>
            <a:r>
              <a:rPr lang="en-US" sz="3200" b="1" dirty="0">
                <a:solidFill>
                  <a:schemeClr val="tx1">
                    <a:lumMod val="75000"/>
                    <a:lumOff val="25000"/>
                  </a:schemeClr>
                </a:solidFill>
                <a:latin typeface="Century Gothic" panose="020B0502020202020204" pitchFamily="34" charset="0"/>
              </a:rPr>
              <a:t>accomplishing what I </a:t>
            </a:r>
            <a:r>
              <a:rPr lang="en-US" sz="3200" b="1" dirty="0" smtClean="0">
                <a:solidFill>
                  <a:schemeClr val="tx1">
                    <a:lumMod val="75000"/>
                    <a:lumOff val="25000"/>
                  </a:schemeClr>
                </a:solidFill>
                <a:latin typeface="Century Gothic" panose="020B0502020202020204" pitchFamily="34" charset="0"/>
              </a:rPr>
              <a:t>desire, And </a:t>
            </a:r>
            <a:r>
              <a:rPr lang="en-US" sz="3200" b="1" dirty="0">
                <a:solidFill>
                  <a:schemeClr val="tx1">
                    <a:lumMod val="75000"/>
                    <a:lumOff val="25000"/>
                  </a:schemeClr>
                </a:solidFill>
                <a:latin typeface="Century Gothic" panose="020B0502020202020204" pitchFamily="34" charset="0"/>
              </a:rPr>
              <a:t>without succeeding in the matter for which I sent it.</a:t>
            </a:r>
            <a:endParaRPr lang="en-US"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411701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1430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Psalm 19:7a</a:t>
            </a:r>
          </a:p>
          <a:p>
            <a:pPr algn="l"/>
            <a:r>
              <a:rPr lang="en-US" sz="3200" b="1" dirty="0">
                <a:solidFill>
                  <a:schemeClr val="tx1">
                    <a:lumMod val="75000"/>
                    <a:lumOff val="25000"/>
                  </a:schemeClr>
                </a:solidFill>
                <a:latin typeface="Century Gothic" panose="020B0502020202020204" pitchFamily="34" charset="0"/>
              </a:rPr>
              <a:t>The law of the Lord is </a:t>
            </a:r>
            <a:r>
              <a:rPr lang="en-US" sz="3200" b="1" dirty="0" smtClean="0">
                <a:solidFill>
                  <a:schemeClr val="tx1">
                    <a:lumMod val="75000"/>
                    <a:lumOff val="25000"/>
                  </a:schemeClr>
                </a:solidFill>
                <a:latin typeface="Century Gothic" panose="020B0502020202020204" pitchFamily="34" charset="0"/>
              </a:rPr>
              <a:t>perfect</a:t>
            </a:r>
            <a:r>
              <a:rPr lang="en-US" sz="3200" b="1" dirty="0">
                <a:solidFill>
                  <a:schemeClr val="tx1">
                    <a:lumMod val="75000"/>
                    <a:lumOff val="25000"/>
                  </a:schemeClr>
                </a:solidFill>
                <a:latin typeface="Century Gothic" panose="020B0502020202020204" pitchFamily="34" charset="0"/>
              </a:rPr>
              <a:t>, restoring the </a:t>
            </a:r>
            <a:r>
              <a:rPr lang="en-US" sz="3200" b="1" dirty="0" smtClean="0">
                <a:solidFill>
                  <a:schemeClr val="tx1">
                    <a:lumMod val="75000"/>
                    <a:lumOff val="25000"/>
                  </a:schemeClr>
                </a:solidFill>
                <a:latin typeface="Century Gothic" panose="020B0502020202020204" pitchFamily="34" charset="0"/>
              </a:rPr>
              <a:t>soul…</a:t>
            </a:r>
            <a:endParaRPr lang="en-US"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086843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2133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James 1:21</a:t>
            </a:r>
          </a:p>
          <a:p>
            <a:pPr algn="l"/>
            <a:r>
              <a:rPr lang="en-US" sz="3200" b="1" dirty="0">
                <a:solidFill>
                  <a:schemeClr val="tx1">
                    <a:lumMod val="75000"/>
                    <a:lumOff val="25000"/>
                  </a:schemeClr>
                </a:solidFill>
                <a:latin typeface="Century Gothic" panose="020B0502020202020204" pitchFamily="34" charset="0"/>
              </a:rPr>
              <a:t>Therefore, putting aside all filthiness and all </a:t>
            </a:r>
            <a:r>
              <a:rPr lang="en-US" sz="3200" b="1" dirty="0" smtClean="0">
                <a:solidFill>
                  <a:schemeClr val="tx1">
                    <a:lumMod val="75000"/>
                    <a:lumOff val="25000"/>
                  </a:schemeClr>
                </a:solidFill>
                <a:latin typeface="Century Gothic" panose="020B0502020202020204" pitchFamily="34" charset="0"/>
              </a:rPr>
              <a:t>that </a:t>
            </a:r>
            <a:r>
              <a:rPr lang="en-US" sz="3200" b="1" dirty="0">
                <a:solidFill>
                  <a:schemeClr val="tx1">
                    <a:lumMod val="75000"/>
                    <a:lumOff val="25000"/>
                  </a:schemeClr>
                </a:solidFill>
                <a:latin typeface="Century Gothic" panose="020B0502020202020204" pitchFamily="34" charset="0"/>
              </a:rPr>
              <a:t>remains of wickedness, in </a:t>
            </a:r>
            <a:r>
              <a:rPr lang="en-US" sz="3200" b="1" dirty="0" smtClean="0">
                <a:solidFill>
                  <a:schemeClr val="tx1">
                    <a:lumMod val="75000"/>
                    <a:lumOff val="25000"/>
                  </a:schemeClr>
                </a:solidFill>
                <a:latin typeface="Century Gothic" panose="020B0502020202020204" pitchFamily="34" charset="0"/>
              </a:rPr>
              <a:t>humility </a:t>
            </a:r>
            <a:r>
              <a:rPr lang="en-US" sz="3200" b="1" dirty="0">
                <a:solidFill>
                  <a:schemeClr val="tx1">
                    <a:lumMod val="75000"/>
                    <a:lumOff val="25000"/>
                  </a:schemeClr>
                </a:solidFill>
                <a:latin typeface="Century Gothic" panose="020B0502020202020204" pitchFamily="34" charset="0"/>
              </a:rPr>
              <a:t>receive the word implanted, which is able to save your souls. </a:t>
            </a:r>
            <a:endParaRPr lang="en-US"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764776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 y="0"/>
            <a:ext cx="12191999"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defTabSz="457155"/>
            <a:endParaRPr lang="en-US" sz="1900">
              <a:solidFill>
                <a:prstClr val="white"/>
              </a:solidFill>
            </a:endParaRPr>
          </a:p>
        </p:txBody>
      </p:sp>
      <p:sp>
        <p:nvSpPr>
          <p:cNvPr id="3" name="Rectangle 2"/>
          <p:cNvSpPr/>
          <p:nvPr/>
        </p:nvSpPr>
        <p:spPr>
          <a:xfrm>
            <a:off x="0" y="0"/>
            <a:ext cx="12192000" cy="7010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defTabSz="457155"/>
            <a:endParaRPr lang="en-US" sz="1900">
              <a:solidFill>
                <a:prstClr val="white"/>
              </a:solidFill>
            </a:endParaRPr>
          </a:p>
        </p:txBody>
      </p:sp>
      <p:sp>
        <p:nvSpPr>
          <p:cNvPr id="4" name="TextBox 3"/>
          <p:cNvSpPr txBox="1"/>
          <p:nvPr/>
        </p:nvSpPr>
        <p:spPr>
          <a:xfrm>
            <a:off x="762000" y="750601"/>
            <a:ext cx="10515600" cy="5032143"/>
          </a:xfrm>
          <a:prstGeom prst="rect">
            <a:avLst/>
          </a:prstGeom>
          <a:noFill/>
        </p:spPr>
        <p:txBody>
          <a:bodyPr wrap="square" lIns="91432" tIns="45718" rIns="91432" bIns="45718" rtlCol="0">
            <a:spAutoFit/>
          </a:bodyPr>
          <a:lstStyle/>
          <a:p>
            <a:pPr algn="ctr" defTabSz="457155"/>
            <a:r>
              <a:rPr lang="en-US" sz="4800" dirty="0" smtClean="0">
                <a:solidFill>
                  <a:prstClr val="black"/>
                </a:solidFill>
              </a:rPr>
              <a:t>(Isaiah 35:3-6)</a:t>
            </a:r>
            <a:endParaRPr lang="en-US" sz="4800" baseline="30000" dirty="0">
              <a:solidFill>
                <a:prstClr val="black"/>
              </a:solidFill>
            </a:endParaRPr>
          </a:p>
          <a:p>
            <a:pPr defTabSz="457155"/>
            <a:endParaRPr lang="en-US" baseline="30000" dirty="0">
              <a:solidFill>
                <a:prstClr val="black"/>
              </a:solidFill>
            </a:endParaRPr>
          </a:p>
          <a:p>
            <a:pPr algn="just" defTabSz="609555"/>
            <a:r>
              <a:rPr lang="en-US" sz="2900" dirty="0">
                <a:solidFill>
                  <a:prstClr val="black"/>
                </a:solidFill>
              </a:rPr>
              <a:t>Strengthen the weak </a:t>
            </a:r>
            <a:r>
              <a:rPr lang="en-US" sz="2900" dirty="0" smtClean="0">
                <a:solidFill>
                  <a:prstClr val="black"/>
                </a:solidFill>
              </a:rPr>
              <a:t>hands, And </a:t>
            </a:r>
            <a:r>
              <a:rPr lang="en-US" sz="2900" dirty="0">
                <a:solidFill>
                  <a:prstClr val="black"/>
                </a:solidFill>
              </a:rPr>
              <a:t>make firm the feeble </a:t>
            </a:r>
            <a:r>
              <a:rPr lang="en-US" sz="2900" dirty="0" smtClean="0">
                <a:solidFill>
                  <a:prstClr val="black"/>
                </a:solidFill>
              </a:rPr>
              <a:t>knees. Say </a:t>
            </a:r>
            <a:r>
              <a:rPr lang="en-US" sz="2900" dirty="0">
                <a:solidFill>
                  <a:prstClr val="black"/>
                </a:solidFill>
              </a:rPr>
              <a:t>to those who are fearful-hearted</a:t>
            </a:r>
            <a:r>
              <a:rPr lang="en-US" sz="2900" dirty="0" smtClean="0">
                <a:solidFill>
                  <a:prstClr val="black"/>
                </a:solidFill>
              </a:rPr>
              <a:t>, “</a:t>
            </a:r>
            <a:r>
              <a:rPr lang="en-US" sz="2900" dirty="0">
                <a:solidFill>
                  <a:prstClr val="black"/>
                </a:solidFill>
              </a:rPr>
              <a:t>Be strong, do not </a:t>
            </a:r>
            <a:r>
              <a:rPr lang="en-US" sz="2900" dirty="0" smtClean="0">
                <a:solidFill>
                  <a:prstClr val="black"/>
                </a:solidFill>
              </a:rPr>
              <a:t>fear! Behold</a:t>
            </a:r>
            <a:r>
              <a:rPr lang="en-US" sz="2900" dirty="0">
                <a:solidFill>
                  <a:prstClr val="black"/>
                </a:solidFill>
              </a:rPr>
              <a:t>, your God will come with </a:t>
            </a:r>
            <a:r>
              <a:rPr lang="en-US" sz="2900" dirty="0" smtClean="0">
                <a:solidFill>
                  <a:prstClr val="black"/>
                </a:solidFill>
              </a:rPr>
              <a:t>vengeance, With </a:t>
            </a:r>
            <a:r>
              <a:rPr lang="en-US" sz="2900" dirty="0">
                <a:solidFill>
                  <a:prstClr val="black"/>
                </a:solidFill>
              </a:rPr>
              <a:t>the recompense of </a:t>
            </a:r>
            <a:r>
              <a:rPr lang="en-US" sz="2900" dirty="0" smtClean="0">
                <a:solidFill>
                  <a:prstClr val="black"/>
                </a:solidFill>
              </a:rPr>
              <a:t>God; He </a:t>
            </a:r>
            <a:r>
              <a:rPr lang="en-US" sz="2900" dirty="0">
                <a:solidFill>
                  <a:prstClr val="black"/>
                </a:solidFill>
              </a:rPr>
              <a:t>will come and save you</a:t>
            </a:r>
            <a:r>
              <a:rPr lang="en-US" sz="2900" dirty="0" smtClean="0">
                <a:solidFill>
                  <a:prstClr val="black"/>
                </a:solidFill>
              </a:rPr>
              <a:t>.” Then </a:t>
            </a:r>
            <a:r>
              <a:rPr lang="en-US" sz="2900" dirty="0">
                <a:solidFill>
                  <a:prstClr val="black"/>
                </a:solidFill>
              </a:rPr>
              <a:t>the eyes of the blind shall be </a:t>
            </a:r>
            <a:r>
              <a:rPr lang="en-US" sz="2900" dirty="0" smtClean="0">
                <a:solidFill>
                  <a:prstClr val="black"/>
                </a:solidFill>
              </a:rPr>
              <a:t>opened, And </a:t>
            </a:r>
            <a:r>
              <a:rPr lang="en-US" sz="2900" dirty="0">
                <a:solidFill>
                  <a:prstClr val="black"/>
                </a:solidFill>
              </a:rPr>
              <a:t>the ears of the deaf shall be </a:t>
            </a:r>
            <a:r>
              <a:rPr lang="en-US" sz="2900" dirty="0" smtClean="0">
                <a:solidFill>
                  <a:prstClr val="black"/>
                </a:solidFill>
              </a:rPr>
              <a:t>unstopped. Then </a:t>
            </a:r>
            <a:r>
              <a:rPr lang="en-US" sz="2900" dirty="0">
                <a:solidFill>
                  <a:prstClr val="black"/>
                </a:solidFill>
              </a:rPr>
              <a:t>the lame shall leap like a </a:t>
            </a:r>
            <a:r>
              <a:rPr lang="en-US" sz="2900" dirty="0" smtClean="0">
                <a:solidFill>
                  <a:prstClr val="black"/>
                </a:solidFill>
              </a:rPr>
              <a:t>deer, And </a:t>
            </a:r>
            <a:r>
              <a:rPr lang="en-US" sz="2900" dirty="0">
                <a:solidFill>
                  <a:prstClr val="black"/>
                </a:solidFill>
              </a:rPr>
              <a:t>the tongue of the dumb </a:t>
            </a:r>
            <a:r>
              <a:rPr lang="en-US" sz="2900" dirty="0" smtClean="0">
                <a:solidFill>
                  <a:prstClr val="black"/>
                </a:solidFill>
              </a:rPr>
              <a:t>sing. For </a:t>
            </a:r>
            <a:r>
              <a:rPr lang="en-US" sz="2900" dirty="0">
                <a:solidFill>
                  <a:prstClr val="black"/>
                </a:solidFill>
              </a:rPr>
              <a:t>waters shall burst forth in the </a:t>
            </a:r>
            <a:r>
              <a:rPr lang="en-US" sz="2900" dirty="0" smtClean="0">
                <a:solidFill>
                  <a:prstClr val="black"/>
                </a:solidFill>
              </a:rPr>
              <a:t>wilderness, And </a:t>
            </a:r>
            <a:r>
              <a:rPr lang="en-US" sz="2900" dirty="0">
                <a:solidFill>
                  <a:prstClr val="black"/>
                </a:solidFill>
              </a:rPr>
              <a:t>streams in the desert.</a:t>
            </a:r>
            <a:endParaRPr lang="en-US" sz="2900" dirty="0">
              <a:solidFill>
                <a:prstClr val="black"/>
              </a:solidFill>
            </a:endParaRPr>
          </a:p>
        </p:txBody>
      </p:sp>
    </p:spTree>
    <p:extLst>
      <p:ext uri="{BB962C8B-B14F-4D97-AF65-F5344CB8AC3E}">
        <p14:creationId xmlns:p14="http://schemas.microsoft.com/office/powerpoint/2010/main" val="3318599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2133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Romans 1:16</a:t>
            </a:r>
          </a:p>
          <a:p>
            <a:pPr algn="l"/>
            <a:r>
              <a:rPr lang="en-US" sz="3200" b="1" dirty="0">
                <a:solidFill>
                  <a:schemeClr val="tx1">
                    <a:lumMod val="75000"/>
                    <a:lumOff val="25000"/>
                  </a:schemeClr>
                </a:solidFill>
                <a:latin typeface="Century Gothic" panose="020B0502020202020204" pitchFamily="34" charset="0"/>
              </a:rPr>
              <a:t>For I am not ashamed of the gospel, for it is the power of God for salvation to everyone who believes, to the Jew first and also to the Greek. </a:t>
            </a:r>
            <a:endParaRPr lang="en-US"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239222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25908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2 Corinthians 4:6</a:t>
            </a:r>
          </a:p>
          <a:p>
            <a:pPr algn="l"/>
            <a:r>
              <a:rPr lang="en-US" sz="3200" b="1" dirty="0">
                <a:solidFill>
                  <a:schemeClr val="tx1">
                    <a:lumMod val="75000"/>
                    <a:lumOff val="25000"/>
                  </a:schemeClr>
                </a:solidFill>
                <a:latin typeface="Century Gothic" panose="020B0502020202020204" pitchFamily="34" charset="0"/>
              </a:rPr>
              <a:t>For God, who said, “Light shall shine out of darkness,” is the One who has shone in our hearts to give the Light of the knowledge of the glory of God in the face of Christ.</a:t>
            </a:r>
            <a:endParaRPr lang="en-US"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77175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1999"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166324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1999"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796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11051" cy="12071496"/>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609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Faith does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smtClean="0">
                <a:solidFill>
                  <a:schemeClr val="tx1">
                    <a:lumMod val="75000"/>
                    <a:lumOff val="25000"/>
                  </a:schemeClr>
                </a:solidFill>
                <a:latin typeface="Century Gothic" panose="020B0502020202020204" pitchFamily="34" charset="0"/>
              </a:rPr>
              <a:t>to get to Jesus</a:t>
            </a:r>
            <a:endParaRPr lang="en-US" sz="2000" i="1" dirty="0">
              <a:solidFill>
                <a:schemeClr val="tx1">
                  <a:lumMod val="75000"/>
                  <a:lumOff val="25000"/>
                </a:schemeClr>
              </a:solidFill>
              <a:latin typeface="Century Gothic" panose="020B0502020202020204" pitchFamily="34" charset="0"/>
            </a:endParaRPr>
          </a:p>
        </p:txBody>
      </p:sp>
      <p:sp>
        <p:nvSpPr>
          <p:cNvPr id="8" name="Title 1"/>
          <p:cNvSpPr txBox="1">
            <a:spLocks/>
          </p:cNvSpPr>
          <p:nvPr/>
        </p:nvSpPr>
        <p:spPr>
          <a:xfrm>
            <a:off x="876301" y="3487479"/>
            <a:ext cx="10287000" cy="1617922"/>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James 2:20</a:t>
            </a:r>
          </a:p>
          <a:p>
            <a:pPr algn="l"/>
            <a:r>
              <a:rPr lang="en-US" sz="3200" b="1" dirty="0">
                <a:solidFill>
                  <a:schemeClr val="tx1">
                    <a:lumMod val="75000"/>
                    <a:lumOff val="25000"/>
                  </a:schemeClr>
                </a:solidFill>
                <a:latin typeface="Century Gothic" panose="020B0502020202020204" pitchFamily="34" charset="0"/>
              </a:rPr>
              <a:t>But are you willing to recognize, you foolish fellow, that faith without works is useless? </a:t>
            </a:r>
            <a:endParaRPr lang="en-US" sz="32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508766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3.05588E-6 1.55412E-6 L 3.05588E-6 -0.42415 " pathEditMode="relative" rAng="0" ptsTypes="AA">
                                      <p:cBhvr>
                                        <p:cTn id="6" dur="4000" fill="hold"/>
                                        <p:tgtEl>
                                          <p:spTgt spid="4"/>
                                        </p:tgtEl>
                                        <p:attrNameLst>
                                          <p:attrName>ppt_x</p:attrName>
                                          <p:attrName>ppt_y</p:attrName>
                                        </p:attrNameLst>
                                      </p:cBhvr>
                                      <p:rCtr x="0" y="-21207"/>
                                    </p:animMotion>
                                  </p:childTnLst>
                                </p:cTn>
                              </p:par>
                              <p:par>
                                <p:cTn id="7" presetID="10"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609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a:t>
            </a:r>
            <a:r>
              <a:rPr lang="en-US" sz="3200" b="1" dirty="0" smtClean="0">
                <a:solidFill>
                  <a:schemeClr val="tx1">
                    <a:lumMod val="75000"/>
                    <a:lumOff val="25000"/>
                  </a:schemeClr>
                </a:solidFill>
                <a:latin typeface="Century Gothic" panose="020B0502020202020204" pitchFamily="34" charset="0"/>
              </a:rPr>
              <a:t>Jesus</a:t>
            </a:r>
            <a:endParaRPr lang="en-US" sz="3200" i="1" dirty="0">
              <a:solidFill>
                <a:schemeClr val="tx1">
                  <a:lumMod val="75000"/>
                  <a:lumOff val="25000"/>
                </a:schemeClr>
              </a:solidFill>
              <a:latin typeface="Century Gothic" panose="020B0502020202020204" pitchFamily="34" charset="0"/>
            </a:endParaRPr>
          </a:p>
        </p:txBody>
      </p:sp>
      <p:sp>
        <p:nvSpPr>
          <p:cNvPr id="9" name="Title 1"/>
          <p:cNvSpPr txBox="1">
            <a:spLocks/>
          </p:cNvSpPr>
          <p:nvPr/>
        </p:nvSpPr>
        <p:spPr>
          <a:xfrm>
            <a:off x="876301" y="3487478"/>
            <a:ext cx="10287000" cy="2075121"/>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Hebrews 3:12</a:t>
            </a:r>
          </a:p>
          <a:p>
            <a:pPr algn="l"/>
            <a:r>
              <a:rPr lang="en-US" sz="3200" b="1" dirty="0">
                <a:solidFill>
                  <a:schemeClr val="tx1">
                    <a:lumMod val="75000"/>
                    <a:lumOff val="25000"/>
                  </a:schemeClr>
                </a:solidFill>
                <a:latin typeface="Century Gothic" panose="020B0502020202020204" pitchFamily="34" charset="0"/>
              </a:rPr>
              <a:t> Take care, brethren, that there not be in any one of you an evil, unbelieving heart </a:t>
            </a:r>
            <a:r>
              <a:rPr lang="en-US" sz="3200" b="1" dirty="0" smtClean="0">
                <a:solidFill>
                  <a:schemeClr val="tx1">
                    <a:lumMod val="75000"/>
                    <a:lumOff val="25000"/>
                  </a:schemeClr>
                </a:solidFill>
                <a:latin typeface="Century Gothic" panose="020B0502020202020204" pitchFamily="34" charset="0"/>
              </a:rPr>
              <a:t>that </a:t>
            </a:r>
            <a:r>
              <a:rPr lang="en-US" sz="3200" b="1" dirty="0">
                <a:solidFill>
                  <a:schemeClr val="tx1">
                    <a:lumMod val="75000"/>
                    <a:lumOff val="25000"/>
                  </a:schemeClr>
                </a:solidFill>
                <a:latin typeface="Century Gothic" panose="020B0502020202020204" pitchFamily="34" charset="0"/>
              </a:rPr>
              <a:t>falls away from the living God.</a:t>
            </a:r>
            <a:endParaRPr lang="en-US" sz="32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57948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5" b="19023"/>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6096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a:t>
            </a:r>
            <a:r>
              <a:rPr lang="en-US" sz="3200" b="1" dirty="0" smtClean="0">
                <a:solidFill>
                  <a:schemeClr val="tx1">
                    <a:lumMod val="75000"/>
                    <a:lumOff val="25000"/>
                  </a:schemeClr>
                </a:solidFill>
                <a:latin typeface="Century Gothic" panose="020B0502020202020204" pitchFamily="34" charset="0"/>
              </a:rPr>
              <a:t>Jesus</a:t>
            </a:r>
            <a:endParaRPr lang="en-US" sz="3200" i="1" dirty="0">
              <a:solidFill>
                <a:schemeClr val="tx1">
                  <a:lumMod val="75000"/>
                  <a:lumOff val="25000"/>
                </a:schemeClr>
              </a:solidFill>
              <a:latin typeface="Century Gothic" panose="020B0502020202020204" pitchFamily="34" charset="0"/>
            </a:endParaRPr>
          </a:p>
        </p:txBody>
      </p:sp>
      <p:sp>
        <p:nvSpPr>
          <p:cNvPr id="8" name="Title 1"/>
          <p:cNvSpPr txBox="1">
            <a:spLocks/>
          </p:cNvSpPr>
          <p:nvPr/>
        </p:nvSpPr>
        <p:spPr>
          <a:xfrm>
            <a:off x="876301" y="3487479"/>
            <a:ext cx="10287000" cy="1617922"/>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Hebrews 3:19</a:t>
            </a:r>
          </a:p>
          <a:p>
            <a:pPr algn="l"/>
            <a:r>
              <a:rPr lang="en-US" sz="3200" b="1" dirty="0">
                <a:solidFill>
                  <a:schemeClr val="tx1">
                    <a:lumMod val="75000"/>
                    <a:lumOff val="25000"/>
                  </a:schemeClr>
                </a:solidFill>
                <a:latin typeface="Century Gothic" panose="020B0502020202020204" pitchFamily="34" charset="0"/>
              </a:rPr>
              <a:t>So we see that they were not able to enter because of unbelief.</a:t>
            </a:r>
            <a:endParaRPr lang="en-US" sz="32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996430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6" b="19022"/>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676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endParaRPr lang="en-US" sz="3200" i="1" dirty="0">
              <a:solidFill>
                <a:srgbClr val="00B0F0"/>
              </a:solidFill>
              <a:effectLst>
                <a:outerShdw blurRad="38100" dist="38100" dir="2700000" algn="tl">
                  <a:srgbClr val="000000">
                    <a:alpha val="43137"/>
                  </a:srgbClr>
                </a:outerShdw>
              </a:effectLst>
              <a:latin typeface="Century Gothic" panose="020B0502020202020204" pitchFamily="34" charset="0"/>
            </a:endParaRPr>
          </a:p>
        </p:txBody>
      </p:sp>
      <p:sp>
        <p:nvSpPr>
          <p:cNvPr id="8" name="Title 1"/>
          <p:cNvSpPr txBox="1">
            <a:spLocks/>
          </p:cNvSpPr>
          <p:nvPr/>
        </p:nvSpPr>
        <p:spPr>
          <a:xfrm>
            <a:off x="876301" y="4572000"/>
            <a:ext cx="10287000" cy="1617922"/>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Hebrews 9:27</a:t>
            </a:r>
          </a:p>
          <a:p>
            <a:pPr algn="l"/>
            <a:r>
              <a:rPr lang="en-US" sz="3200" b="1" dirty="0" smtClean="0">
                <a:solidFill>
                  <a:schemeClr val="tx1">
                    <a:lumMod val="75000"/>
                    <a:lumOff val="25000"/>
                  </a:schemeClr>
                </a:solidFill>
                <a:latin typeface="Century Gothic" panose="020B0502020202020204" pitchFamily="34" charset="0"/>
              </a:rPr>
              <a:t>…it </a:t>
            </a:r>
            <a:r>
              <a:rPr lang="en-US" sz="3200" b="1" dirty="0">
                <a:solidFill>
                  <a:schemeClr val="tx1">
                    <a:lumMod val="75000"/>
                    <a:lumOff val="25000"/>
                  </a:schemeClr>
                </a:solidFill>
                <a:latin typeface="Century Gothic" panose="020B0502020202020204" pitchFamily="34" charset="0"/>
              </a:rPr>
              <a:t>is </a:t>
            </a:r>
            <a:r>
              <a:rPr lang="en-US" sz="3200" b="1" dirty="0" smtClean="0">
                <a:solidFill>
                  <a:schemeClr val="tx1">
                    <a:lumMod val="75000"/>
                    <a:lumOff val="25000"/>
                  </a:schemeClr>
                </a:solidFill>
                <a:latin typeface="Century Gothic" panose="020B0502020202020204" pitchFamily="34" charset="0"/>
              </a:rPr>
              <a:t>appointed </a:t>
            </a:r>
            <a:r>
              <a:rPr lang="en-US" sz="3200" b="1" dirty="0">
                <a:solidFill>
                  <a:schemeClr val="tx1">
                    <a:lumMod val="75000"/>
                    <a:lumOff val="25000"/>
                  </a:schemeClr>
                </a:solidFill>
                <a:latin typeface="Century Gothic" panose="020B0502020202020204" pitchFamily="34" charset="0"/>
              </a:rPr>
              <a:t>for men to die once and after this comes </a:t>
            </a:r>
            <a:r>
              <a:rPr lang="en-US" sz="3200" b="1" dirty="0" smtClean="0">
                <a:solidFill>
                  <a:schemeClr val="tx1">
                    <a:lumMod val="75000"/>
                    <a:lumOff val="25000"/>
                  </a:schemeClr>
                </a:solidFill>
                <a:latin typeface="Century Gothic" panose="020B0502020202020204" pitchFamily="34" charset="0"/>
              </a:rPr>
              <a:t>judgment </a:t>
            </a:r>
          </a:p>
        </p:txBody>
      </p:sp>
    </p:spTree>
    <p:extLst>
      <p:ext uri="{BB962C8B-B14F-4D97-AF65-F5344CB8AC3E}">
        <p14:creationId xmlns:p14="http://schemas.microsoft.com/office/powerpoint/2010/main" val="415656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6" b="19022"/>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676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endParaRPr lang="en-US" sz="3200" i="1" dirty="0">
              <a:solidFill>
                <a:srgbClr val="00B0F0"/>
              </a:solidFill>
              <a:effectLst>
                <a:outerShdw blurRad="38100" dist="38100" dir="2700000" algn="tl">
                  <a:srgbClr val="000000">
                    <a:alpha val="43137"/>
                  </a:srgbClr>
                </a:outerShdw>
              </a:effectLst>
              <a:latin typeface="Century Gothic" panose="020B0502020202020204" pitchFamily="34" charset="0"/>
            </a:endParaRPr>
          </a:p>
        </p:txBody>
      </p:sp>
      <p:sp>
        <p:nvSpPr>
          <p:cNvPr id="8" name="Title 1"/>
          <p:cNvSpPr txBox="1">
            <a:spLocks/>
          </p:cNvSpPr>
          <p:nvPr/>
        </p:nvSpPr>
        <p:spPr>
          <a:xfrm>
            <a:off x="876301" y="4572000"/>
            <a:ext cx="10287000" cy="1617922"/>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Matthew 6:33</a:t>
            </a:r>
          </a:p>
          <a:p>
            <a:pPr algn="l"/>
            <a:r>
              <a:rPr lang="en-US" sz="3200" b="1" dirty="0">
                <a:solidFill>
                  <a:schemeClr val="tx1">
                    <a:lumMod val="75000"/>
                    <a:lumOff val="25000"/>
                  </a:schemeClr>
                </a:solidFill>
                <a:latin typeface="Century Gothic" panose="020B0502020202020204" pitchFamily="34" charset="0"/>
              </a:rPr>
              <a:t>But </a:t>
            </a:r>
            <a:r>
              <a:rPr lang="en-US" sz="3200" b="1" dirty="0" smtClean="0">
                <a:solidFill>
                  <a:schemeClr val="tx1">
                    <a:lumMod val="75000"/>
                    <a:lumOff val="25000"/>
                  </a:schemeClr>
                </a:solidFill>
                <a:latin typeface="Century Gothic" panose="020B0502020202020204" pitchFamily="34" charset="0"/>
              </a:rPr>
              <a:t>seek </a:t>
            </a:r>
            <a:r>
              <a:rPr lang="en-US" sz="3200" b="1" dirty="0">
                <a:solidFill>
                  <a:schemeClr val="tx1">
                    <a:lumMod val="75000"/>
                    <a:lumOff val="25000"/>
                  </a:schemeClr>
                </a:solidFill>
                <a:latin typeface="Century Gothic" panose="020B0502020202020204" pitchFamily="34" charset="0"/>
              </a:rPr>
              <a:t>first </a:t>
            </a:r>
            <a:r>
              <a:rPr lang="en-US" sz="3200" b="1" dirty="0" smtClean="0">
                <a:solidFill>
                  <a:schemeClr val="tx1">
                    <a:lumMod val="75000"/>
                    <a:lumOff val="25000"/>
                  </a:schemeClr>
                </a:solidFill>
                <a:latin typeface="Century Gothic" panose="020B0502020202020204" pitchFamily="34" charset="0"/>
              </a:rPr>
              <a:t>His </a:t>
            </a:r>
            <a:r>
              <a:rPr lang="en-US" sz="3200" b="1" dirty="0">
                <a:solidFill>
                  <a:schemeClr val="tx1">
                    <a:lumMod val="75000"/>
                    <a:lumOff val="25000"/>
                  </a:schemeClr>
                </a:solidFill>
                <a:latin typeface="Century Gothic" panose="020B0502020202020204" pitchFamily="34" charset="0"/>
              </a:rPr>
              <a:t>kingdom and His righteousness, and all these things will be </a:t>
            </a:r>
            <a:r>
              <a:rPr lang="en-US" sz="3200" b="1" dirty="0" smtClean="0">
                <a:solidFill>
                  <a:schemeClr val="tx1">
                    <a:lumMod val="75000"/>
                    <a:lumOff val="25000"/>
                  </a:schemeClr>
                </a:solidFill>
                <a:latin typeface="Century Gothic" panose="020B0502020202020204" pitchFamily="34" charset="0"/>
              </a:rPr>
              <a:t>added </a:t>
            </a:r>
            <a:r>
              <a:rPr lang="en-US" sz="3200" b="1" dirty="0">
                <a:solidFill>
                  <a:schemeClr val="tx1">
                    <a:lumMod val="75000"/>
                    <a:lumOff val="25000"/>
                  </a:schemeClr>
                </a:solidFill>
                <a:latin typeface="Century Gothic" panose="020B0502020202020204" pitchFamily="34" charset="0"/>
              </a:rPr>
              <a:t>to you.</a:t>
            </a:r>
            <a:endParaRPr lang="en-US" sz="32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563124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66" b="19022"/>
          <a:stretch/>
        </p:blipFill>
        <p:spPr>
          <a:xfrm>
            <a:off x="-5403" y="0"/>
            <a:ext cx="12211051" cy="6858000"/>
          </a:xfrm>
          <a:prstGeom prst="rect">
            <a:avLst/>
          </a:prstGeom>
        </p:spPr>
      </p:pic>
      <p:sp>
        <p:nvSpPr>
          <p:cNvPr id="2" name="Title 1"/>
          <p:cNvSpPr>
            <a:spLocks noGrp="1"/>
          </p:cNvSpPr>
          <p:nvPr>
            <p:ph type="ctrTitle"/>
          </p:nvPr>
        </p:nvSpPr>
        <p:spPr>
          <a:xfrm>
            <a:off x="876301" y="762000"/>
            <a:ext cx="10287000" cy="1528020"/>
          </a:xfr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anchor="t">
            <a:normAutofit/>
          </a:bodyPr>
          <a:lstStyle/>
          <a:p>
            <a:r>
              <a:rPr lang="en-US" sz="5400" b="1" dirty="0" smtClean="0">
                <a:solidFill>
                  <a:schemeClr val="tx1">
                    <a:lumMod val="75000"/>
                    <a:lumOff val="25000"/>
                  </a:schemeClr>
                </a:solidFill>
                <a:latin typeface="Century Gothic" panose="020B0502020202020204" pitchFamily="34" charset="0"/>
              </a:rPr>
              <a:t>“When Jesus Saw Their Faith”</a:t>
            </a:r>
            <a:endParaRPr lang="en-US" sz="5400" b="1" dirty="0">
              <a:solidFill>
                <a:schemeClr val="tx1">
                  <a:lumMod val="75000"/>
                  <a:lumOff val="25000"/>
                </a:schemeClr>
              </a:solidFill>
              <a:latin typeface="Century Gothic" panose="020B0502020202020204" pitchFamily="34" charset="0"/>
            </a:endParaRPr>
          </a:p>
        </p:txBody>
      </p:sp>
      <p:sp>
        <p:nvSpPr>
          <p:cNvPr id="3" name="Subtitle 2"/>
          <p:cNvSpPr>
            <a:spLocks noGrp="1"/>
          </p:cNvSpPr>
          <p:nvPr>
            <p:ph type="subTitle" idx="1"/>
          </p:nvPr>
        </p:nvSpPr>
        <p:spPr>
          <a:xfrm>
            <a:off x="847948" y="1600200"/>
            <a:ext cx="10315353" cy="689820"/>
          </a:xfrm>
        </p:spPr>
        <p:txBody>
          <a:bodyPr>
            <a:noAutofit/>
          </a:bodyPr>
          <a:lstStyle/>
          <a:p>
            <a:r>
              <a:rPr lang="en-US" sz="3600" dirty="0" smtClean="0">
                <a:solidFill>
                  <a:schemeClr val="tx1">
                    <a:lumMod val="65000"/>
                    <a:lumOff val="35000"/>
                  </a:schemeClr>
                </a:solidFill>
                <a:latin typeface="Century Gothic" panose="020B0502020202020204" pitchFamily="34" charset="0"/>
              </a:rPr>
              <a:t>The Healing of the Paralytic (Mk. 2:1-12)</a:t>
            </a:r>
            <a:endParaRPr lang="en-US" sz="3600" dirty="0">
              <a:solidFill>
                <a:schemeClr val="tx1">
                  <a:lumMod val="65000"/>
                  <a:lumOff val="35000"/>
                </a:schemeClr>
              </a:solidFill>
              <a:latin typeface="Century Gothic" panose="020B0502020202020204" pitchFamily="34" charset="0"/>
            </a:endParaRPr>
          </a:p>
        </p:txBody>
      </p:sp>
      <p:cxnSp>
        <p:nvCxnSpPr>
          <p:cNvPr id="6" name="Straight Connector 5"/>
          <p:cNvCxnSpPr/>
          <p:nvPr/>
        </p:nvCxnSpPr>
        <p:spPr>
          <a:xfrm>
            <a:off x="1143000" y="1600200"/>
            <a:ext cx="9829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876301" y="2667000"/>
            <a:ext cx="10287000" cy="1676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028700" indent="-1028700" algn="l">
              <a:buFont typeface="+mj-lt"/>
              <a:buAutoNum type="romanUcPeriod"/>
            </a:pPr>
            <a:r>
              <a:rPr lang="en-US" sz="3200" b="1" dirty="0">
                <a:solidFill>
                  <a:schemeClr val="tx1">
                    <a:lumMod val="75000"/>
                    <a:lumOff val="25000"/>
                  </a:schemeClr>
                </a:solidFill>
                <a:latin typeface="Century Gothic" panose="020B0502020202020204" pitchFamily="34" charset="0"/>
              </a:rPr>
              <a:t>Faith does </a:t>
            </a:r>
            <a:r>
              <a:rPr lang="en-US" sz="3200" b="1" dirty="0">
                <a:solidFill>
                  <a:srgbClr val="00B0F0"/>
                </a:solidFill>
                <a:effectLst>
                  <a:outerShdw blurRad="38100" dist="38100" dir="2700000" algn="tl">
                    <a:srgbClr val="000000">
                      <a:alpha val="43137"/>
                    </a:srgbClr>
                  </a:outerShdw>
                </a:effectLst>
                <a:latin typeface="Century Gothic" panose="020B0502020202020204" pitchFamily="34" charset="0"/>
              </a:rPr>
              <a:t>whatever it takes </a:t>
            </a:r>
            <a:r>
              <a:rPr lang="en-US" sz="3200" b="1" dirty="0">
                <a:solidFill>
                  <a:schemeClr val="tx1">
                    <a:lumMod val="75000"/>
                    <a:lumOff val="25000"/>
                  </a:schemeClr>
                </a:solidFill>
                <a:latin typeface="Century Gothic" panose="020B0502020202020204" pitchFamily="34" charset="0"/>
              </a:rPr>
              <a:t>to get to Jesus</a:t>
            </a:r>
            <a:endParaRPr lang="en-US" sz="3200" i="1" dirty="0">
              <a:solidFill>
                <a:schemeClr val="tx1">
                  <a:lumMod val="75000"/>
                  <a:lumOff val="25000"/>
                </a:schemeClr>
              </a:solidFill>
              <a:latin typeface="Century Gothic" panose="020B0502020202020204" pitchFamily="34" charset="0"/>
            </a:endParaRPr>
          </a:p>
          <a:p>
            <a:pPr marL="1028700" indent="-1028700" algn="l">
              <a:buFont typeface="+mj-lt"/>
              <a:buAutoNum type="romanUcPeriod"/>
            </a:pPr>
            <a:r>
              <a:rPr lang="en-US" sz="3200" b="1" dirty="0" smtClean="0">
                <a:solidFill>
                  <a:schemeClr val="tx1">
                    <a:lumMod val="75000"/>
                    <a:lumOff val="25000"/>
                  </a:schemeClr>
                </a:solidFill>
                <a:latin typeface="Century Gothic" panose="020B0502020202020204" pitchFamily="34" charset="0"/>
              </a:rPr>
              <a:t>Our greatest need in this life is </a:t>
            </a:r>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spiritual not physical</a:t>
            </a:r>
            <a:endParaRPr lang="en-US" sz="3200" i="1" dirty="0">
              <a:solidFill>
                <a:srgbClr val="00B0F0"/>
              </a:solidFill>
              <a:effectLst>
                <a:outerShdw blurRad="38100" dist="38100" dir="2700000" algn="tl">
                  <a:srgbClr val="000000">
                    <a:alpha val="43137"/>
                  </a:srgbClr>
                </a:outerShdw>
              </a:effectLst>
              <a:latin typeface="Century Gothic" panose="020B0502020202020204" pitchFamily="34" charset="0"/>
            </a:endParaRPr>
          </a:p>
        </p:txBody>
      </p:sp>
      <p:sp>
        <p:nvSpPr>
          <p:cNvPr id="8" name="Title 1"/>
          <p:cNvSpPr txBox="1">
            <a:spLocks/>
          </p:cNvSpPr>
          <p:nvPr/>
        </p:nvSpPr>
        <p:spPr>
          <a:xfrm>
            <a:off x="876301" y="4572000"/>
            <a:ext cx="10287000" cy="2057400"/>
          </a:xfrm>
          <a:prstGeom prst="rect">
            <a:avLst/>
          </a:prstGeom>
          <a:solidFill>
            <a:schemeClr val="bg1"/>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00B0F0"/>
                </a:solidFill>
                <a:effectLst>
                  <a:outerShdw blurRad="38100" dist="38100" dir="2700000" algn="tl">
                    <a:srgbClr val="000000">
                      <a:alpha val="43137"/>
                    </a:srgbClr>
                  </a:outerShdw>
                </a:effectLst>
                <a:latin typeface="Century Gothic" panose="020B0502020202020204" pitchFamily="34" charset="0"/>
              </a:rPr>
              <a:t>Matthew 10:28</a:t>
            </a:r>
          </a:p>
          <a:p>
            <a:pPr algn="l"/>
            <a:r>
              <a:rPr lang="en-US" sz="3200" b="1" dirty="0">
                <a:solidFill>
                  <a:schemeClr val="tx1">
                    <a:lumMod val="75000"/>
                    <a:lumOff val="25000"/>
                  </a:schemeClr>
                </a:solidFill>
                <a:latin typeface="Century Gothic" panose="020B0502020202020204" pitchFamily="34" charset="0"/>
              </a:rPr>
              <a:t>Do not fear those who kill the body but are unable to kill the soul; but rather fear Him who is able to destroy both soul and body in </a:t>
            </a:r>
            <a:r>
              <a:rPr lang="en-US" sz="3200" b="1" dirty="0" smtClean="0">
                <a:solidFill>
                  <a:schemeClr val="tx1">
                    <a:lumMod val="75000"/>
                    <a:lumOff val="25000"/>
                  </a:schemeClr>
                </a:solidFill>
                <a:latin typeface="Century Gothic" panose="020B0502020202020204" pitchFamily="34" charset="0"/>
              </a:rPr>
              <a:t>hell</a:t>
            </a:r>
            <a:r>
              <a:rPr lang="en-US" sz="3200" b="1" dirty="0">
                <a:solidFill>
                  <a:schemeClr val="tx1">
                    <a:lumMod val="75000"/>
                    <a:lumOff val="25000"/>
                  </a:schemeClr>
                </a:solidFill>
                <a:latin typeface="Century Gothic" panose="020B0502020202020204" pitchFamily="34" charset="0"/>
              </a:rPr>
              <a:t>. </a:t>
            </a:r>
            <a:endParaRPr lang="en-US" sz="3200" b="1" dirty="0" smtClean="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2445404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Headlines_16x9</Template>
  <TotalTime>3253</TotalTime>
  <Words>1126</Words>
  <Application>Microsoft Office PowerPoint</Application>
  <PresentationFormat>Custom</PresentationFormat>
  <Paragraphs>103</Paragraphs>
  <Slides>22</Slides>
  <Notes>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Ion</vt:lpstr>
      <vt:lpstr>Office Theme</vt:lpstr>
      <vt:lpstr>PowerPoint Presentation</vt:lpstr>
      <vt:lpstr>PowerPoint Presentation</vt:lpstr>
      <vt:lpstr>PowerPoint Presentation</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“When Jesus Saw Their Faith”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Jerome Sasanecki</dc:creator>
  <cp:lastModifiedBy>JRBRONGER</cp:lastModifiedBy>
  <cp:revision>29</cp:revision>
  <dcterms:created xsi:type="dcterms:W3CDTF">2016-03-18T15:27:02Z</dcterms:created>
  <dcterms:modified xsi:type="dcterms:W3CDTF">2016-12-04T13:28:42Z</dcterms:modified>
</cp:coreProperties>
</file>