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74" r:id="rId3"/>
    <p:sldId id="275" r:id="rId4"/>
    <p:sldId id="258" r:id="rId5"/>
    <p:sldId id="256" r:id="rId6"/>
    <p:sldId id="257" r:id="rId7"/>
    <p:sldId id="259" r:id="rId8"/>
    <p:sldId id="260" r:id="rId9"/>
    <p:sldId id="261" r:id="rId10"/>
    <p:sldId id="262" r:id="rId11"/>
    <p:sldId id="263" r:id="rId12"/>
    <p:sldId id="264" r:id="rId13"/>
    <p:sldId id="265" r:id="rId14"/>
    <p:sldId id="268" r:id="rId15"/>
    <p:sldId id="269" r:id="rId16"/>
    <p:sldId id="266" r:id="rId17"/>
    <p:sldId id="270" r:id="rId18"/>
    <p:sldId id="271" r:id="rId19"/>
    <p:sldId id="272" r:id="rId20"/>
    <p:sldId id="276" r:id="rId21"/>
    <p:sldId id="273"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468" y="-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5C19C-EC4E-402D-B18A-20BC512429CD}" type="datetimeFigureOut">
              <a:rPr lang="en-US" smtClean="0"/>
              <a:t>12/10/2016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CA73D-C380-476E-AF37-4B44FF58AE32}" type="slidenum">
              <a:rPr lang="en-US" smtClean="0"/>
              <a:t>‹#›</a:t>
            </a:fld>
            <a:endParaRPr lang="en-US"/>
          </a:p>
        </p:txBody>
      </p:sp>
    </p:spTree>
    <p:extLst>
      <p:ext uri="{BB962C8B-B14F-4D97-AF65-F5344CB8AC3E}">
        <p14:creationId xmlns:p14="http://schemas.microsoft.com/office/powerpoint/2010/main" val="275724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DAB498-5730-455D-B96B-10C23DE50A3E}"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269352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AB498-5730-455D-B96B-10C23DE50A3E}"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238709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AB498-5730-455D-B96B-10C23DE50A3E}"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287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11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3519401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953920" y="3278141"/>
            <a:ext cx="1314970" cy="316003"/>
          </a:xfrm>
        </p:spPr>
        <p:txBody>
          <a:bodyPr>
            <a:noAutofit/>
          </a:bodyPr>
          <a:lstStyle>
            <a:lvl1pPr>
              <a:defRPr sz="1200"/>
            </a:lvl1pPr>
          </a:lstStyle>
          <a:p>
            <a:pPr lvl="0"/>
            <a:r>
              <a:rPr lang="en-US" dirty="0" smtClean="0"/>
              <a:t>Add Your Subtitle</a:t>
            </a:r>
            <a:endParaRPr lang="en-US" dirty="0"/>
          </a:p>
        </p:txBody>
      </p:sp>
      <p:sp>
        <p:nvSpPr>
          <p:cNvPr id="5" name="Title 1"/>
          <p:cNvSpPr>
            <a:spLocks noGrp="1"/>
          </p:cNvSpPr>
          <p:nvPr>
            <p:ph type="title" hasCustomPrompt="1"/>
          </p:nvPr>
        </p:nvSpPr>
        <p:spPr>
          <a:xfrm>
            <a:off x="2972194" y="2116852"/>
            <a:ext cx="3125307" cy="873764"/>
          </a:xfrm>
        </p:spPr>
        <p:txBody>
          <a:bodyPr>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413037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8386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142403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88180" y="254016"/>
            <a:ext cx="6349720" cy="473635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6827421" y="3197798"/>
            <a:ext cx="2116181" cy="685694"/>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424151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339586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79452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DAB498-5730-455D-B96B-10C23DE50A3E}"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1404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12/10/2016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650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AB498-5730-455D-B96B-10C23DE50A3E}"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322986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DAB498-5730-455D-B96B-10C23DE50A3E}"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342829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DAB498-5730-455D-B96B-10C23DE50A3E}"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415435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DAB498-5730-455D-B96B-10C23DE50A3E}"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115742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AB498-5730-455D-B96B-10C23DE50A3E}"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60030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AB498-5730-455D-B96B-10C23DE50A3E}"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36245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AB498-5730-455D-B96B-10C23DE50A3E}"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6000-CDD0-4DE8-A40B-E5858AD0027C}" type="slidenum">
              <a:rPr lang="en-US" smtClean="0"/>
              <a:t>‹#›</a:t>
            </a:fld>
            <a:endParaRPr lang="en-US"/>
          </a:p>
        </p:txBody>
      </p:sp>
    </p:spTree>
    <p:extLst>
      <p:ext uri="{BB962C8B-B14F-4D97-AF65-F5344CB8AC3E}">
        <p14:creationId xmlns:p14="http://schemas.microsoft.com/office/powerpoint/2010/main" val="275825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DAB498-5730-455D-B96B-10C23DE50A3E}" type="datetimeFigureOut">
              <a:rPr lang="en-US" smtClean="0"/>
              <a:t>12/10/2016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E06000-CDD0-4DE8-A40B-E5858AD0027C}" type="slidenum">
              <a:rPr lang="en-US" smtClean="0"/>
              <a:t>‹#›</a:t>
            </a:fld>
            <a:endParaRPr lang="en-US"/>
          </a:p>
        </p:txBody>
      </p:sp>
    </p:spTree>
    <p:extLst>
      <p:ext uri="{BB962C8B-B14F-4D97-AF65-F5344CB8AC3E}">
        <p14:creationId xmlns:p14="http://schemas.microsoft.com/office/powerpoint/2010/main" val="252153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12/10/2016</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55188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r>
              <a:rPr lang="en-US" sz="3000" dirty="0">
                <a:solidFill>
                  <a:prstClr val="white"/>
                </a:solidFill>
              </a:rPr>
              <a:t>Scripture Reading: </a:t>
            </a:r>
            <a:r>
              <a:rPr lang="en-US" sz="3000" dirty="0" smtClean="0">
                <a:solidFill>
                  <a:prstClr val="white"/>
                </a:solidFill>
              </a:rPr>
              <a:t>Luke 6:23-25</a:t>
            </a:r>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a:p>
            <a:pPr algn="ctr" defTabSz="342875"/>
            <a:endParaRPr lang="en-US" sz="3000" dirty="0">
              <a:solidFill>
                <a:prstClr val="white"/>
              </a:solidFill>
            </a:endParaRPr>
          </a:p>
        </p:txBody>
      </p:sp>
    </p:spTree>
    <p:extLst>
      <p:ext uri="{BB962C8B-B14F-4D97-AF65-F5344CB8AC3E}">
        <p14:creationId xmlns:p14="http://schemas.microsoft.com/office/powerpoint/2010/main" val="16026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2343150"/>
            <a:ext cx="8763000" cy="2062103"/>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John 7:39</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But this He spoke of the Spirit, whom those who believed in Him were to receive; for the Spirit was not yet given, because Jesus was not yet glorified.</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420069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2343150"/>
            <a:ext cx="8763000" cy="2431435"/>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Acts 2:38-39</a:t>
            </a:r>
          </a:p>
          <a:p>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Peter said to them, “Repent, and each of you be baptized in the name of Jesus Christ for the forgiveness of your sins; and you will receive the gift of the Holy Spirit. For the promise is for you and your children and for all who are far off, as many as the Lord our God will call to Himself.” </a:t>
            </a:r>
            <a:endParaRPr lang="en-US" sz="24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317321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222250" y="2724150"/>
            <a:ext cx="8763000" cy="2062103"/>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1 Corinthians 6:19</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Or do you not know that your body is a temple of the Holy Spirit who is in you, whom you have from God, and that you are not your own?</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351800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2419350"/>
            <a:ext cx="8763000" cy="2554545"/>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Romans 8:9</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However, you are not in the flesh but in the Spirit, if indeed the Spirit of God dwells in you. But if anyone does not have the Spirit of Christ, he does not belong to Him. </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1830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138499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Spirit still at work within us today by His word</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10" name="TextBox 9"/>
          <p:cNvSpPr txBox="1"/>
          <p:nvPr/>
        </p:nvSpPr>
        <p:spPr>
          <a:xfrm>
            <a:off x="190500" y="2724150"/>
            <a:ext cx="8763000" cy="2277547"/>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1 Corinthians 2:12-13</a:t>
            </a:r>
          </a:p>
          <a:p>
            <a:r>
              <a:rPr lang="en-US" sz="2200" dirty="0" smtClean="0">
                <a:solidFill>
                  <a:schemeClr val="tx1">
                    <a:lumMod val="75000"/>
                    <a:lumOff val="25000"/>
                  </a:schemeClr>
                </a:solidFill>
                <a:latin typeface="High Tower Text" panose="02040502050506030303" pitchFamily="18" charset="0"/>
                <a:cs typeface="Calibri Light" panose="020F0302020204030204" pitchFamily="34" charset="0"/>
              </a:rPr>
              <a:t>Now we have received, not the spirit of the world, but the Spirit who is from God, so that we may know the things freely given to us by God, which things we also speak, not in words taught by human wisdom, but in those taught by the Spirit, combining spiritual thoughts with spiritual words.</a:t>
            </a:r>
            <a:endParaRPr lang="en-US" sz="2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32859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138499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Jesus promised the Holy Spirit to every believer</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Spirit still at work within us today by His word</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222250" y="2686170"/>
            <a:ext cx="4381500" cy="2369880"/>
          </a:xfrm>
          <a:prstGeom prst="rect">
            <a:avLst/>
          </a:prstGeom>
          <a:solidFill>
            <a:schemeClr val="bg1">
              <a:alpha val="85000"/>
            </a:schemeClr>
          </a:solidFill>
          <a:ln w="6350">
            <a:solidFill>
              <a:schemeClr val="accent4">
                <a:lumMod val="75000"/>
              </a:schemeClr>
            </a:solidFill>
          </a:ln>
        </p:spPr>
        <p:txBody>
          <a:bodyPr wrap="square" rtlCol="0">
            <a:spAutoFit/>
          </a:bodyPr>
          <a:lstStyle/>
          <a:p>
            <a:pPr algn="ctr"/>
            <a:r>
              <a:rPr lang="en-US" sz="2800" b="1" dirty="0" smtClean="0">
                <a:solidFill>
                  <a:schemeClr val="tx1">
                    <a:lumMod val="75000"/>
                    <a:lumOff val="25000"/>
                  </a:schemeClr>
                </a:solidFill>
                <a:latin typeface="High Tower Text" panose="02040502050506030303" pitchFamily="18" charset="0"/>
                <a:cs typeface="Calibri Light" panose="020F0302020204030204" pitchFamily="34" charset="0"/>
              </a:rPr>
              <a:t>Holy Spirit</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Testifies (John 15:26)………………………….</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Saves (Titus 3:5)………………………………..</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Teaches (1 Corinthians 2:13)……………….</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Comforts (Acts 9:31)………………………….</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Sanctifies (1 Corinthians 6:11)…………….</a:t>
            </a:r>
          </a:p>
          <a:p>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Reproves (John 16:8)………………………….</a:t>
            </a:r>
            <a:endParaRPr lang="en-US" sz="20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9" name="TextBox 8"/>
          <p:cNvSpPr txBox="1"/>
          <p:nvPr/>
        </p:nvSpPr>
        <p:spPr>
          <a:xfrm>
            <a:off x="4603750" y="2686170"/>
            <a:ext cx="4381500" cy="2369880"/>
          </a:xfrm>
          <a:prstGeom prst="rect">
            <a:avLst/>
          </a:prstGeom>
          <a:solidFill>
            <a:schemeClr val="bg1">
              <a:alpha val="85000"/>
            </a:schemeClr>
          </a:solidFill>
          <a:ln w="6350">
            <a:solidFill>
              <a:schemeClr val="accent4">
                <a:lumMod val="75000"/>
              </a:schemeClr>
            </a:solidFill>
          </a:ln>
        </p:spPr>
        <p:txBody>
          <a:bodyPr wrap="square" rtlCol="0">
            <a:spAutoFit/>
          </a:bodyPr>
          <a:lstStyle/>
          <a:p>
            <a:pPr algn="ctr"/>
            <a:r>
              <a:rPr lang="en-US" sz="2800" b="1" dirty="0" smtClean="0">
                <a:solidFill>
                  <a:schemeClr val="tx1">
                    <a:lumMod val="75000"/>
                    <a:lumOff val="25000"/>
                  </a:schemeClr>
                </a:solidFill>
                <a:latin typeface="High Tower Text" panose="02040502050506030303" pitchFamily="18" charset="0"/>
                <a:cs typeface="Calibri Light" panose="020F0302020204030204" pitchFamily="34" charset="0"/>
              </a:rPr>
              <a:t>God’s Word</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…………………………..Testifies (John 5:39)</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………………………………Saves (James 1:21)</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……………Teaches (2 Thessalonians 2:15)</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…………Comforts (1 Thessalonians 4:18)</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………………………..Sanctifies (John 17:17)</a:t>
            </a:r>
          </a:p>
          <a:p>
            <a:pPr algn="r"/>
            <a:r>
              <a:rPr lang="en-US" sz="2000" dirty="0" smtClean="0">
                <a:solidFill>
                  <a:schemeClr val="tx1">
                    <a:lumMod val="75000"/>
                    <a:lumOff val="25000"/>
                  </a:schemeClr>
                </a:solidFill>
                <a:latin typeface="High Tower Text" panose="02040502050506030303" pitchFamily="18" charset="0"/>
                <a:cs typeface="Calibri Light" panose="020F0302020204030204" pitchFamily="34" charset="0"/>
              </a:rPr>
              <a:t>………………….Reproves (2 Timothy 3:16)</a:t>
            </a:r>
            <a:endParaRPr lang="en-US" sz="20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40100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fade">
                                      <p:cBhvr>
                                        <p:cTn id="52" dur="500"/>
                                        <p:tgtEl>
                                          <p:spTgt spid="9">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animEffect transition="in" filter="fade">
                                      <p:cBhvr>
                                        <p:cTn id="57" dur="500"/>
                                        <p:tgtEl>
                                          <p:spTgt spid="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Effect transition="in" filter="fade">
                                      <p:cBhvr>
                                        <p:cTn id="6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cannot be self-manufactured</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10" name="TextBox 9"/>
          <p:cNvSpPr txBox="1"/>
          <p:nvPr/>
        </p:nvSpPr>
        <p:spPr>
          <a:xfrm>
            <a:off x="190500" y="1585376"/>
            <a:ext cx="8763000" cy="3170099"/>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Matthew 23:27-28</a:t>
            </a:r>
          </a:p>
          <a:p>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Woe to you, scribes and Pharisees, hypocrites! For you are like whitewashed tombs which on the outside appear beautiful, but inside they are full of dead men’s bones and all uncleanness. So you, too, outwardly appear righteous to men, but inwardly you are full of hypocrisy and lawlessness.</a:t>
            </a:r>
            <a:endParaRPr lang="en-US" sz="2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8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cannot be self-manufactured</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10" name="TextBox 9"/>
          <p:cNvSpPr txBox="1"/>
          <p:nvPr/>
        </p:nvSpPr>
        <p:spPr>
          <a:xfrm>
            <a:off x="190500" y="1585376"/>
            <a:ext cx="8763000" cy="3170099"/>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1 Corinthians 13:1-3</a:t>
            </a:r>
          </a:p>
          <a:p>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If I speak with the tongues of men and of angels, but do not have love, I have become a noisy gong or a clanging cymbal. If I have the gift of prophecy, and know all mysteries and all knowledge; and if I have all faith, so as to remove mountains, but do not have love, I am nothing. And if I give all my possessions to feed the poor, and if I surrender my body to be burned, but do not have love, it profits me nothing.</a:t>
            </a:r>
            <a:endParaRPr lang="en-US" sz="24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4817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1150"/>
            <a:ext cx="3527715" cy="35623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3124200" y="1428750"/>
            <a:ext cx="6019800" cy="3662541"/>
          </a:xfrm>
          <a:prstGeom prst="rect">
            <a:avLst/>
          </a:prstGeom>
          <a:noFill/>
        </p:spPr>
        <p:txBody>
          <a:bodyPr wrap="square" rtlCol="0">
            <a:spAutoFit/>
          </a:bodyPr>
          <a:lstStyle/>
          <a:p>
            <a:pPr marL="914400" lvl="1" indent="-457200">
              <a:buFont typeface="Arial" panose="020B0604020202020204" pitchFamily="34" charset="0"/>
              <a:buChar char="•"/>
            </a:pPr>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“fruit” collective noun designating a harvest</a:t>
            </a:r>
          </a:p>
          <a:p>
            <a:pPr marL="914400" lvl="1" indent="-457200">
              <a:buFont typeface="Arial" panose="020B0604020202020204" pitchFamily="34" charset="0"/>
              <a:buChar char="•"/>
            </a:pPr>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Not 9 individual fruits but 9 parts of the harvest</a:t>
            </a:r>
          </a:p>
          <a:p>
            <a:pPr marL="914400" lvl="1" indent="-457200">
              <a:buFont typeface="Arial" panose="020B0604020202020204" pitchFamily="34" charset="0"/>
              <a:buChar char="•"/>
            </a:pPr>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The Holy Spirit does not make lopsided Christians</a:t>
            </a:r>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a:t>
            </a:r>
          </a:p>
          <a:p>
            <a:pPr marL="914400" lvl="1" indent="-457200">
              <a:buFont typeface="Arial" panose="020B0604020202020204" pitchFamily="34" charset="0"/>
              <a:buChar char="•"/>
            </a:pPr>
            <a:r>
              <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rPr>
              <a:t>The Spirit’s work is to produce the fully integrated character of Jesus Christ in your life.</a:t>
            </a:r>
            <a:endParaRPr lang="en-US" sz="2400" dirty="0" smtClean="0">
              <a:solidFill>
                <a:schemeClr val="tx1">
                  <a:lumMod val="75000"/>
                  <a:lumOff val="25000"/>
                </a:schemeClr>
              </a:solidFill>
              <a:latin typeface="High Tower Text" panose="02040502050506030303" pitchFamily="18" charset="0"/>
              <a:cs typeface="Calibri Light" panose="020F0302020204030204" pitchFamily="34" charset="0"/>
            </a:endParaRPr>
          </a:p>
          <a:p>
            <a:pPr marL="914400" lvl="1" indent="-457200">
              <a:buFont typeface="Arial" panose="020B0604020202020204" pitchFamily="34" charset="0"/>
              <a:buChar char="•"/>
            </a:pP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9" name="TextBox 8"/>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produced in all its parts in the believer</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8603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1150"/>
            <a:ext cx="3527715" cy="35623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3124200" y="1428750"/>
            <a:ext cx="6019800" cy="2554545"/>
          </a:xfrm>
          <a:prstGeom prst="rect">
            <a:avLst/>
          </a:prstGeom>
          <a:noFill/>
        </p:spPr>
        <p:txBody>
          <a:bodyPr wrap="square" rtlCol="0">
            <a:spAutoFit/>
          </a:bodyPr>
          <a:lstStyle/>
          <a:p>
            <a:pPr lvl="1"/>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Philippians 1:6</a:t>
            </a:r>
          </a:p>
          <a:p>
            <a:pPr lvl="1"/>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being confident of this very thing, that He who has begun a good work in you will complete it until the day of Jesus Christ</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68950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3" name="Rectangle 2"/>
          <p:cNvSpPr/>
          <p:nvPr/>
        </p:nvSpPr>
        <p:spPr>
          <a:xfrm>
            <a:off x="0" y="0"/>
            <a:ext cx="9144000" cy="525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342875"/>
            <a:endParaRPr lang="en-US" sz="1400">
              <a:solidFill>
                <a:prstClr val="white"/>
              </a:solidFill>
            </a:endParaRPr>
          </a:p>
        </p:txBody>
      </p:sp>
      <p:sp>
        <p:nvSpPr>
          <p:cNvPr id="4" name="TextBox 3"/>
          <p:cNvSpPr txBox="1"/>
          <p:nvPr/>
        </p:nvSpPr>
        <p:spPr>
          <a:xfrm>
            <a:off x="571500" y="562951"/>
            <a:ext cx="7886700" cy="3762566"/>
          </a:xfrm>
          <a:prstGeom prst="rect">
            <a:avLst/>
          </a:prstGeom>
          <a:noFill/>
        </p:spPr>
        <p:txBody>
          <a:bodyPr wrap="square" lIns="68576" tIns="34289" rIns="68576" bIns="34289" rtlCol="0">
            <a:spAutoFit/>
          </a:bodyPr>
          <a:lstStyle/>
          <a:p>
            <a:pPr algn="ctr" defTabSz="342875"/>
            <a:r>
              <a:rPr lang="en-US" sz="3600" dirty="0" smtClean="0">
                <a:solidFill>
                  <a:prstClr val="black"/>
                </a:solidFill>
              </a:rPr>
              <a:t>(Luke 6:43-45)</a:t>
            </a:r>
            <a:endParaRPr lang="en-US" sz="3600" baseline="30000" dirty="0">
              <a:solidFill>
                <a:prstClr val="black"/>
              </a:solidFill>
            </a:endParaRPr>
          </a:p>
          <a:p>
            <a:pPr defTabSz="342875"/>
            <a:endParaRPr lang="en-US" baseline="30000" dirty="0">
              <a:solidFill>
                <a:prstClr val="black"/>
              </a:solidFill>
            </a:endParaRPr>
          </a:p>
          <a:p>
            <a:pPr algn="just" defTabSz="457178"/>
            <a:r>
              <a:rPr lang="en-US" sz="2400" dirty="0" smtClean="0">
                <a:solidFill>
                  <a:prstClr val="black"/>
                </a:solidFill>
              </a:rPr>
              <a:t>For a good tree does not bear bad fruit, nor does a bad tree bear good fruit. For every tree is known by its own fruit. For men do not gather figs from thorns, nor do they gather grapes from a bramble bush. A good man out of the good treasure of his heart brings forth good; and an evil man out of the evil treasure of his heart brings forth evil. For out of the abundance of the heart his mouth speaks.</a:t>
            </a:r>
            <a:endParaRPr lang="en-US" sz="2200" dirty="0">
              <a:solidFill>
                <a:prstClr val="black"/>
              </a:solidFill>
            </a:endParaRPr>
          </a:p>
        </p:txBody>
      </p:sp>
    </p:spTree>
    <p:extLst>
      <p:ext uri="{BB962C8B-B14F-4D97-AF65-F5344CB8AC3E}">
        <p14:creationId xmlns:p14="http://schemas.microsoft.com/office/powerpoint/2010/main" val="32009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07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76200" y="97155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28509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4.44444E-6 L -0.00417 -0.20556 " pathEditMode="relative" rAng="0" ptsTypes="AA">
                                      <p:cBhvr>
                                        <p:cTn id="6" dur="2000" fill="hold"/>
                                        <p:tgtEl>
                                          <p:spTgt spid="7"/>
                                        </p:tgtEl>
                                        <p:attrNameLst>
                                          <p:attrName>ppt_x</p:attrName>
                                          <p:attrName>ppt_y</p:attrName>
                                        </p:attrNameLst>
                                      </p:cBhvr>
                                      <p:rCtr x="-208" y="-1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evidence of an individual abiding in Christ</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523220"/>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No one can bear fruit outside of Christ	</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2797998"/>
            <a:ext cx="8763000" cy="2062103"/>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John 15:5</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 am the vine, you are the branches; he who abides in Me and I in him, he bears much fruit, for apart from Me you can do nothing.</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6469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evidence of an individual abiding in Christ</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95410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No one can bear fruit outside of Christ</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It is fair to judge a tree by its fruits	</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2797998"/>
            <a:ext cx="8763000" cy="1077218"/>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Matthew 3:8</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Therefore bear fruit in keeping with repentance</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18770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evidence of an individual abiding in Christ</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1384995"/>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No one can bear fruit outside of Christ</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It is fair to judge a tree by its fruits</a:t>
            </a:r>
          </a:p>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Attributes cannot be taken on &amp; off	</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1862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523220"/>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1962150"/>
            <a:ext cx="8763000" cy="3046988"/>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Acts 1:8</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but you will receive power when the Holy Spirit has come upon you; and you shall be My witnesses both in Jerusalem, and in all Judea and Samaria, and even to the remotest part of the earth.”</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237740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37" b="17911"/>
          <a:stretch/>
        </p:blipFill>
        <p:spPr>
          <a:xfrm>
            <a:off x="0" y="2517775"/>
            <a:ext cx="9144000" cy="2622550"/>
          </a:xfrm>
          <a:prstGeom prst="rect">
            <a:avLst/>
          </a:prstGeom>
        </p:spPr>
      </p:pic>
      <p:sp>
        <p:nvSpPr>
          <p:cNvPr id="7" name="TextBox 6"/>
          <p:cNvSpPr txBox="1"/>
          <p:nvPr/>
        </p:nvSpPr>
        <p:spPr>
          <a:xfrm>
            <a:off x="-114300" y="-88900"/>
            <a:ext cx="9372600" cy="1200329"/>
          </a:xfrm>
          <a:prstGeom prst="rect">
            <a:avLst/>
          </a:prstGeom>
          <a:noFill/>
        </p:spPr>
        <p:txBody>
          <a:bodyPr wrap="square" rtlCol="0">
            <a:spAutoFit/>
          </a:bodyPr>
          <a:lstStyle/>
          <a:p>
            <a:pPr algn="ctr"/>
            <a:r>
              <a:rPr lang="en-US" sz="7200" dirty="0" smtClean="0">
                <a:solidFill>
                  <a:schemeClr val="tx1">
                    <a:lumMod val="75000"/>
                    <a:lumOff val="25000"/>
                  </a:schemeClr>
                </a:solidFill>
                <a:latin typeface="High Tower Text" panose="02040502050506030303" pitchFamily="18" charset="0"/>
                <a:cs typeface="Calibri Light" panose="020F0302020204030204" pitchFamily="34" charset="0"/>
              </a:rPr>
              <a:t>The Fruit of the Spirit</a:t>
            </a:r>
            <a:endParaRPr lang="en-US" sz="48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4" name="TextBox 3"/>
          <p:cNvSpPr txBox="1"/>
          <p:nvPr/>
        </p:nvSpPr>
        <p:spPr>
          <a:xfrm>
            <a:off x="0" y="921325"/>
            <a:ext cx="9144000" cy="584775"/>
          </a:xfrm>
          <a:prstGeom prst="rect">
            <a:avLst/>
          </a:prstGeom>
          <a:noFill/>
        </p:spPr>
        <p:txBody>
          <a:bodyPr wrap="square" rtlCol="0">
            <a:spAutoFit/>
          </a:bodyPr>
          <a:lstStyle/>
          <a:p>
            <a:pPr algn="ctr"/>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is the product of the Holy Spirit dwelling in you</a:t>
            </a:r>
            <a:endParaRPr lang="en-US"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5" name="TextBox 4"/>
          <p:cNvSpPr txBox="1"/>
          <p:nvPr/>
        </p:nvSpPr>
        <p:spPr>
          <a:xfrm>
            <a:off x="0" y="1301175"/>
            <a:ext cx="9144000" cy="523220"/>
          </a:xfrm>
          <a:prstGeom prst="rect">
            <a:avLst/>
          </a:prstGeom>
          <a:noFill/>
        </p:spPr>
        <p:txBody>
          <a:bodyPr wrap="square" rtlCol="0">
            <a:spAutoFit/>
          </a:bodyPr>
          <a:lstStyle/>
          <a:p>
            <a:pPr marL="914400" lvl="1" indent="-457200">
              <a:buFont typeface="Arial" panose="020B0604020202020204" pitchFamily="34" charset="0"/>
              <a:buChar char="•"/>
            </a:pP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1</a:t>
            </a:r>
            <a:r>
              <a:rPr lang="en-US" sz="2800" baseline="30000" dirty="0" smtClean="0">
                <a:solidFill>
                  <a:schemeClr val="tx1">
                    <a:lumMod val="75000"/>
                    <a:lumOff val="25000"/>
                  </a:schemeClr>
                </a:solidFill>
                <a:latin typeface="High Tower Text" panose="02040502050506030303" pitchFamily="18" charset="0"/>
                <a:cs typeface="Calibri Light" panose="020F0302020204030204" pitchFamily="34" charset="0"/>
              </a:rPr>
              <a:t>st</a:t>
            </a:r>
            <a:r>
              <a:rPr lang="en-US" sz="2800" dirty="0" smtClean="0">
                <a:solidFill>
                  <a:schemeClr val="tx1">
                    <a:lumMod val="75000"/>
                    <a:lumOff val="25000"/>
                  </a:schemeClr>
                </a:solidFill>
                <a:latin typeface="High Tower Text" panose="02040502050506030303" pitchFamily="18" charset="0"/>
                <a:cs typeface="Calibri Light" panose="020F0302020204030204" pitchFamily="34" charset="0"/>
              </a:rPr>
              <a:t> century Christians had different measures of H.S.</a:t>
            </a:r>
            <a:endParaRPr lang="en-US" sz="16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
        <p:nvSpPr>
          <p:cNvPr id="8" name="TextBox 7"/>
          <p:cNvSpPr txBox="1"/>
          <p:nvPr/>
        </p:nvSpPr>
        <p:spPr>
          <a:xfrm>
            <a:off x="190500" y="1962150"/>
            <a:ext cx="8763000" cy="3046988"/>
          </a:xfrm>
          <a:prstGeom prst="rect">
            <a:avLst/>
          </a:prstGeom>
          <a:solidFill>
            <a:schemeClr val="bg1">
              <a:alpha val="85000"/>
            </a:schemeClr>
          </a:solidFill>
          <a:ln w="6350">
            <a:solidFill>
              <a:schemeClr val="accent4">
                <a:lumMod val="75000"/>
              </a:schemeClr>
            </a:solidFill>
          </a:ln>
        </p:spPr>
        <p:txBody>
          <a:bodyPr wrap="square" rtlCol="0">
            <a:spAutoFit/>
          </a:bodyPr>
          <a:lstStyle/>
          <a:p>
            <a:r>
              <a:rPr lang="en-US" sz="3200" b="1" dirty="0" smtClean="0">
                <a:solidFill>
                  <a:schemeClr val="tx1">
                    <a:lumMod val="75000"/>
                    <a:lumOff val="25000"/>
                  </a:schemeClr>
                </a:solidFill>
                <a:latin typeface="High Tower Text" panose="02040502050506030303" pitchFamily="18" charset="0"/>
                <a:cs typeface="Calibri Light" panose="020F0302020204030204" pitchFamily="34" charset="0"/>
              </a:rPr>
              <a:t>Hebrews 2:3-4; cf. Acts 8:14-18</a:t>
            </a:r>
          </a:p>
          <a:p>
            <a:r>
              <a:rPr lang="en-US" sz="3200" dirty="0" smtClean="0">
                <a:solidFill>
                  <a:schemeClr val="tx1">
                    <a:lumMod val="75000"/>
                    <a:lumOff val="25000"/>
                  </a:schemeClr>
                </a:solidFill>
                <a:latin typeface="High Tower Text" panose="02040502050506030303" pitchFamily="18" charset="0"/>
                <a:cs typeface="Calibri Light" panose="020F0302020204030204" pitchFamily="34" charset="0"/>
              </a:rPr>
              <a:t>…After it was at the first spoken through the Lord, it was confirmed to us by those who heard, God also testifying with them, both by signs and wonders and by various miracles and by gifts of the Holy Spirit according to His own will.</a:t>
            </a:r>
            <a:endParaRPr lang="en-US" sz="3200" dirty="0">
              <a:solidFill>
                <a:schemeClr val="tx1">
                  <a:lumMod val="75000"/>
                  <a:lumOff val="25000"/>
                </a:schemeClr>
              </a:solidFill>
              <a:latin typeface="High Tower Text" panose="02040502050506030303" pitchFamily="18" charset="0"/>
              <a:cs typeface="Calibri Light" panose="020F0302020204030204" pitchFamily="34" charset="0"/>
            </a:endParaRPr>
          </a:p>
        </p:txBody>
      </p:sp>
    </p:spTree>
    <p:extLst>
      <p:ext uri="{BB962C8B-B14F-4D97-AF65-F5344CB8AC3E}">
        <p14:creationId xmlns:p14="http://schemas.microsoft.com/office/powerpoint/2010/main" val="39204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1199</Words>
  <Application>Microsoft Office PowerPoint</Application>
  <PresentationFormat>On-screen Show (16:9)</PresentationFormat>
  <Paragraphs>104</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JRBRONGER</cp:lastModifiedBy>
  <cp:revision>14</cp:revision>
  <dcterms:created xsi:type="dcterms:W3CDTF">2016-12-01T15:32:22Z</dcterms:created>
  <dcterms:modified xsi:type="dcterms:W3CDTF">2016-12-10T20:03:11Z</dcterms:modified>
</cp:coreProperties>
</file>