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4" r:id="rId3"/>
    <p:sldId id="275" r:id="rId4"/>
    <p:sldId id="258" r:id="rId5"/>
    <p:sldId id="256" r:id="rId6"/>
    <p:sldId id="257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858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5C19C-EC4E-402D-B18A-20BC512429CD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CA73D-C380-476E-AF37-4B44FF58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4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F57F-E6F7-4A64-B61C-FFF9F13E2C1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3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A73D-C380-476E-AF37-4B44FF58AE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67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A73D-C380-476E-AF37-4B44FF58AE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66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A73D-C380-476E-AF37-4B44FF58AE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69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A73D-C380-476E-AF37-4B44FF58AE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63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A73D-C380-476E-AF37-4B44FF58AE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03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A73D-C380-476E-AF37-4B44FF58AE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6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A73D-C380-476E-AF37-4B44FF58AE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A73D-C380-476E-AF37-4B44FF58AE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4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A73D-C380-476E-AF37-4B44FF58AE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A73D-C380-476E-AF37-4B44FF58AE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55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A73D-C380-476E-AF37-4B44FF58AE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7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A73D-C380-476E-AF37-4B44FF58AE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20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A73D-C380-476E-AF37-4B44FF58AE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8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A73D-C380-476E-AF37-4B44FF58AE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4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B498-5730-455D-B96B-10C23DE50A3E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6000-CDD0-4DE8-A40B-E5858AD0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2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B498-5730-455D-B96B-10C23DE50A3E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6000-CDD0-4DE8-A40B-E5858AD0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9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B498-5730-455D-B96B-10C23DE50A3E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6000-CDD0-4DE8-A40B-E5858AD0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1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53920" y="3278141"/>
            <a:ext cx="1314970" cy="316003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0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53920" y="3278141"/>
            <a:ext cx="1314970" cy="316003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72194" y="2116852"/>
            <a:ext cx="3125307" cy="87376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77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180" y="254016"/>
            <a:ext cx="6349720" cy="473635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8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180" y="254016"/>
            <a:ext cx="6349720" cy="473635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03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180" y="254016"/>
            <a:ext cx="6349720" cy="473635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27421" y="3197798"/>
            <a:ext cx="2116181" cy="6856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15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6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2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B498-5730-455D-B96B-10C23DE50A3E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6000-CDD0-4DE8-A40B-E5858AD0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12/18/2016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B498-5730-455D-B96B-10C23DE50A3E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6000-CDD0-4DE8-A40B-E5858AD0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6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B498-5730-455D-B96B-10C23DE50A3E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6000-CDD0-4DE8-A40B-E5858AD0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9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B498-5730-455D-B96B-10C23DE50A3E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6000-CDD0-4DE8-A40B-E5858AD0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5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B498-5730-455D-B96B-10C23DE50A3E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6000-CDD0-4DE8-A40B-E5858AD0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2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B498-5730-455D-B96B-10C23DE50A3E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6000-CDD0-4DE8-A40B-E5858AD0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0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B498-5730-455D-B96B-10C23DE50A3E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6000-CDD0-4DE8-A40B-E5858AD0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B498-5730-455D-B96B-10C23DE50A3E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6000-CDD0-4DE8-A40B-E5858AD0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5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AB498-5730-455D-B96B-10C23DE50A3E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06000-CDD0-4DE8-A40B-E5858AD0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3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18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342875"/>
            <a:r>
              <a:rPr lang="en-US" sz="3000" dirty="0">
                <a:solidFill>
                  <a:prstClr val="white"/>
                </a:solidFill>
              </a:rPr>
              <a:t>Scripture Reading: </a:t>
            </a:r>
            <a:r>
              <a:rPr lang="en-US" sz="3000" dirty="0" smtClean="0">
                <a:solidFill>
                  <a:prstClr val="white"/>
                </a:solidFill>
              </a:rPr>
              <a:t>1 John 4:9</a:t>
            </a:r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17911"/>
          <a:stretch/>
        </p:blipFill>
        <p:spPr>
          <a:xfrm>
            <a:off x="0" y="2517775"/>
            <a:ext cx="9144000" cy="262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14300" y="-88900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LOVE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igh Tower Text" panose="02040502050506030303" pitchFamily="18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13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how is it perfected in me?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061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“AGAPE” must be taught by God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(1 Pet. 1:22-23; 1 Thess. 4:9)</a:t>
            </a:r>
          </a:p>
        </p:txBody>
      </p:sp>
    </p:spTree>
    <p:extLst>
      <p:ext uri="{BB962C8B-B14F-4D97-AF65-F5344CB8AC3E}">
        <p14:creationId xmlns:p14="http://schemas.microsoft.com/office/powerpoint/2010/main" val="31282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17911"/>
          <a:stretch/>
        </p:blipFill>
        <p:spPr>
          <a:xfrm>
            <a:off x="0" y="2517775"/>
            <a:ext cx="9144000" cy="262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14300" y="-88900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LOVE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igh Tower Text" panose="02040502050506030303" pitchFamily="18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13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how is it perfected in me?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061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The real test of perfect “AGAPE”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is whether or not I love people who hate me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(Mt. 5:43-48)</a:t>
            </a:r>
          </a:p>
        </p:txBody>
      </p:sp>
    </p:spTree>
    <p:extLst>
      <p:ext uri="{BB962C8B-B14F-4D97-AF65-F5344CB8AC3E}">
        <p14:creationId xmlns:p14="http://schemas.microsoft.com/office/powerpoint/2010/main" val="30010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17911"/>
          <a:stretch/>
        </p:blipFill>
        <p:spPr>
          <a:xfrm>
            <a:off x="0" y="2517775"/>
            <a:ext cx="9144000" cy="262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14300" y="-88900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LOVE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igh Tower Text" panose="02040502050506030303" pitchFamily="18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061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TELEIOS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igh Tower Text" panose="02040502050506030303" pitchFamily="18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5061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MATURE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209087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COMPLETE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572000" y="1798487"/>
            <a:ext cx="106680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2167820"/>
            <a:ext cx="914400" cy="215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8200" y="267565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(1 Jn. 4:7-12)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9200" y="12001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“perfect”</a:t>
            </a:r>
          </a:p>
        </p:txBody>
      </p:sp>
    </p:spTree>
    <p:extLst>
      <p:ext uri="{BB962C8B-B14F-4D97-AF65-F5344CB8AC3E}">
        <p14:creationId xmlns:p14="http://schemas.microsoft.com/office/powerpoint/2010/main" val="34223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1950"/>
            <a:ext cx="4774615" cy="3453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33350"/>
            <a:ext cx="441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“The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ultimate weakness of violence is that it is a descending spiral, 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begetting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the very thing it seeks to destroy. 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Instead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of diminishing evil, it multiplies 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it. Through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violence you may murder the liar, 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but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you cannot murder the lie, nor establish the 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truth…</a:t>
            </a:r>
            <a:r>
              <a:rPr lang="en-US" dirty="0">
                <a:solidFill>
                  <a:srgbClr val="FFFF00"/>
                </a:solidFill>
                <a:latin typeface="High Tower Text" panose="02040502050506030303" pitchFamily="18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High Tower Text" panose="02040502050506030303" pitchFamily="18" charset="0"/>
              </a:rPr>
            </a:br>
            <a:endParaRPr lang="en-US" dirty="0">
              <a:solidFill>
                <a:srgbClr val="FFFF00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1950"/>
            <a:ext cx="4774615" cy="3453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33350"/>
            <a:ext cx="441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Through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violence you may murder the hater, 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but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you do not murder hate. 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In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fact, violence merely increases hate. 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So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it goes. 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Returning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violence for 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violence multiplies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violence, 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adding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deeper darkness to a night already devoid of stars. 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Darkness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cannot drive out darkness: 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only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light can do that. 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Hate </a:t>
            </a:r>
            <a:r>
              <a:rPr lang="en-US" sz="2400" dirty="0">
                <a:solidFill>
                  <a:srgbClr val="FFFF00"/>
                </a:solidFill>
                <a:latin typeface="High Tower Text" panose="02040502050506030303" pitchFamily="18" charset="0"/>
              </a:rPr>
              <a:t>cannot drive out hate: only love can do that</a:t>
            </a:r>
            <a:r>
              <a:rPr lang="en-US" sz="24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.”</a:t>
            </a:r>
            <a:endParaRPr lang="en-US" sz="2400" dirty="0">
              <a:solidFill>
                <a:srgbClr val="FFFF00"/>
              </a:solidFill>
              <a:latin typeface="High Tower Text" panose="02040502050506030303" pitchFamily="18" charset="0"/>
            </a:endParaRPr>
          </a:p>
          <a:p>
            <a:pPr algn="r"/>
            <a:r>
              <a:rPr lang="en-US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Dr</a:t>
            </a:r>
            <a:r>
              <a:rPr lang="en-US" dirty="0">
                <a:solidFill>
                  <a:srgbClr val="FFFF00"/>
                </a:solidFill>
                <a:latin typeface="High Tower Text" panose="02040502050506030303" pitchFamily="18" charset="0"/>
              </a:rPr>
              <a:t>. Martin Luther King, Jr</a:t>
            </a:r>
            <a:r>
              <a:rPr lang="en-US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.</a:t>
            </a:r>
            <a:endParaRPr lang="en-US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0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342875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342875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581150"/>
            <a:ext cx="7886700" cy="191590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342875"/>
            <a:r>
              <a:rPr lang="en-US" sz="3600" dirty="0" smtClean="0">
                <a:solidFill>
                  <a:prstClr val="black"/>
                </a:solidFill>
              </a:rPr>
              <a:t>(1 John 4:9)</a:t>
            </a:r>
            <a:endParaRPr lang="en-US" sz="3600" baseline="30000" dirty="0">
              <a:solidFill>
                <a:prstClr val="black"/>
              </a:solidFill>
            </a:endParaRPr>
          </a:p>
          <a:p>
            <a:pPr defTabSz="342875"/>
            <a:endParaRPr lang="en-US" baseline="30000" dirty="0">
              <a:solidFill>
                <a:prstClr val="black"/>
              </a:solidFill>
            </a:endParaRPr>
          </a:p>
          <a:p>
            <a:pPr algn="just" defTabSz="457178"/>
            <a:r>
              <a:rPr lang="en-US" sz="2400" dirty="0">
                <a:solidFill>
                  <a:prstClr val="black"/>
                </a:solidFill>
              </a:rPr>
              <a:t>In this the love of God was manifested toward us, that God has sent His only begotten Son into the world, that we might live through Him. 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6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17911"/>
          <a:stretch/>
        </p:blipFill>
        <p:spPr>
          <a:xfrm>
            <a:off x="0" y="2517775"/>
            <a:ext cx="9144000" cy="262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6200" y="971550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LOVE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igh Tower Text" panose="02040502050506030303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0417 -0.2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17911"/>
          <a:stretch/>
        </p:blipFill>
        <p:spPr>
          <a:xfrm>
            <a:off x="0" y="2517775"/>
            <a:ext cx="9144000" cy="262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14300" y="-88900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LOVE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igh Tower Text" panose="02040502050506030303" pitchFamily="18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132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is the greatest commandment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(Mt. 22:34-40; cf. Deut. 6:5; Lev. 19:18)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igh Tower Text" panose="02040502050506030303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17911"/>
          <a:stretch/>
        </p:blipFill>
        <p:spPr>
          <a:xfrm>
            <a:off x="0" y="2517775"/>
            <a:ext cx="9144000" cy="262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14300" y="-88900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LOVE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igh Tower Text" panose="02040502050506030303" pitchFamily="18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132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is the greatest commandment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is the fulfillment of the Law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(Rom. 13:8-10)</a:t>
            </a:r>
          </a:p>
        </p:txBody>
      </p:sp>
    </p:spTree>
    <p:extLst>
      <p:ext uri="{BB962C8B-B14F-4D97-AF65-F5344CB8AC3E}">
        <p14:creationId xmlns:p14="http://schemas.microsoft.com/office/powerpoint/2010/main" val="8491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17911"/>
          <a:stretch/>
        </p:blipFill>
        <p:spPr>
          <a:xfrm>
            <a:off x="0" y="2517775"/>
            <a:ext cx="9144000" cy="262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14300" y="-88900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LOVE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igh Tower Text" panose="02040502050506030303" pitchFamily="18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1325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is the greatest commandment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is the fulfillment of the Law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is the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eternal debt we owe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(Rom. 13:8)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igh Tower Text" panose="02040502050506030303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17911"/>
          <a:stretch/>
        </p:blipFill>
        <p:spPr>
          <a:xfrm>
            <a:off x="0" y="2517775"/>
            <a:ext cx="9144000" cy="262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14300" y="-88900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LOVE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igh Tower Text" panose="02040502050506030303" pitchFamily="18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132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is the greatest commandment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is the fulfillment of the Law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is the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eternal debt we owe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is the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defining kingdom characteristic</a:t>
            </a:r>
          </a:p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				(1 Cor. 13:1-3; Jn. 13:34-35)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igh Tower Text" panose="02040502050506030303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17911"/>
          <a:stretch/>
        </p:blipFill>
        <p:spPr>
          <a:xfrm>
            <a:off x="0" y="2517775"/>
            <a:ext cx="9144000" cy="262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14300" y="-88900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LOVE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igh Tower Text" panose="02040502050506030303" pitchFamily="18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13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is what exactly?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061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AGAPE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igh Tower Text" panose="02040502050506030303" pitchFamily="18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5061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ATTITUDE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209087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ACTION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810000" y="1798489"/>
            <a:ext cx="1676400" cy="369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0" y="2167820"/>
            <a:ext cx="1905000" cy="215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8200" y="2676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“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Love is unconquerable goodwill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” </a:t>
            </a:r>
          </a:p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  <a:cs typeface="Calibri Light" panose="020F0302020204030204" pitchFamily="34" charset="0"/>
              </a:rPr>
              <a:t>–Barclay</a:t>
            </a:r>
          </a:p>
        </p:txBody>
      </p:sp>
    </p:spTree>
    <p:extLst>
      <p:ext uri="{BB962C8B-B14F-4D97-AF65-F5344CB8AC3E}">
        <p14:creationId xmlns:p14="http://schemas.microsoft.com/office/powerpoint/2010/main" val="2289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353</Words>
  <Application>Microsoft Office PowerPoint</Application>
  <PresentationFormat>On-screen Show (16:9)</PresentationFormat>
  <Paragraphs>68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Danville Church</cp:lastModifiedBy>
  <cp:revision>19</cp:revision>
  <dcterms:created xsi:type="dcterms:W3CDTF">2016-12-01T15:32:22Z</dcterms:created>
  <dcterms:modified xsi:type="dcterms:W3CDTF">2016-12-18T23:28:15Z</dcterms:modified>
</cp:coreProperties>
</file>