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2" r:id="rId2"/>
    <p:sldId id="273" r:id="rId3"/>
    <p:sldId id="274" r:id="rId4"/>
    <p:sldId id="258" r:id="rId5"/>
    <p:sldId id="257" r:id="rId6"/>
    <p:sldId id="264" r:id="rId7"/>
    <p:sldId id="261" r:id="rId8"/>
    <p:sldId id="277" r:id="rId9"/>
    <p:sldId id="265" r:id="rId10"/>
    <p:sldId id="276" r:id="rId11"/>
    <p:sldId id="266" r:id="rId12"/>
    <p:sldId id="278" r:id="rId13"/>
    <p:sldId id="279" r:id="rId14"/>
    <p:sldId id="280" r:id="rId15"/>
    <p:sldId id="267" r:id="rId16"/>
    <p:sldId id="268" r:id="rId17"/>
    <p:sldId id="269" r:id="rId18"/>
    <p:sldId id="270" r:id="rId19"/>
    <p:sldId id="275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8CBD"/>
    <a:srgbClr val="A7FFE8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60"/>
  </p:normalViewPr>
  <p:slideViewPr>
    <p:cSldViewPr snapToGrid="0" snapToObjects="1">
      <p:cViewPr>
        <p:scale>
          <a:sx n="157" d="100"/>
          <a:sy n="157" d="100"/>
        </p:scale>
        <p:origin x="-426" y="-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464FC-7724-435C-9087-F2A8C48487AE}" type="datetimeFigureOut">
              <a:rPr lang="en-US" smtClean="0"/>
              <a:t>12/10/2016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ADAE9-CF58-4D58-9F8D-DACE328B2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53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DF57F-E6F7-4A64-B61C-FFF9F13E2C1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543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469005" y="3229335"/>
            <a:ext cx="2271395" cy="26570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469005" y="3229335"/>
            <a:ext cx="2271395" cy="26570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078480" y="1371600"/>
            <a:ext cx="2976880" cy="1737360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5112" y="251822"/>
            <a:ext cx="8543607" cy="341593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5112" y="251822"/>
            <a:ext cx="8543607" cy="341593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874588" y="3870959"/>
            <a:ext cx="1487715" cy="9105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5112" y="251822"/>
            <a:ext cx="8543607" cy="341593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12/10/2016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92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  <p:sldLayoutId id="2147483658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" y="0"/>
            <a:ext cx="9143999" cy="525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342866"/>
            <a:r>
              <a:rPr lang="en-US" sz="3000" dirty="0">
                <a:solidFill>
                  <a:prstClr val="white"/>
                </a:solidFill>
              </a:rPr>
              <a:t>Scripture Reading: </a:t>
            </a:r>
            <a:r>
              <a:rPr lang="en-US" sz="3000" dirty="0" smtClean="0">
                <a:solidFill>
                  <a:prstClr val="white"/>
                </a:solidFill>
              </a:rPr>
              <a:t>Genesis 2:23-25</a:t>
            </a:r>
            <a:endParaRPr lang="en-US" sz="3000" dirty="0">
              <a:solidFill>
                <a:prstClr val="white"/>
              </a:solidFill>
            </a:endParaRPr>
          </a:p>
          <a:p>
            <a:pPr algn="ctr" defTabSz="342866"/>
            <a:endParaRPr lang="en-US" sz="3000" dirty="0">
              <a:solidFill>
                <a:prstClr val="white"/>
              </a:solidFill>
            </a:endParaRPr>
          </a:p>
          <a:p>
            <a:pPr algn="ctr" defTabSz="342866"/>
            <a:endParaRPr lang="en-US" sz="3000" dirty="0">
              <a:solidFill>
                <a:prstClr val="white"/>
              </a:solidFill>
            </a:endParaRPr>
          </a:p>
          <a:p>
            <a:pPr algn="ctr" defTabSz="342866"/>
            <a:endParaRPr lang="en-US" sz="3000" dirty="0">
              <a:solidFill>
                <a:prstClr val="white"/>
              </a:solidFill>
            </a:endParaRPr>
          </a:p>
          <a:p>
            <a:pPr algn="ctr" defTabSz="342866"/>
            <a:endParaRPr lang="en-US" sz="3000" dirty="0">
              <a:solidFill>
                <a:prstClr val="white"/>
              </a:solidFill>
            </a:endParaRPr>
          </a:p>
          <a:p>
            <a:pPr algn="ctr" defTabSz="342866"/>
            <a:endParaRPr lang="en-US" sz="3000" dirty="0">
              <a:solidFill>
                <a:prstClr val="white"/>
              </a:solidFill>
            </a:endParaRPr>
          </a:p>
          <a:p>
            <a:pPr algn="ctr" defTabSz="342866"/>
            <a:endParaRPr lang="en-US" sz="3000" dirty="0">
              <a:solidFill>
                <a:prstClr val="white"/>
              </a:solidFill>
            </a:endParaRPr>
          </a:p>
          <a:p>
            <a:pPr algn="ctr" defTabSz="342866"/>
            <a:endParaRPr lang="en-US" sz="3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7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 anchor="t">
            <a:normAutofit/>
          </a:bodyPr>
          <a:lstStyle/>
          <a:p>
            <a:pPr algn="just"/>
            <a:r>
              <a:rPr lang="en-US" sz="3200" b="1" dirty="0" smtClean="0">
                <a:solidFill>
                  <a:srgbClr val="FFC000"/>
                </a:solidFill>
              </a:rPr>
              <a:t>Looking at a woman with lustful intent: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Violates the proper channel for sexual desire</a:t>
            </a:r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800727" y="3535738"/>
            <a:ext cx="3712100" cy="1049139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tx1">
                    <a:alpha val="75000"/>
                  </a:schemeClr>
                </a:solidFill>
                <a:latin typeface="Century Gothic" panose="020B0502020202020204" pitchFamily="34" charset="0"/>
              </a:rPr>
              <a:t>JESUS</a:t>
            </a:r>
            <a:endParaRPr lang="en-US" sz="7200" b="1" dirty="0">
              <a:solidFill>
                <a:schemeClr val="tx1">
                  <a:alpha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597044" y="4347943"/>
            <a:ext cx="1986246" cy="5086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2000" b="1" dirty="0" smtClean="0">
                <a:solidFill>
                  <a:schemeClr val="tx1">
                    <a:alpha val="75000"/>
                  </a:schemeClr>
                </a:solidFill>
                <a:latin typeface="Century Gothic" panose="020B0502020202020204" pitchFamily="34" charset="0"/>
              </a:rPr>
              <a:t>SEXUAL DESIRE</a:t>
            </a:r>
            <a:endParaRPr lang="en-US" sz="2000" b="1" dirty="0">
              <a:solidFill>
                <a:schemeClr val="tx1">
                  <a:alpha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3869546" y="4255219"/>
            <a:ext cx="1574463" cy="282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1200" b="1" dirty="0" smtClean="0">
                <a:solidFill>
                  <a:srgbClr val="A7FFE8">
                    <a:alpha val="72000"/>
                  </a:srgbClr>
                </a:solidFill>
                <a:latin typeface="Century Gothic" panose="020B0502020202020204" pitchFamily="34" charset="0"/>
              </a:rPr>
              <a:t>AND</a:t>
            </a:r>
            <a:endParaRPr lang="en-US" sz="2400" b="1" dirty="0">
              <a:solidFill>
                <a:srgbClr val="A7FFE8">
                  <a:alpha val="72000"/>
                </a:srgb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40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pPr lvl="2"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 as a seal upon your heart,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as a seal upon your arm,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love is strong as death,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jealousy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fierce as the grave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flashes are flashes of fire,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the very flame of the </a:t>
            </a:r>
            <a:r>
              <a:rPr lang="en-US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waters cannot quench love,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neither can floods drown it.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a man offered for love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all the wealth of his house,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 be utterly despised.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Song of Solomon 8:6-7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370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Beloved, I urge you as sojourners and exiles to abstain from the passions of the flesh, which wage war against your soul.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Peter 2:11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821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desire her beauty in your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heart, and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let her capture you with her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eyelashes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Proverbs 6:25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795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have made a covenant with my eyes;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how then could I gaze at a virgin?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 31:1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44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 anchor="t">
            <a:normAutofit/>
          </a:bodyPr>
          <a:lstStyle/>
          <a:p>
            <a:pPr algn="just"/>
            <a:r>
              <a:rPr lang="en-US" sz="3200" b="1" dirty="0" smtClean="0">
                <a:solidFill>
                  <a:srgbClr val="FFC000"/>
                </a:solidFill>
              </a:rPr>
              <a:t>Looking at a woman with lustful intent: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Violates the proper channel for sexual desire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Violates the royal law of love</a:t>
            </a:r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800727" y="3535738"/>
            <a:ext cx="3712100" cy="1049139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tx1">
                    <a:alpha val="75000"/>
                  </a:schemeClr>
                </a:solidFill>
                <a:latin typeface="Century Gothic" panose="020B0502020202020204" pitchFamily="34" charset="0"/>
              </a:rPr>
              <a:t>JESUS</a:t>
            </a:r>
            <a:endParaRPr lang="en-US" sz="7200" b="1" dirty="0">
              <a:solidFill>
                <a:schemeClr val="tx1">
                  <a:alpha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597044" y="4347943"/>
            <a:ext cx="1986246" cy="5086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2000" b="1" dirty="0" smtClean="0">
                <a:solidFill>
                  <a:schemeClr val="tx1">
                    <a:alpha val="75000"/>
                  </a:schemeClr>
                </a:solidFill>
                <a:latin typeface="Century Gothic" panose="020B0502020202020204" pitchFamily="34" charset="0"/>
              </a:rPr>
              <a:t>SEXUAL DESIRE</a:t>
            </a:r>
            <a:endParaRPr lang="en-US" sz="2000" b="1" dirty="0">
              <a:solidFill>
                <a:schemeClr val="tx1">
                  <a:alpha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3869546" y="4255219"/>
            <a:ext cx="1574463" cy="282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1200" b="1" dirty="0" smtClean="0">
                <a:solidFill>
                  <a:srgbClr val="A7FFE8">
                    <a:alpha val="72000"/>
                  </a:srgbClr>
                </a:solidFill>
                <a:latin typeface="Century Gothic" panose="020B0502020202020204" pitchFamily="34" charset="0"/>
              </a:rPr>
              <a:t>AND</a:t>
            </a:r>
            <a:endParaRPr lang="en-US" sz="2400" b="1" dirty="0">
              <a:solidFill>
                <a:srgbClr val="A7FFE8">
                  <a:alpha val="72000"/>
                </a:srgb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58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when the Pharisees heard that he had silenced the Sadducees, they gathered together.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of them, a lawyer, asked him a question to test him.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“Teacher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which is the great commandment in the Law?”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said to him, “You shall love the Lord your God with all your heart and with all your soul and with all your mind.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great and first commandment.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second is like it: You shall love your neighbor as yourself.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two commandments depend all the Law and the Prophets.”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22:34-40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391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 anchor="t">
            <a:normAutofit/>
          </a:bodyPr>
          <a:lstStyle/>
          <a:p>
            <a:pPr algn="just"/>
            <a:r>
              <a:rPr lang="en-US" sz="3200" b="1" dirty="0" smtClean="0">
                <a:solidFill>
                  <a:srgbClr val="FFC000"/>
                </a:solidFill>
              </a:rPr>
              <a:t>Looking at a woman with lustful intent: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Violates the proper channel for sexual desire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Violates the royal law of love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Violates the woman as the weaker vessel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800727" y="3535738"/>
            <a:ext cx="3712100" cy="1049139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tx1">
                    <a:alpha val="75000"/>
                  </a:schemeClr>
                </a:solidFill>
                <a:latin typeface="Century Gothic" panose="020B0502020202020204" pitchFamily="34" charset="0"/>
              </a:rPr>
              <a:t>JESUS</a:t>
            </a:r>
            <a:endParaRPr lang="en-US" sz="7200" b="1" dirty="0">
              <a:solidFill>
                <a:schemeClr val="tx1">
                  <a:alpha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597044" y="4347943"/>
            <a:ext cx="1986246" cy="5086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2000" b="1" dirty="0" smtClean="0">
                <a:solidFill>
                  <a:schemeClr val="tx1">
                    <a:alpha val="75000"/>
                  </a:schemeClr>
                </a:solidFill>
                <a:latin typeface="Century Gothic" panose="020B0502020202020204" pitchFamily="34" charset="0"/>
              </a:rPr>
              <a:t>SEXUAL DESIRE</a:t>
            </a:r>
            <a:endParaRPr lang="en-US" sz="2000" b="1" dirty="0">
              <a:solidFill>
                <a:schemeClr val="tx1">
                  <a:alpha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3869546" y="4255219"/>
            <a:ext cx="1574463" cy="282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1200" b="1" dirty="0" smtClean="0">
                <a:solidFill>
                  <a:srgbClr val="A7FFE8">
                    <a:alpha val="72000"/>
                  </a:srgbClr>
                </a:solidFill>
                <a:latin typeface="Century Gothic" panose="020B0502020202020204" pitchFamily="34" charset="0"/>
              </a:rPr>
              <a:t>AND</a:t>
            </a:r>
            <a:endParaRPr lang="en-US" sz="2400" b="1" dirty="0">
              <a:solidFill>
                <a:srgbClr val="A7FFE8">
                  <a:alpha val="72000"/>
                </a:srgb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01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 anchor="t">
            <a:normAutofit/>
          </a:bodyPr>
          <a:lstStyle/>
          <a:p>
            <a:pPr algn="just"/>
            <a:endParaRPr lang="en-US" sz="3200" b="1" dirty="0" smtClean="0"/>
          </a:p>
          <a:p>
            <a:pPr algn="just"/>
            <a:endParaRPr lang="en-US" sz="1800" b="1" dirty="0"/>
          </a:p>
          <a:p>
            <a:pPr algn="just"/>
            <a:r>
              <a:rPr lang="en-US" sz="3200" b="1" dirty="0" smtClean="0"/>
              <a:t>Jesus’ solution: (vv.29-30)</a:t>
            </a:r>
          </a:p>
          <a:p>
            <a:r>
              <a:rPr lang="en-US" sz="4800" b="1" dirty="0" smtClean="0">
                <a:solidFill>
                  <a:srgbClr val="FFC000"/>
                </a:solidFill>
              </a:rPr>
              <a:t>TAKE DRASTIC MEASURES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800727" y="3535738"/>
            <a:ext cx="3712100" cy="1049139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tx1">
                    <a:alpha val="75000"/>
                  </a:schemeClr>
                </a:solidFill>
                <a:latin typeface="Century Gothic" panose="020B0502020202020204" pitchFamily="34" charset="0"/>
              </a:rPr>
              <a:t>JESUS</a:t>
            </a:r>
            <a:endParaRPr lang="en-US" sz="7200" b="1" dirty="0">
              <a:solidFill>
                <a:schemeClr val="tx1">
                  <a:alpha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597044" y="4347943"/>
            <a:ext cx="1986246" cy="5086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2000" b="1" dirty="0" smtClean="0">
                <a:solidFill>
                  <a:schemeClr val="tx1">
                    <a:alpha val="75000"/>
                  </a:schemeClr>
                </a:solidFill>
                <a:latin typeface="Century Gothic" panose="020B0502020202020204" pitchFamily="34" charset="0"/>
              </a:rPr>
              <a:t>SEXUAL DESIRE</a:t>
            </a:r>
            <a:endParaRPr lang="en-US" sz="2000" b="1" dirty="0">
              <a:solidFill>
                <a:schemeClr val="tx1">
                  <a:alpha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3869546" y="4255219"/>
            <a:ext cx="1574463" cy="282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1200" b="1" dirty="0" smtClean="0">
                <a:solidFill>
                  <a:srgbClr val="A7FFE8">
                    <a:alpha val="72000"/>
                  </a:srgbClr>
                </a:solidFill>
                <a:latin typeface="Century Gothic" panose="020B0502020202020204" pitchFamily="34" charset="0"/>
              </a:rPr>
              <a:t>AND</a:t>
            </a:r>
            <a:endParaRPr lang="en-US" sz="2400" b="1" dirty="0">
              <a:solidFill>
                <a:srgbClr val="A7FFE8">
                  <a:alpha val="72000"/>
                </a:srgb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96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9143999" cy="525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3429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7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" y="0"/>
            <a:ext cx="9143999" cy="525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342866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257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342866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" y="387338"/>
            <a:ext cx="7886700" cy="4624341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342866"/>
            <a:r>
              <a:rPr lang="en-US" sz="3600" dirty="0" smtClean="0">
                <a:solidFill>
                  <a:prstClr val="black"/>
                </a:solidFill>
              </a:rPr>
              <a:t>(Genesis 2:23-25)</a:t>
            </a:r>
            <a:endParaRPr lang="en-US" sz="3600" baseline="30000" dirty="0">
              <a:solidFill>
                <a:prstClr val="black"/>
              </a:solidFill>
            </a:endParaRPr>
          </a:p>
          <a:p>
            <a:pPr defTabSz="342866"/>
            <a:endParaRPr lang="en-US" baseline="30000" dirty="0">
              <a:solidFill>
                <a:prstClr val="black"/>
              </a:solidFill>
            </a:endParaRPr>
          </a:p>
          <a:p>
            <a:pPr algn="just" defTabSz="457166"/>
            <a:r>
              <a:rPr lang="en-US" sz="2400" dirty="0">
                <a:solidFill>
                  <a:prstClr val="black"/>
                </a:solidFill>
              </a:rPr>
              <a:t>And Adam said:</a:t>
            </a:r>
          </a:p>
          <a:p>
            <a:pPr algn="just" defTabSz="457166"/>
            <a:endParaRPr lang="en-US" sz="1200" dirty="0" smtClean="0">
              <a:solidFill>
                <a:prstClr val="black"/>
              </a:solidFill>
            </a:endParaRPr>
          </a:p>
          <a:p>
            <a:pPr lvl="1" algn="just" defTabSz="457166"/>
            <a:r>
              <a:rPr lang="en-US" sz="2400" dirty="0" smtClean="0">
                <a:solidFill>
                  <a:prstClr val="black"/>
                </a:solidFill>
              </a:rPr>
              <a:t>“</a:t>
            </a:r>
            <a:r>
              <a:rPr lang="en-US" sz="2400" dirty="0">
                <a:solidFill>
                  <a:prstClr val="black"/>
                </a:solidFill>
              </a:rPr>
              <a:t>This is now bone of my bones</a:t>
            </a:r>
          </a:p>
          <a:p>
            <a:pPr lvl="1" algn="just" defTabSz="457166"/>
            <a:r>
              <a:rPr lang="en-US" sz="2400" dirty="0">
                <a:solidFill>
                  <a:prstClr val="black"/>
                </a:solidFill>
              </a:rPr>
              <a:t>And flesh of my flesh;</a:t>
            </a:r>
          </a:p>
          <a:p>
            <a:pPr lvl="1" algn="just" defTabSz="457166"/>
            <a:r>
              <a:rPr lang="en-US" sz="2400" dirty="0">
                <a:solidFill>
                  <a:prstClr val="black"/>
                </a:solidFill>
              </a:rPr>
              <a:t>She shall be called Woman,</a:t>
            </a:r>
          </a:p>
          <a:p>
            <a:pPr lvl="1" algn="just" defTabSz="457166"/>
            <a:r>
              <a:rPr lang="en-US" sz="2400" dirty="0">
                <a:solidFill>
                  <a:prstClr val="black"/>
                </a:solidFill>
              </a:rPr>
              <a:t>Because she was taken out of Man.”</a:t>
            </a:r>
          </a:p>
          <a:p>
            <a:pPr algn="just" defTabSz="457166"/>
            <a:endParaRPr lang="en-US" sz="1200" dirty="0" smtClean="0">
              <a:solidFill>
                <a:prstClr val="black"/>
              </a:solidFill>
            </a:endParaRPr>
          </a:p>
          <a:p>
            <a:pPr algn="just" defTabSz="457166"/>
            <a:r>
              <a:rPr lang="en-US" sz="2400" dirty="0" smtClean="0">
                <a:solidFill>
                  <a:prstClr val="black"/>
                </a:solidFill>
              </a:rPr>
              <a:t>Therefore </a:t>
            </a:r>
            <a:r>
              <a:rPr lang="en-US" sz="2400" dirty="0">
                <a:solidFill>
                  <a:prstClr val="black"/>
                </a:solidFill>
              </a:rPr>
              <a:t>a man shall leave his father and mother and be joined to his wife, and they shall become one </a:t>
            </a:r>
            <a:r>
              <a:rPr lang="en-US" sz="2400" dirty="0" smtClean="0">
                <a:solidFill>
                  <a:prstClr val="black"/>
                </a:solidFill>
              </a:rPr>
              <a:t>flesh. And </a:t>
            </a:r>
            <a:r>
              <a:rPr lang="en-US" sz="2400" dirty="0">
                <a:solidFill>
                  <a:prstClr val="black"/>
                </a:solidFill>
              </a:rPr>
              <a:t>they were both naked, the man and his wife, and were not ashamed.</a:t>
            </a:r>
          </a:p>
        </p:txBody>
      </p:sp>
    </p:spTree>
    <p:extLst>
      <p:ext uri="{BB962C8B-B14F-4D97-AF65-F5344CB8AC3E}">
        <p14:creationId xmlns:p14="http://schemas.microsoft.com/office/powerpoint/2010/main" val="520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9143999" cy="525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3429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14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97783" y="1043081"/>
            <a:ext cx="3712100" cy="1049139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tx1">
                    <a:alpha val="75000"/>
                  </a:schemeClr>
                </a:solidFill>
                <a:latin typeface="Century Gothic" panose="020B0502020202020204" pitchFamily="34" charset="0"/>
              </a:rPr>
              <a:t>JESUS</a:t>
            </a:r>
            <a:endParaRPr lang="en-US" sz="7200" b="1" dirty="0">
              <a:solidFill>
                <a:schemeClr val="tx1">
                  <a:alpha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2337473" y="2304168"/>
            <a:ext cx="4432720" cy="723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4800" b="1" dirty="0" smtClean="0">
                <a:solidFill>
                  <a:schemeClr val="tx1">
                    <a:alpha val="75000"/>
                  </a:schemeClr>
                </a:solidFill>
                <a:latin typeface="Century Gothic" panose="020B0502020202020204" pitchFamily="34" charset="0"/>
              </a:rPr>
              <a:t>SEXUAL DESIRE</a:t>
            </a:r>
            <a:endParaRPr lang="en-US" sz="4800" b="1" dirty="0">
              <a:solidFill>
                <a:schemeClr val="tx1">
                  <a:alpha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3766601" y="1954456"/>
            <a:ext cx="1574463" cy="564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2800" b="1" dirty="0" smtClean="0">
                <a:solidFill>
                  <a:srgbClr val="A7FFE8">
                    <a:alpha val="72000"/>
                  </a:srgbClr>
                </a:solidFill>
                <a:latin typeface="Century Gothic" panose="020B0502020202020204" pitchFamily="34" charset="0"/>
              </a:rPr>
              <a:t>AND</a:t>
            </a:r>
            <a:endParaRPr lang="en-US" sz="2400" b="1" dirty="0">
              <a:solidFill>
                <a:srgbClr val="A7FFE8">
                  <a:alpha val="72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446474" y="2949344"/>
            <a:ext cx="4202607" cy="564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2800" b="1" dirty="0" smtClean="0">
                <a:solidFill>
                  <a:srgbClr val="A7FFE8">
                    <a:alpha val="72000"/>
                  </a:srgbClr>
                </a:solidFill>
                <a:latin typeface="Century Gothic" panose="020B0502020202020204" pitchFamily="34" charset="0"/>
              </a:rPr>
              <a:t>MATTHEW 5:27-30</a:t>
            </a:r>
            <a:endParaRPr lang="en-US" sz="2400" b="1" dirty="0">
              <a:solidFill>
                <a:srgbClr val="A7FFE8">
                  <a:alpha val="72000"/>
                </a:srgb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just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“You have heard that it was said, ‘You shall not commit adultery.’ But I say to you that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everyone who looks at a woman</a:t>
            </a:r>
            <a:r>
              <a:rPr lang="en-US" dirty="0"/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lustful intent has already committed adultery with her in his heart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5:27-28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just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“You have heard that it was said, ‘You shall not commit adultery.’ But I say to you that everyone who looks at a woman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lustful intent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has already committed adultery with her in his heart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5:27-28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35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 anchor="t">
            <a:normAutofit fontScale="92500"/>
          </a:bodyPr>
          <a:lstStyle/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NIV “…</a:t>
            </a:r>
            <a:r>
              <a:rPr lang="en-US" sz="2400" i="1" dirty="0" smtClean="0"/>
              <a:t>anyone </a:t>
            </a:r>
            <a:r>
              <a:rPr lang="en-US" sz="2400" i="1" dirty="0"/>
              <a:t>who looks at a woman </a:t>
            </a:r>
            <a:r>
              <a:rPr lang="en-US" sz="2400" i="1" dirty="0" smtClean="0"/>
              <a:t>lustfully</a:t>
            </a:r>
            <a:r>
              <a:rPr lang="en-US" sz="2400" dirty="0" smtClean="0"/>
              <a:t>…”</a:t>
            </a:r>
          </a:p>
          <a:p>
            <a:pPr algn="just"/>
            <a:r>
              <a:rPr lang="en-US" sz="2400" dirty="0"/>
              <a:t>NASB “…</a:t>
            </a:r>
            <a:r>
              <a:rPr lang="en-US" sz="2400" i="1" dirty="0"/>
              <a:t>everyone who looks at a woman with lust for </a:t>
            </a:r>
            <a:r>
              <a:rPr lang="en-US" sz="2400" i="1" dirty="0" smtClean="0"/>
              <a:t>her</a:t>
            </a:r>
            <a:r>
              <a:rPr lang="en-US" sz="2400" dirty="0" smtClean="0"/>
              <a:t>…”</a:t>
            </a:r>
          </a:p>
          <a:p>
            <a:pPr algn="just"/>
            <a:r>
              <a:rPr lang="en-US" sz="2400" dirty="0" smtClean="0"/>
              <a:t>NKJV “…</a:t>
            </a:r>
            <a:r>
              <a:rPr lang="en-US" sz="2400" i="1" dirty="0"/>
              <a:t>whoever looks at a woman to lust for </a:t>
            </a:r>
            <a:r>
              <a:rPr lang="en-US" sz="2400" i="1" dirty="0" smtClean="0"/>
              <a:t>her…”</a:t>
            </a:r>
          </a:p>
          <a:p>
            <a:pPr algn="just"/>
            <a:r>
              <a:rPr lang="en-US" sz="2400" dirty="0" smtClean="0"/>
              <a:t>ESV “…</a:t>
            </a:r>
            <a:r>
              <a:rPr lang="en-US" sz="2400" i="1" dirty="0" smtClean="0"/>
              <a:t>everyone </a:t>
            </a:r>
            <a:r>
              <a:rPr lang="en-US" sz="2400" i="1" dirty="0"/>
              <a:t>who looks at a woman with lustful </a:t>
            </a:r>
            <a:r>
              <a:rPr lang="en-US" sz="2400" i="1" dirty="0" smtClean="0"/>
              <a:t>intent</a:t>
            </a:r>
            <a:r>
              <a:rPr lang="en-US" sz="2400" dirty="0" smtClean="0"/>
              <a:t>…”</a:t>
            </a:r>
          </a:p>
          <a:p>
            <a:pPr algn="just"/>
            <a:endParaRPr lang="en-US" sz="1300" dirty="0"/>
          </a:p>
          <a:p>
            <a:pPr algn="l"/>
            <a:r>
              <a:rPr lang="en-US" dirty="0" smtClean="0"/>
              <a:t>Meaning: “…</a:t>
            </a:r>
            <a:r>
              <a:rPr lang="en-US" i="1" dirty="0" smtClean="0"/>
              <a:t>anyone who stares at a woman </a:t>
            </a:r>
            <a:r>
              <a:rPr lang="en-US" i="1" dirty="0" smtClean="0">
                <a:solidFill>
                  <a:srgbClr val="FFC000"/>
                </a:solidFill>
              </a:rPr>
              <a:t>to fuel his sexual desire for her</a:t>
            </a:r>
            <a:r>
              <a:rPr lang="en-US" dirty="0" smtClean="0"/>
              <a:t>…”</a:t>
            </a:r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800727" y="3535738"/>
            <a:ext cx="3712100" cy="1049139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tx1">
                    <a:alpha val="75000"/>
                  </a:schemeClr>
                </a:solidFill>
                <a:latin typeface="Century Gothic" panose="020B0502020202020204" pitchFamily="34" charset="0"/>
              </a:rPr>
              <a:t>JESUS</a:t>
            </a:r>
            <a:endParaRPr lang="en-US" sz="7200" b="1" dirty="0">
              <a:solidFill>
                <a:schemeClr val="tx1">
                  <a:alpha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597044" y="4347943"/>
            <a:ext cx="1986246" cy="5086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2000" b="1" dirty="0" smtClean="0">
                <a:solidFill>
                  <a:schemeClr val="tx1">
                    <a:alpha val="75000"/>
                  </a:schemeClr>
                </a:solidFill>
                <a:latin typeface="Century Gothic" panose="020B0502020202020204" pitchFamily="34" charset="0"/>
              </a:rPr>
              <a:t>SEXUAL DESIRE</a:t>
            </a:r>
            <a:endParaRPr lang="en-US" sz="2000" b="1" dirty="0">
              <a:solidFill>
                <a:schemeClr val="tx1">
                  <a:alpha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3869546" y="4255219"/>
            <a:ext cx="1574463" cy="282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1200" b="1" dirty="0" smtClean="0">
                <a:solidFill>
                  <a:srgbClr val="A7FFE8">
                    <a:alpha val="72000"/>
                  </a:srgbClr>
                </a:solidFill>
                <a:latin typeface="Century Gothic" panose="020B0502020202020204" pitchFamily="34" charset="0"/>
              </a:rPr>
              <a:t>AND</a:t>
            </a:r>
            <a:endParaRPr lang="en-US" sz="2400" b="1" dirty="0">
              <a:solidFill>
                <a:srgbClr val="A7FFE8">
                  <a:alpha val="72000"/>
                </a:srgb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 anchor="t">
            <a:normAutofit/>
          </a:bodyPr>
          <a:lstStyle/>
          <a:p>
            <a:pPr algn="just"/>
            <a:endParaRPr lang="en-US" sz="2400" dirty="0" smtClean="0"/>
          </a:p>
          <a:p>
            <a:pPr algn="just"/>
            <a:r>
              <a:rPr lang="en-US" sz="3200" dirty="0" smtClean="0"/>
              <a:t>“</a:t>
            </a:r>
            <a:r>
              <a:rPr lang="en-US" sz="3200" i="1" dirty="0" smtClean="0"/>
              <a:t>You cannot keep birds from flying over your head but you can keep them from building a nest in your hair</a:t>
            </a:r>
            <a:r>
              <a:rPr lang="en-US" sz="3200" dirty="0" smtClean="0"/>
              <a:t>.”</a:t>
            </a:r>
          </a:p>
          <a:p>
            <a:pPr algn="r"/>
            <a:r>
              <a:rPr lang="en-US" sz="3200" dirty="0" smtClean="0"/>
              <a:t> —Martin Luther</a:t>
            </a:r>
            <a:endParaRPr lang="en-US" sz="3200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800727" y="3535738"/>
            <a:ext cx="3712100" cy="1049139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tx1">
                    <a:alpha val="75000"/>
                  </a:schemeClr>
                </a:solidFill>
                <a:latin typeface="Century Gothic" panose="020B0502020202020204" pitchFamily="34" charset="0"/>
              </a:rPr>
              <a:t>JESUS</a:t>
            </a:r>
            <a:endParaRPr lang="en-US" sz="7200" b="1" dirty="0">
              <a:solidFill>
                <a:schemeClr val="tx1">
                  <a:alpha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597044" y="4347943"/>
            <a:ext cx="1986246" cy="5086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2000" b="1" dirty="0" smtClean="0">
                <a:solidFill>
                  <a:schemeClr val="tx1">
                    <a:alpha val="75000"/>
                  </a:schemeClr>
                </a:solidFill>
                <a:latin typeface="Century Gothic" panose="020B0502020202020204" pitchFamily="34" charset="0"/>
              </a:rPr>
              <a:t>SEXUAL DESIRE</a:t>
            </a:r>
            <a:endParaRPr lang="en-US" sz="2000" b="1" dirty="0">
              <a:solidFill>
                <a:schemeClr val="tx1">
                  <a:alpha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3869546" y="4255219"/>
            <a:ext cx="1574463" cy="282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1200" b="1" dirty="0" smtClean="0">
                <a:solidFill>
                  <a:srgbClr val="A7FFE8">
                    <a:alpha val="72000"/>
                  </a:srgbClr>
                </a:solidFill>
                <a:latin typeface="Century Gothic" panose="020B0502020202020204" pitchFamily="34" charset="0"/>
              </a:rPr>
              <a:t>AND</a:t>
            </a:r>
            <a:endParaRPr lang="en-US" sz="2400" b="1" dirty="0">
              <a:solidFill>
                <a:srgbClr val="A7FFE8">
                  <a:alpha val="72000"/>
                </a:srgb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7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just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“You have heard that it was said, ‘You shall not commit adultery.’ But I say to you that everyone who looks at a woman with lustful intent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already committed adultery with her in his heart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5:27-28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576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419</TotalTime>
  <Words>589</Words>
  <Application>Microsoft Office PowerPoint</Application>
  <PresentationFormat>On-screen Show (16:9)</PresentationFormat>
  <Paragraphs>80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</vt:lpstr>
      <vt:lpstr>PowerPoint Presentation</vt:lpstr>
      <vt:lpstr>PowerPoint Presentation</vt:lpstr>
      <vt:lpstr>PowerPoint Presentation</vt:lpstr>
      <vt:lpstr>JESUS</vt:lpstr>
      <vt:lpstr>PowerPoint Presentation</vt:lpstr>
      <vt:lpstr>PowerPoint Presentation</vt:lpstr>
      <vt:lpstr>JESUS</vt:lpstr>
      <vt:lpstr>JESUS</vt:lpstr>
      <vt:lpstr>PowerPoint Presentation</vt:lpstr>
      <vt:lpstr>JESUS</vt:lpstr>
      <vt:lpstr>PowerPoint Presentation</vt:lpstr>
      <vt:lpstr>PowerPoint Presentation</vt:lpstr>
      <vt:lpstr>PowerPoint Presentation</vt:lpstr>
      <vt:lpstr>PowerPoint Presentation</vt:lpstr>
      <vt:lpstr>JESUS</vt:lpstr>
      <vt:lpstr>PowerPoint Presentation</vt:lpstr>
      <vt:lpstr>JESUS</vt:lpstr>
      <vt:lpstr>JESUS</vt:lpstr>
      <vt:lpstr>PowerPoint Presentation</vt:lpstr>
    </vt:vector>
  </TitlesOfParts>
  <Company>RT Creative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JRBRONGER</cp:lastModifiedBy>
  <cp:revision>33</cp:revision>
  <dcterms:created xsi:type="dcterms:W3CDTF">2014-03-26T14:03:34Z</dcterms:created>
  <dcterms:modified xsi:type="dcterms:W3CDTF">2016-12-10T19:16:48Z</dcterms:modified>
</cp:coreProperties>
</file>