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2" r:id="rId2"/>
    <p:sldId id="273" r:id="rId3"/>
    <p:sldId id="274" r:id="rId4"/>
    <p:sldId id="258" r:id="rId5"/>
    <p:sldId id="269" r:id="rId6"/>
    <p:sldId id="276" r:id="rId7"/>
    <p:sldId id="275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438CBD"/>
    <a:srgbClr val="A7FF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60"/>
  </p:normalViewPr>
  <p:slideViewPr>
    <p:cSldViewPr snapToGrid="0" snapToObjects="1">
      <p:cViewPr>
        <p:scale>
          <a:sx n="140" d="100"/>
          <a:sy n="140" d="100"/>
        </p:scale>
        <p:origin x="-936" y="-2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464FC-7724-435C-9087-F2A8C48487AE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ADAE9-CF58-4D58-9F8D-DACE328B2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53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DF57F-E6F7-4A64-B61C-FFF9F13E2C1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543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469005" y="3229335"/>
            <a:ext cx="2271395" cy="26570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469005" y="3229335"/>
            <a:ext cx="2271395" cy="26570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078480" y="1371600"/>
            <a:ext cx="2976880" cy="1737360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5112" y="251822"/>
            <a:ext cx="8543607" cy="341593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5112" y="251822"/>
            <a:ext cx="8543607" cy="341593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874588" y="3870959"/>
            <a:ext cx="1487715" cy="9105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5112" y="251822"/>
            <a:ext cx="8543607" cy="341593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12/18/2016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92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  <p:sldLayoutId id="2147483658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google.com/url?sa=i&amp;rct=j&amp;q=&amp;esrc=s&amp;source=images&amp;cd=&amp;cad=rja&amp;uact=8&amp;ved=0ahUKEwiSuIyFvPzQAhVE6IMKHZBSCA0QjRwIBw&amp;url=https://www.christart.com/clipart/image/primary-color-cross&amp;psig=AFQjCNFQCCFQ-lAabtXqtxDTwaAiEZny-g&amp;ust=1482106742611460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" y="0"/>
            <a:ext cx="9143999" cy="525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342866"/>
            <a:r>
              <a:rPr lang="en-US" sz="3000" dirty="0">
                <a:solidFill>
                  <a:prstClr val="white"/>
                </a:solidFill>
              </a:rPr>
              <a:t>Scripture Reading: </a:t>
            </a:r>
            <a:r>
              <a:rPr lang="en-US" sz="3000" dirty="0" smtClean="0">
                <a:solidFill>
                  <a:prstClr val="white"/>
                </a:solidFill>
              </a:rPr>
              <a:t>1 Peter 3:8-12</a:t>
            </a:r>
            <a:endParaRPr lang="en-US" sz="3000" dirty="0">
              <a:solidFill>
                <a:prstClr val="white"/>
              </a:solidFill>
            </a:endParaRPr>
          </a:p>
          <a:p>
            <a:pPr algn="ctr" defTabSz="342866"/>
            <a:endParaRPr lang="en-US" sz="3000" dirty="0">
              <a:solidFill>
                <a:prstClr val="white"/>
              </a:solidFill>
            </a:endParaRPr>
          </a:p>
          <a:p>
            <a:pPr algn="ctr" defTabSz="342866"/>
            <a:endParaRPr lang="en-US" sz="3000" dirty="0">
              <a:solidFill>
                <a:prstClr val="white"/>
              </a:solidFill>
            </a:endParaRPr>
          </a:p>
          <a:p>
            <a:pPr algn="ctr" defTabSz="342866"/>
            <a:endParaRPr lang="en-US" sz="3000" dirty="0">
              <a:solidFill>
                <a:prstClr val="white"/>
              </a:solidFill>
            </a:endParaRPr>
          </a:p>
          <a:p>
            <a:pPr algn="ctr" defTabSz="342866"/>
            <a:endParaRPr lang="en-US" sz="3000" dirty="0">
              <a:solidFill>
                <a:prstClr val="white"/>
              </a:solidFill>
            </a:endParaRPr>
          </a:p>
          <a:p>
            <a:pPr algn="ctr" defTabSz="342866"/>
            <a:endParaRPr lang="en-US" sz="3000" dirty="0">
              <a:solidFill>
                <a:prstClr val="white"/>
              </a:solidFill>
            </a:endParaRPr>
          </a:p>
          <a:p>
            <a:pPr algn="ctr" defTabSz="342866"/>
            <a:endParaRPr lang="en-US" sz="3000" dirty="0">
              <a:solidFill>
                <a:prstClr val="white"/>
              </a:solidFill>
            </a:endParaRPr>
          </a:p>
          <a:p>
            <a:pPr algn="ctr" defTabSz="342866"/>
            <a:endParaRPr lang="en-US" sz="3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7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" y="0"/>
            <a:ext cx="9143999" cy="525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342866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257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342866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" y="363114"/>
            <a:ext cx="7886700" cy="4701285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342866"/>
            <a:r>
              <a:rPr lang="en-US" sz="3600" dirty="0" smtClean="0">
                <a:solidFill>
                  <a:prstClr val="black"/>
                </a:solidFill>
              </a:rPr>
              <a:t>(1 Peter 3:8-12)</a:t>
            </a:r>
            <a:endParaRPr lang="en-US" sz="3600" baseline="30000" dirty="0">
              <a:solidFill>
                <a:prstClr val="black"/>
              </a:solidFill>
            </a:endParaRPr>
          </a:p>
          <a:p>
            <a:pPr defTabSz="342866"/>
            <a:endParaRPr lang="en-US" baseline="30000" dirty="0">
              <a:solidFill>
                <a:prstClr val="black"/>
              </a:solidFill>
            </a:endParaRPr>
          </a:p>
          <a:p>
            <a:pPr algn="just" defTabSz="457166"/>
            <a:r>
              <a:rPr lang="en-US" sz="2300" dirty="0">
                <a:solidFill>
                  <a:prstClr val="black"/>
                </a:solidFill>
              </a:rPr>
              <a:t>Finally, all of you be of one mind, having compassion for one another; love as brothers, be tenderhearted, be </a:t>
            </a:r>
            <a:r>
              <a:rPr lang="en-US" sz="2300" dirty="0" smtClean="0">
                <a:solidFill>
                  <a:prstClr val="black"/>
                </a:solidFill>
              </a:rPr>
              <a:t>courteous; not </a:t>
            </a:r>
            <a:r>
              <a:rPr lang="en-US" sz="2300" dirty="0">
                <a:solidFill>
                  <a:prstClr val="black"/>
                </a:solidFill>
              </a:rPr>
              <a:t>returning evil for evil or reviling for reviling, but on the contrary blessing, knowing that you were called to this, that you may inherit a blessing. </a:t>
            </a:r>
            <a:r>
              <a:rPr lang="en-US" sz="2300" dirty="0" smtClean="0">
                <a:solidFill>
                  <a:prstClr val="black"/>
                </a:solidFill>
              </a:rPr>
              <a:t>For “He </a:t>
            </a:r>
            <a:r>
              <a:rPr lang="en-US" sz="2300" dirty="0">
                <a:solidFill>
                  <a:prstClr val="black"/>
                </a:solidFill>
              </a:rPr>
              <a:t>who would love </a:t>
            </a:r>
            <a:r>
              <a:rPr lang="en-US" sz="2300" dirty="0" smtClean="0">
                <a:solidFill>
                  <a:prstClr val="black"/>
                </a:solidFill>
              </a:rPr>
              <a:t>life And </a:t>
            </a:r>
            <a:r>
              <a:rPr lang="en-US" sz="2300" dirty="0">
                <a:solidFill>
                  <a:prstClr val="black"/>
                </a:solidFill>
              </a:rPr>
              <a:t>see good </a:t>
            </a:r>
            <a:r>
              <a:rPr lang="en-US" sz="2300" dirty="0" smtClean="0">
                <a:solidFill>
                  <a:prstClr val="black"/>
                </a:solidFill>
              </a:rPr>
              <a:t>days, Let </a:t>
            </a:r>
            <a:r>
              <a:rPr lang="en-US" sz="2300" dirty="0">
                <a:solidFill>
                  <a:prstClr val="black"/>
                </a:solidFill>
              </a:rPr>
              <a:t>him refrain his tongue from </a:t>
            </a:r>
            <a:r>
              <a:rPr lang="en-US" sz="2300" dirty="0" smtClean="0">
                <a:solidFill>
                  <a:prstClr val="black"/>
                </a:solidFill>
              </a:rPr>
              <a:t>evil, And </a:t>
            </a:r>
            <a:r>
              <a:rPr lang="en-US" sz="2300" dirty="0">
                <a:solidFill>
                  <a:prstClr val="black"/>
                </a:solidFill>
              </a:rPr>
              <a:t>his lips from speaking </a:t>
            </a:r>
            <a:r>
              <a:rPr lang="en-US" sz="2300" dirty="0" smtClean="0">
                <a:solidFill>
                  <a:prstClr val="black"/>
                </a:solidFill>
              </a:rPr>
              <a:t>deceit. Let </a:t>
            </a:r>
            <a:r>
              <a:rPr lang="en-US" sz="2300" dirty="0">
                <a:solidFill>
                  <a:prstClr val="black"/>
                </a:solidFill>
              </a:rPr>
              <a:t>him turn away from evil and do </a:t>
            </a:r>
            <a:r>
              <a:rPr lang="en-US" sz="2300" dirty="0" smtClean="0">
                <a:solidFill>
                  <a:prstClr val="black"/>
                </a:solidFill>
              </a:rPr>
              <a:t>good; Let </a:t>
            </a:r>
            <a:r>
              <a:rPr lang="en-US" sz="2300" dirty="0">
                <a:solidFill>
                  <a:prstClr val="black"/>
                </a:solidFill>
              </a:rPr>
              <a:t>him seek peace and pursue </a:t>
            </a:r>
            <a:r>
              <a:rPr lang="en-US" sz="2300" dirty="0" smtClean="0">
                <a:solidFill>
                  <a:prstClr val="black"/>
                </a:solidFill>
              </a:rPr>
              <a:t>it. For </a:t>
            </a:r>
            <a:r>
              <a:rPr lang="en-US" sz="2300" dirty="0">
                <a:solidFill>
                  <a:prstClr val="black"/>
                </a:solidFill>
              </a:rPr>
              <a:t>the eyes of the Lord are on the </a:t>
            </a:r>
            <a:r>
              <a:rPr lang="en-US" sz="2300" dirty="0" smtClean="0">
                <a:solidFill>
                  <a:prstClr val="black"/>
                </a:solidFill>
              </a:rPr>
              <a:t>righteous, And </a:t>
            </a:r>
            <a:r>
              <a:rPr lang="en-US" sz="2300" dirty="0">
                <a:solidFill>
                  <a:prstClr val="black"/>
                </a:solidFill>
              </a:rPr>
              <a:t>His ears are open to their </a:t>
            </a:r>
            <a:r>
              <a:rPr lang="en-US" sz="2300" dirty="0" smtClean="0">
                <a:solidFill>
                  <a:prstClr val="black"/>
                </a:solidFill>
              </a:rPr>
              <a:t>prayers; But </a:t>
            </a:r>
            <a:r>
              <a:rPr lang="en-US" sz="2300" dirty="0">
                <a:solidFill>
                  <a:prstClr val="black"/>
                </a:solidFill>
              </a:rPr>
              <a:t>the face of the Lord is against those who do evil.”</a:t>
            </a:r>
            <a:endParaRPr lang="en-US" sz="2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9143999" cy="525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3429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14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97783" y="1043081"/>
            <a:ext cx="3712100" cy="1049139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tx1">
                    <a:alpha val="75000"/>
                  </a:schemeClr>
                </a:solidFill>
                <a:latin typeface="Century Gothic" panose="020B0502020202020204" pitchFamily="34" charset="0"/>
              </a:rPr>
              <a:t>JESUS</a:t>
            </a:r>
            <a:endParaRPr lang="en-US" sz="7200" b="1" dirty="0">
              <a:solidFill>
                <a:schemeClr val="tx1">
                  <a:alpha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2337473" y="2309471"/>
            <a:ext cx="4432720" cy="723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4800" b="1" dirty="0" smtClean="0">
                <a:solidFill>
                  <a:schemeClr val="tx1">
                    <a:alpha val="75000"/>
                  </a:schemeClr>
                </a:solidFill>
                <a:latin typeface="Century Gothic" panose="020B0502020202020204" pitchFamily="34" charset="0"/>
              </a:rPr>
              <a:t>RETALIATION</a:t>
            </a:r>
            <a:endParaRPr lang="en-US" sz="4800" b="1" dirty="0">
              <a:solidFill>
                <a:schemeClr val="tx1">
                  <a:alpha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3766601" y="1945380"/>
            <a:ext cx="1574463" cy="564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2800" b="1" dirty="0" smtClean="0">
                <a:solidFill>
                  <a:srgbClr val="A7FFE8">
                    <a:alpha val="72000"/>
                  </a:srgbClr>
                </a:solidFill>
                <a:latin typeface="Century Gothic" panose="020B0502020202020204" pitchFamily="34" charset="0"/>
              </a:rPr>
              <a:t>AND</a:t>
            </a:r>
            <a:endParaRPr lang="en-US" sz="2400" b="1" dirty="0">
              <a:solidFill>
                <a:srgbClr val="A7FFE8">
                  <a:alpha val="72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452529" y="2894843"/>
            <a:ext cx="4202607" cy="564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2800" b="1" dirty="0" smtClean="0">
                <a:solidFill>
                  <a:srgbClr val="A7FFE8">
                    <a:alpha val="72000"/>
                  </a:srgbClr>
                </a:solidFill>
                <a:latin typeface="Century Gothic" panose="020B0502020202020204" pitchFamily="34" charset="0"/>
              </a:rPr>
              <a:t>MATTHEW 5:38-42</a:t>
            </a:r>
            <a:endParaRPr lang="en-US" sz="2400" b="1" dirty="0">
              <a:solidFill>
                <a:srgbClr val="A7FFE8">
                  <a:alpha val="72000"/>
                </a:srgb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5112" y="173094"/>
            <a:ext cx="8543607" cy="3872061"/>
          </a:xfrm>
        </p:spPr>
        <p:txBody>
          <a:bodyPr anchor="t">
            <a:normAutofit/>
          </a:bodyPr>
          <a:lstStyle/>
          <a:p>
            <a:pPr algn="just"/>
            <a:r>
              <a:rPr lang="en-US" sz="3200" b="1" dirty="0" smtClean="0">
                <a:solidFill>
                  <a:srgbClr val="FFC000"/>
                </a:solidFill>
              </a:rPr>
              <a:t>What to do when treated unfairly: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Disgraced?.............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Oppressed?............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Accused?...............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Bled Dry?...............</a:t>
            </a:r>
          </a:p>
          <a:p>
            <a:pPr algn="just"/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800727" y="3535738"/>
            <a:ext cx="3712100" cy="1049139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tx1">
                    <a:alpha val="75000"/>
                  </a:schemeClr>
                </a:solidFill>
                <a:latin typeface="Century Gothic" panose="020B0502020202020204" pitchFamily="34" charset="0"/>
              </a:rPr>
              <a:t>JESUS</a:t>
            </a:r>
            <a:endParaRPr lang="en-US" sz="7200" b="1" dirty="0">
              <a:solidFill>
                <a:schemeClr val="tx1">
                  <a:alpha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597044" y="4347943"/>
            <a:ext cx="1986246" cy="5086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2000" b="1" dirty="0" smtClean="0">
                <a:solidFill>
                  <a:schemeClr val="tx1">
                    <a:alpha val="75000"/>
                  </a:schemeClr>
                </a:solidFill>
                <a:latin typeface="Century Gothic" panose="020B0502020202020204" pitchFamily="34" charset="0"/>
              </a:rPr>
              <a:t>RETALIATION</a:t>
            </a:r>
            <a:endParaRPr lang="en-US" sz="2000" b="1" dirty="0">
              <a:solidFill>
                <a:schemeClr val="tx1">
                  <a:alpha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3869546" y="4255219"/>
            <a:ext cx="1574463" cy="282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1200" b="1" dirty="0" smtClean="0">
                <a:solidFill>
                  <a:srgbClr val="A7FFE8">
                    <a:alpha val="72000"/>
                  </a:srgbClr>
                </a:solidFill>
                <a:latin typeface="Century Gothic" panose="020B0502020202020204" pitchFamily="34" charset="0"/>
              </a:rPr>
              <a:t>AND</a:t>
            </a:r>
            <a:endParaRPr lang="en-US" sz="2400" b="1" dirty="0">
              <a:solidFill>
                <a:srgbClr val="A7FFE8">
                  <a:alpha val="72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4590167" y="214543"/>
            <a:ext cx="4419396" cy="34159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rabicPeriod"/>
            </a:pPr>
            <a:endParaRPr lang="en-US" dirty="0" smtClean="0"/>
          </a:p>
          <a:p>
            <a:pPr algn="l"/>
            <a:r>
              <a:rPr lang="en-US" i="1" dirty="0" smtClean="0">
                <a:solidFill>
                  <a:srgbClr val="FF0000"/>
                </a:solidFill>
              </a:rPr>
              <a:t>turn the other cheek</a:t>
            </a:r>
          </a:p>
          <a:p>
            <a:pPr algn="l"/>
            <a:r>
              <a:rPr lang="en-US" i="1" dirty="0" smtClean="0">
                <a:solidFill>
                  <a:srgbClr val="FF0000"/>
                </a:solidFill>
              </a:rPr>
              <a:t>go the extra mile</a:t>
            </a:r>
          </a:p>
          <a:p>
            <a:pPr algn="l"/>
            <a:r>
              <a:rPr lang="en-US" i="1" dirty="0" smtClean="0">
                <a:solidFill>
                  <a:srgbClr val="FF0000"/>
                </a:solidFill>
              </a:rPr>
              <a:t>surrender your rights</a:t>
            </a:r>
          </a:p>
          <a:p>
            <a:pPr algn="l"/>
            <a:r>
              <a:rPr lang="en-US" i="1" dirty="0" smtClean="0">
                <a:solidFill>
                  <a:srgbClr val="FF0000"/>
                </a:solidFill>
              </a:rPr>
              <a:t>give without expecting anything back</a:t>
            </a:r>
          </a:p>
        </p:txBody>
      </p:sp>
      <p:pic>
        <p:nvPicPr>
          <p:cNvPr id="1026" name="Picture 2" descr="Image result for cros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190" y="431203"/>
            <a:ext cx="1820977" cy="258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01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5112" y="173094"/>
            <a:ext cx="8543607" cy="3872061"/>
          </a:xfrm>
        </p:spPr>
        <p:txBody>
          <a:bodyPr anchor="t">
            <a:normAutofit/>
          </a:bodyPr>
          <a:lstStyle/>
          <a:p>
            <a:r>
              <a:rPr lang="en-US" sz="2800" b="1" dirty="0" smtClean="0"/>
              <a:t>THE CHRISTIAN RESPONSE TO EVIL IS </a:t>
            </a:r>
          </a:p>
          <a:p>
            <a:r>
              <a:rPr lang="en-US" sz="4000" b="1" dirty="0" smtClean="0">
                <a:solidFill>
                  <a:srgbClr val="FFC000"/>
                </a:solidFill>
              </a:rPr>
              <a:t>LOVING REDEMPTION </a:t>
            </a:r>
          </a:p>
          <a:p>
            <a:r>
              <a:rPr lang="en-US" sz="4000" b="1" dirty="0" smtClean="0">
                <a:solidFill>
                  <a:srgbClr val="FFC000"/>
                </a:solidFill>
              </a:rPr>
              <a:t>NEVER </a:t>
            </a:r>
          </a:p>
          <a:p>
            <a:r>
              <a:rPr lang="en-US" sz="4000" b="1" dirty="0" smtClean="0">
                <a:solidFill>
                  <a:srgbClr val="FFC000"/>
                </a:solidFill>
              </a:rPr>
              <a:t>VENGEFUL RETRIBUTION</a:t>
            </a:r>
          </a:p>
          <a:p>
            <a:pPr algn="just"/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800727" y="3535738"/>
            <a:ext cx="3712100" cy="1049139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tx1">
                    <a:alpha val="75000"/>
                  </a:schemeClr>
                </a:solidFill>
                <a:latin typeface="Century Gothic" panose="020B0502020202020204" pitchFamily="34" charset="0"/>
              </a:rPr>
              <a:t>JESUS</a:t>
            </a:r>
            <a:endParaRPr lang="en-US" sz="7200" b="1" dirty="0">
              <a:solidFill>
                <a:schemeClr val="tx1">
                  <a:alpha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597044" y="4347943"/>
            <a:ext cx="1986246" cy="5086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2000" b="1" dirty="0" smtClean="0">
                <a:solidFill>
                  <a:schemeClr val="tx1">
                    <a:alpha val="75000"/>
                  </a:schemeClr>
                </a:solidFill>
                <a:latin typeface="Century Gothic" panose="020B0502020202020204" pitchFamily="34" charset="0"/>
              </a:rPr>
              <a:t>RETALIATION</a:t>
            </a:r>
            <a:endParaRPr lang="en-US" sz="2000" b="1" dirty="0">
              <a:solidFill>
                <a:schemeClr val="tx1">
                  <a:alpha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3869546" y="4255219"/>
            <a:ext cx="1574463" cy="282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1200" b="1" dirty="0" smtClean="0">
                <a:solidFill>
                  <a:srgbClr val="A7FFE8">
                    <a:alpha val="72000"/>
                  </a:srgbClr>
                </a:solidFill>
                <a:latin typeface="Century Gothic" panose="020B0502020202020204" pitchFamily="34" charset="0"/>
              </a:rPr>
              <a:t>AND</a:t>
            </a:r>
            <a:endParaRPr lang="en-US" sz="2400" b="1" dirty="0">
              <a:solidFill>
                <a:srgbClr val="A7FFE8">
                  <a:alpha val="72000"/>
                </a:srgb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30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9143999" cy="525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3429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7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689</TotalTime>
  <Words>201</Words>
  <Application>Microsoft Office PowerPoint</Application>
  <PresentationFormat>On-screen Show (16:9)</PresentationFormat>
  <Paragraphs>34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</vt:lpstr>
      <vt:lpstr>PowerPoint Presentation</vt:lpstr>
      <vt:lpstr>PowerPoint Presentation</vt:lpstr>
      <vt:lpstr>PowerPoint Presentation</vt:lpstr>
      <vt:lpstr>JESUS</vt:lpstr>
      <vt:lpstr>JESUS</vt:lpstr>
      <vt:lpstr>JESUS</vt:lpstr>
      <vt:lpstr>PowerPoint Presentation</vt:lpstr>
    </vt:vector>
  </TitlesOfParts>
  <Company>RT Creative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JRBRONGER</cp:lastModifiedBy>
  <cp:revision>42</cp:revision>
  <dcterms:created xsi:type="dcterms:W3CDTF">2014-03-26T14:03:34Z</dcterms:created>
  <dcterms:modified xsi:type="dcterms:W3CDTF">2016-12-18T13:25:53Z</dcterms:modified>
</cp:coreProperties>
</file>