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 id="2147483717" r:id="rId2"/>
  </p:sldMasterIdLst>
  <p:notesMasterIdLst>
    <p:notesMasterId r:id="rId28"/>
  </p:notesMasterIdLst>
  <p:sldIdLst>
    <p:sldId id="301" r:id="rId3"/>
    <p:sldId id="302" r:id="rId4"/>
    <p:sldId id="259" r:id="rId5"/>
    <p:sldId id="281" r:id="rId6"/>
    <p:sldId id="282" r:id="rId7"/>
    <p:sldId id="283" r:id="rId8"/>
    <p:sldId id="284" r:id="rId9"/>
    <p:sldId id="285" r:id="rId10"/>
    <p:sldId id="286" r:id="rId11"/>
    <p:sldId id="287" r:id="rId12"/>
    <p:sldId id="288" r:id="rId13"/>
    <p:sldId id="289" r:id="rId14"/>
    <p:sldId id="290" r:id="rId15"/>
    <p:sldId id="291" r:id="rId16"/>
    <p:sldId id="303" r:id="rId17"/>
    <p:sldId id="292" r:id="rId18"/>
    <p:sldId id="293" r:id="rId19"/>
    <p:sldId id="294" r:id="rId20"/>
    <p:sldId id="295" r:id="rId21"/>
    <p:sldId id="296" r:id="rId22"/>
    <p:sldId id="297" r:id="rId23"/>
    <p:sldId id="299" r:id="rId24"/>
    <p:sldId id="298" r:id="rId25"/>
    <p:sldId id="300" r:id="rId26"/>
    <p:sldId id="266"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4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40" d="100"/>
          <a:sy n="140" d="100"/>
        </p:scale>
        <p:origin x="-768" y="-21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DFEAF-74F9-41DD-8A6C-DB8C9D518DE1}" type="datetimeFigureOut">
              <a:rPr lang="en-US" smtClean="0"/>
              <a:t>11/27/2016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1057D-0256-428D-961E-856B251379A5}" type="slidenum">
              <a:rPr lang="en-US" smtClean="0"/>
              <a:t>‹#›</a:t>
            </a:fld>
            <a:endParaRPr lang="en-US"/>
          </a:p>
        </p:txBody>
      </p:sp>
    </p:spTree>
    <p:extLst>
      <p:ext uri="{BB962C8B-B14F-4D97-AF65-F5344CB8AC3E}">
        <p14:creationId xmlns:p14="http://schemas.microsoft.com/office/powerpoint/2010/main" val="269580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22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946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535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23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953920" y="3278141"/>
            <a:ext cx="1314970" cy="316003"/>
          </a:xfrm>
        </p:spPr>
        <p:txBody>
          <a:bodyP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43965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953920" y="3278141"/>
            <a:ext cx="1314970" cy="316003"/>
          </a:xfrm>
        </p:spPr>
        <p:txBody>
          <a:bodyPr>
            <a:noAutofit/>
          </a:bodyPr>
          <a:lstStyle>
            <a:lvl1pPr>
              <a:defRPr sz="1200"/>
            </a:lvl1pPr>
          </a:lstStyle>
          <a:p>
            <a:pPr lvl="0"/>
            <a:r>
              <a:rPr lang="en-US" dirty="0" smtClean="0"/>
              <a:t>Add Your Subtitle</a:t>
            </a:r>
            <a:endParaRPr lang="en-US" dirty="0"/>
          </a:p>
        </p:txBody>
      </p:sp>
      <p:sp>
        <p:nvSpPr>
          <p:cNvPr id="5" name="Title 1"/>
          <p:cNvSpPr>
            <a:spLocks noGrp="1"/>
          </p:cNvSpPr>
          <p:nvPr>
            <p:ph type="title" hasCustomPrompt="1"/>
          </p:nvPr>
        </p:nvSpPr>
        <p:spPr>
          <a:xfrm>
            <a:off x="2972194" y="2116852"/>
            <a:ext cx="3125307" cy="873764"/>
          </a:xfrm>
        </p:spPr>
        <p:txBody>
          <a:bodyPr>
            <a:normAutofit/>
          </a:bodyPr>
          <a:lstStyle>
            <a:lvl1pPr>
              <a:defRPr sz="3600"/>
            </a:lvl1pPr>
          </a:lstStyle>
          <a:p>
            <a:r>
              <a:rPr lang="en-US" dirty="0" smtClean="0"/>
              <a:t>Add Your Title</a:t>
            </a:r>
            <a:endParaRPr lang="en-US" dirty="0"/>
          </a:p>
        </p:txBody>
      </p:sp>
    </p:spTree>
    <p:extLst>
      <p:ext uri="{BB962C8B-B14F-4D97-AF65-F5344CB8AC3E}">
        <p14:creationId xmlns:p14="http://schemas.microsoft.com/office/powerpoint/2010/main" val="915526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814964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8068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6827421" y="3197798"/>
            <a:ext cx="2116181" cy="685694"/>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845413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199158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8582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7098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11/27/2016</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192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474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671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189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591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909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831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9A718-378E-42FA-894E-D9EBAB1D7CC4}" type="datetimeFigureOut">
              <a:rPr lang="en-US" smtClean="0">
                <a:solidFill>
                  <a:prstClr val="black">
                    <a:tint val="75000"/>
                  </a:prstClr>
                </a:solidFill>
                <a:latin typeface="Calibri"/>
              </a:rPr>
              <a:pPr/>
              <a:t>11/27/2016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B910CA-7F02-4424-B17D-A0ED5395DC9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742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219A718-378E-42FA-894E-D9EBAB1D7CC4}" type="datetimeFigureOut">
              <a:rPr lang="en-US" smtClean="0">
                <a:solidFill>
                  <a:prstClr val="black">
                    <a:tint val="75000"/>
                  </a:prstClr>
                </a:solidFill>
                <a:latin typeface="Calibri"/>
              </a:rPr>
              <a:pPr defTabSz="914400"/>
              <a:t>11/27/2016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9B910CA-7F02-4424-B17D-A0ED5395DC9A}"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4646505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FECD78-3C8E-49F2-8FAB-59489D168ABB}" type="datetimeFigureOut">
              <a:rPr lang="en-US" smtClean="0">
                <a:solidFill>
                  <a:prstClr val="white">
                    <a:tint val="75000"/>
                  </a:prstClr>
                </a:solidFill>
              </a:rPr>
              <a:pPr defTabSz="914400"/>
              <a:t>11/27/2016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FB56013-B943-42BA-886F-6F9D4EB85E9D}"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841602313"/>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r>
              <a:rPr lang="en-US" sz="3000" dirty="0">
                <a:solidFill>
                  <a:prstClr val="white"/>
                </a:solidFill>
              </a:rPr>
              <a:t>Scripture Reading: </a:t>
            </a:r>
            <a:r>
              <a:rPr lang="en-US" sz="3000" dirty="0" smtClean="0">
                <a:solidFill>
                  <a:prstClr val="white"/>
                </a:solidFill>
              </a:rPr>
              <a:t>Psalm </a:t>
            </a:r>
            <a:r>
              <a:rPr lang="en-US" sz="3000" dirty="0" smtClean="0">
                <a:solidFill>
                  <a:prstClr val="white"/>
                </a:solidFill>
              </a:rPr>
              <a:t>19:7-11</a:t>
            </a:r>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p:txBody>
      </p:sp>
    </p:spTree>
    <p:extLst>
      <p:ext uri="{BB962C8B-B14F-4D97-AF65-F5344CB8AC3E}">
        <p14:creationId xmlns:p14="http://schemas.microsoft.com/office/powerpoint/2010/main" val="3804225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646331"/>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The “Heart” in the Bible</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(1 Sam. 16:7)</a:t>
            </a:r>
          </a:p>
          <a:p>
            <a:pPr marL="0" indent="0">
              <a:buNone/>
            </a:pPr>
            <a:r>
              <a:rPr lang="en-US" sz="2400" dirty="0">
                <a:latin typeface="Cambria" panose="02040503050406030204" pitchFamily="18" charset="0"/>
              </a:rPr>
              <a:t>But the Lord said to Samuel, “Do not look at his appearance or at the height of his stature, because I have rejected him; for God sees not as man sees, for man looks at the outward appearance, but the Lord looks at the heart.”</a:t>
            </a:r>
          </a:p>
        </p:txBody>
      </p:sp>
    </p:spTree>
    <p:extLst>
      <p:ext uri="{BB962C8B-B14F-4D97-AF65-F5344CB8AC3E}">
        <p14:creationId xmlns:p14="http://schemas.microsoft.com/office/powerpoint/2010/main" val="737076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646331"/>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The “Heart” in the Bible</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(1 Chron. 28:9)</a:t>
            </a:r>
          </a:p>
          <a:p>
            <a:pPr marL="0" indent="0">
              <a:buNone/>
            </a:pPr>
            <a:r>
              <a:rPr lang="en-US" sz="2400" dirty="0">
                <a:latin typeface="Cambria" panose="02040503050406030204" pitchFamily="18" charset="0"/>
              </a:rPr>
              <a:t>As for you, my son Solomon, know the God of your father, and serve Him with a whole heart and a willing mind; for the Lord searches all hearts, and understands every intent of the thoughts. If you seek Him, He will let you find Him; but if you forsake Him, He will reject you forever.</a:t>
            </a:r>
          </a:p>
        </p:txBody>
      </p:sp>
    </p:spTree>
    <p:extLst>
      <p:ext uri="{BB962C8B-B14F-4D97-AF65-F5344CB8AC3E}">
        <p14:creationId xmlns:p14="http://schemas.microsoft.com/office/powerpoint/2010/main" val="595761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646331"/>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The “Heart” in the Bible</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(1 Kgs. 8:39)</a:t>
            </a:r>
          </a:p>
          <a:p>
            <a:pPr marL="0" indent="0">
              <a:buNone/>
            </a:pPr>
            <a:r>
              <a:rPr lang="en-US" sz="2400" dirty="0">
                <a:latin typeface="Cambria" panose="02040503050406030204" pitchFamily="18" charset="0"/>
              </a:rPr>
              <a:t>then hear in heaven Your dwelling place, and forgive and act and render to each according to all his ways, whose heart You know, for You alone know the hearts of all the sons of men</a:t>
            </a:r>
          </a:p>
        </p:txBody>
      </p:sp>
    </p:spTree>
    <p:extLst>
      <p:ext uri="{BB962C8B-B14F-4D97-AF65-F5344CB8AC3E}">
        <p14:creationId xmlns:p14="http://schemas.microsoft.com/office/powerpoint/2010/main" val="2847826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1200329"/>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How Does God “Examine” </a:t>
            </a:r>
          </a:p>
          <a:p>
            <a:pPr algn="r"/>
            <a:r>
              <a:rPr lang="en-US" sz="3600" dirty="0" smtClean="0">
                <a:solidFill>
                  <a:srgbClr val="BA4A00"/>
                </a:solidFill>
                <a:latin typeface="Cambria" panose="02040503050406030204" pitchFamily="18" charset="0"/>
              </a:rPr>
              <a:t>My Heart?</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(Isa. 55:8-11)</a:t>
            </a:r>
          </a:p>
          <a:p>
            <a:pPr marL="0" indent="0">
              <a:buNone/>
            </a:pPr>
            <a:r>
              <a:rPr lang="en-US" sz="2400" dirty="0">
                <a:latin typeface="Cambria" panose="02040503050406030204" pitchFamily="18" charset="0"/>
              </a:rPr>
              <a:t>“For My thoughts are not your </a:t>
            </a:r>
            <a:r>
              <a:rPr lang="en-US" sz="2400" dirty="0" smtClean="0">
                <a:latin typeface="Cambria" panose="02040503050406030204" pitchFamily="18" charset="0"/>
              </a:rPr>
              <a:t>thoughts, Nor </a:t>
            </a:r>
            <a:r>
              <a:rPr lang="en-US" sz="2400" dirty="0">
                <a:latin typeface="Cambria" panose="02040503050406030204" pitchFamily="18" charset="0"/>
              </a:rPr>
              <a:t>are your ways My ways,” declares the </a:t>
            </a:r>
            <a:r>
              <a:rPr lang="en-US" sz="2400" dirty="0" smtClean="0">
                <a:latin typeface="Cambria" panose="02040503050406030204" pitchFamily="18" charset="0"/>
              </a:rPr>
              <a:t>Lord. For </a:t>
            </a:r>
            <a:r>
              <a:rPr lang="en-US" sz="2400" dirty="0">
                <a:latin typeface="Cambria" panose="02040503050406030204" pitchFamily="18" charset="0"/>
              </a:rPr>
              <a:t>as the heavens are higher than the </a:t>
            </a:r>
            <a:r>
              <a:rPr lang="en-US" sz="2400" dirty="0" smtClean="0">
                <a:latin typeface="Cambria" panose="02040503050406030204" pitchFamily="18" charset="0"/>
              </a:rPr>
              <a:t>earth, So </a:t>
            </a:r>
            <a:r>
              <a:rPr lang="en-US" sz="2400" dirty="0">
                <a:latin typeface="Cambria" panose="02040503050406030204" pitchFamily="18" charset="0"/>
              </a:rPr>
              <a:t>are My ways higher than your </a:t>
            </a:r>
            <a:r>
              <a:rPr lang="en-US" sz="2400" dirty="0" smtClean="0">
                <a:latin typeface="Cambria" panose="02040503050406030204" pitchFamily="18" charset="0"/>
              </a:rPr>
              <a:t>ways And </a:t>
            </a:r>
            <a:r>
              <a:rPr lang="en-US" sz="2400" dirty="0">
                <a:latin typeface="Cambria" panose="02040503050406030204" pitchFamily="18" charset="0"/>
              </a:rPr>
              <a:t>My thoughts than your </a:t>
            </a:r>
            <a:r>
              <a:rPr lang="en-US" sz="2400" dirty="0" smtClean="0">
                <a:latin typeface="Cambria" panose="02040503050406030204" pitchFamily="18" charset="0"/>
              </a:rPr>
              <a:t>thoughts. For </a:t>
            </a:r>
            <a:r>
              <a:rPr lang="en-US" sz="2400" dirty="0">
                <a:latin typeface="Cambria" panose="02040503050406030204" pitchFamily="18" charset="0"/>
              </a:rPr>
              <a:t>as the rain and the snow come down from </a:t>
            </a:r>
            <a:r>
              <a:rPr lang="en-US" sz="2400" dirty="0" smtClean="0">
                <a:latin typeface="Cambria" panose="02040503050406030204" pitchFamily="18" charset="0"/>
              </a:rPr>
              <a:t>heaven, And </a:t>
            </a:r>
            <a:r>
              <a:rPr lang="en-US" sz="2400" dirty="0">
                <a:latin typeface="Cambria" panose="02040503050406030204" pitchFamily="18" charset="0"/>
              </a:rPr>
              <a:t>do not return there without watering the </a:t>
            </a:r>
            <a:r>
              <a:rPr lang="en-US" sz="2400" dirty="0" smtClean="0">
                <a:latin typeface="Cambria" panose="02040503050406030204" pitchFamily="18" charset="0"/>
              </a:rPr>
              <a:t>earth And </a:t>
            </a:r>
            <a:r>
              <a:rPr lang="en-US" sz="2400" dirty="0">
                <a:latin typeface="Cambria" panose="02040503050406030204" pitchFamily="18" charset="0"/>
              </a:rPr>
              <a:t>making it bear and </a:t>
            </a:r>
            <a:r>
              <a:rPr lang="en-US" sz="2400" dirty="0" smtClean="0">
                <a:latin typeface="Cambria" panose="02040503050406030204" pitchFamily="18" charset="0"/>
              </a:rPr>
              <a:t>sprout, And </a:t>
            </a:r>
            <a:r>
              <a:rPr lang="en-US" sz="2400" dirty="0">
                <a:latin typeface="Cambria" panose="02040503050406030204" pitchFamily="18" charset="0"/>
              </a:rPr>
              <a:t>furnishing seed to the sower and bread to the </a:t>
            </a:r>
            <a:r>
              <a:rPr lang="en-US" sz="2400" dirty="0" smtClean="0">
                <a:latin typeface="Cambria" panose="02040503050406030204" pitchFamily="18" charset="0"/>
              </a:rPr>
              <a:t>eater; So </a:t>
            </a:r>
            <a:r>
              <a:rPr lang="en-US" sz="2400" dirty="0">
                <a:latin typeface="Cambria" panose="02040503050406030204" pitchFamily="18" charset="0"/>
              </a:rPr>
              <a:t>will My word be which goes forth from My </a:t>
            </a:r>
            <a:r>
              <a:rPr lang="en-US" sz="2400" dirty="0" smtClean="0">
                <a:latin typeface="Cambria" panose="02040503050406030204" pitchFamily="18" charset="0"/>
              </a:rPr>
              <a:t>mouth; It </a:t>
            </a:r>
            <a:r>
              <a:rPr lang="en-US" sz="2400" dirty="0">
                <a:latin typeface="Cambria" panose="02040503050406030204" pitchFamily="18" charset="0"/>
              </a:rPr>
              <a:t>will not return to Me </a:t>
            </a:r>
            <a:r>
              <a:rPr lang="en-US" sz="2400" dirty="0" smtClean="0">
                <a:latin typeface="Cambria" panose="02040503050406030204" pitchFamily="18" charset="0"/>
              </a:rPr>
              <a:t>empty, Without </a:t>
            </a:r>
            <a:r>
              <a:rPr lang="en-US" sz="2400" dirty="0">
                <a:latin typeface="Cambria" panose="02040503050406030204" pitchFamily="18" charset="0"/>
              </a:rPr>
              <a:t>accomplishing what I </a:t>
            </a:r>
            <a:r>
              <a:rPr lang="en-US" sz="2400" dirty="0" smtClean="0">
                <a:latin typeface="Cambria" panose="02040503050406030204" pitchFamily="18" charset="0"/>
              </a:rPr>
              <a:t>desire, And </a:t>
            </a:r>
            <a:r>
              <a:rPr lang="en-US" sz="2400" dirty="0">
                <a:latin typeface="Cambria" panose="02040503050406030204" pitchFamily="18" charset="0"/>
              </a:rPr>
              <a:t>without succeeding in the matter for which I sent 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93" y="3109832"/>
            <a:ext cx="2763125" cy="1754584"/>
          </a:xfrm>
          <a:prstGeom prst="rect">
            <a:avLst/>
          </a:prstGeom>
        </p:spPr>
      </p:pic>
    </p:spTree>
    <p:extLst>
      <p:ext uri="{BB962C8B-B14F-4D97-AF65-F5344CB8AC3E}">
        <p14:creationId xmlns:p14="http://schemas.microsoft.com/office/powerpoint/2010/main" val="4037022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1200329"/>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Hearts Are Examined </a:t>
            </a:r>
          </a:p>
          <a:p>
            <a:pPr algn="r"/>
            <a:r>
              <a:rPr lang="en-US" sz="3600" dirty="0" smtClean="0">
                <a:solidFill>
                  <a:srgbClr val="BA4A00"/>
                </a:solidFill>
                <a:latin typeface="Cambria" panose="02040503050406030204" pitchFamily="18" charset="0"/>
              </a:rPr>
              <a:t>By God’s Word</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(Gen. 22:12)</a:t>
            </a:r>
          </a:p>
          <a:p>
            <a:pPr marL="0" indent="0">
              <a:buNone/>
            </a:pPr>
            <a:r>
              <a:rPr lang="en-US" sz="2400" dirty="0">
                <a:latin typeface="Cambria" panose="02040503050406030204" pitchFamily="18" charset="0"/>
              </a:rPr>
              <a:t>He said, “Do not lay your hand on the boy or do anything to him, for now I know that you fear God, seeing you have not withheld your son, your only son, from me.”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93" y="3109832"/>
            <a:ext cx="2763125" cy="1754584"/>
          </a:xfrm>
          <a:prstGeom prst="rect">
            <a:avLst/>
          </a:prstGeom>
        </p:spPr>
      </p:pic>
    </p:spTree>
    <p:extLst>
      <p:ext uri="{BB962C8B-B14F-4D97-AF65-F5344CB8AC3E}">
        <p14:creationId xmlns:p14="http://schemas.microsoft.com/office/powerpoint/2010/main" val="1046236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1200329"/>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Hearts Are Examined </a:t>
            </a:r>
          </a:p>
          <a:p>
            <a:pPr algn="r"/>
            <a:r>
              <a:rPr lang="en-US" sz="3600" dirty="0" smtClean="0">
                <a:solidFill>
                  <a:srgbClr val="BA4A00"/>
                </a:solidFill>
                <a:latin typeface="Cambria" panose="02040503050406030204" pitchFamily="18" charset="0"/>
              </a:rPr>
              <a:t>By God’s Word</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(Mt. 3:2)</a:t>
            </a:r>
          </a:p>
          <a:p>
            <a:pPr marL="0" indent="0">
              <a:buNone/>
            </a:pPr>
            <a:r>
              <a:rPr lang="en-US" sz="2400" dirty="0">
                <a:latin typeface="Cambria" panose="02040503050406030204" pitchFamily="18" charset="0"/>
              </a:rPr>
              <a:t>“Repent, for the kingdom of heaven is at hand</a:t>
            </a:r>
            <a:r>
              <a:rPr lang="en-US" sz="2400" dirty="0" smtClean="0">
                <a:latin typeface="Cambria" panose="02040503050406030204" pitchFamily="18" charset="0"/>
              </a:rPr>
              <a:t>.”</a:t>
            </a:r>
            <a:endParaRPr lang="en-US" sz="2400" dirty="0">
              <a:latin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93" y="3109832"/>
            <a:ext cx="2763125" cy="1754584"/>
          </a:xfrm>
          <a:prstGeom prst="rect">
            <a:avLst/>
          </a:prstGeom>
        </p:spPr>
      </p:pic>
    </p:spTree>
    <p:extLst>
      <p:ext uri="{BB962C8B-B14F-4D97-AF65-F5344CB8AC3E}">
        <p14:creationId xmlns:p14="http://schemas.microsoft.com/office/powerpoint/2010/main" val="1228792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1200329"/>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Hearts Are Examined </a:t>
            </a:r>
          </a:p>
          <a:p>
            <a:pPr algn="r"/>
            <a:r>
              <a:rPr lang="en-US" sz="3600" dirty="0" smtClean="0">
                <a:solidFill>
                  <a:srgbClr val="BA4A00"/>
                </a:solidFill>
                <a:latin typeface="Cambria" panose="02040503050406030204" pitchFamily="18" charset="0"/>
              </a:rPr>
              <a:t>By God’s Word</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(Mt. 3:12; cf. Lk. 8:11-15)</a:t>
            </a:r>
          </a:p>
          <a:p>
            <a:pPr marL="0" indent="0">
              <a:buNone/>
            </a:pPr>
            <a:r>
              <a:rPr lang="en-US" sz="2400" dirty="0" smtClean="0">
                <a:latin typeface="Cambria" panose="02040503050406030204" pitchFamily="18" charset="0"/>
              </a:rPr>
              <a:t>“…His </a:t>
            </a:r>
            <a:r>
              <a:rPr lang="en-US" sz="2400" dirty="0">
                <a:latin typeface="Cambria" panose="02040503050406030204" pitchFamily="18" charset="0"/>
              </a:rPr>
              <a:t>winnowing fork is in his hand, and he will clear his threshing floor and gather his wheat into the barn, but the chaff he will burn with unquenchable fire.”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93" y="3109832"/>
            <a:ext cx="2763125" cy="1754584"/>
          </a:xfrm>
          <a:prstGeom prst="rect">
            <a:avLst/>
          </a:prstGeom>
        </p:spPr>
      </p:pic>
    </p:spTree>
    <p:extLst>
      <p:ext uri="{BB962C8B-B14F-4D97-AF65-F5344CB8AC3E}">
        <p14:creationId xmlns:p14="http://schemas.microsoft.com/office/powerpoint/2010/main" val="330021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1200329"/>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Hearts Are Examined </a:t>
            </a:r>
          </a:p>
          <a:p>
            <a:pPr algn="r"/>
            <a:r>
              <a:rPr lang="en-US" sz="3600" dirty="0" smtClean="0">
                <a:solidFill>
                  <a:srgbClr val="BA4A00"/>
                </a:solidFill>
                <a:latin typeface="Cambria" panose="02040503050406030204" pitchFamily="18" charset="0"/>
              </a:rPr>
              <a:t>By God’s Word</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25087" y="1570502"/>
            <a:ext cx="6141492"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r>
              <a:rPr lang="en-US" sz="2400" b="1" dirty="0" smtClean="0">
                <a:solidFill>
                  <a:schemeClr val="tx1">
                    <a:lumMod val="85000"/>
                    <a:lumOff val="15000"/>
                  </a:schemeClr>
                </a:solidFill>
                <a:latin typeface="Cambria" panose="02040503050406030204" pitchFamily="18" charset="0"/>
              </a:rPr>
              <a:t>What is my attitude toward God’s word?</a:t>
            </a:r>
          </a:p>
          <a:p>
            <a:r>
              <a:rPr lang="en-US" sz="2400" b="1" dirty="0" smtClean="0">
                <a:solidFill>
                  <a:schemeClr val="tx1">
                    <a:lumMod val="85000"/>
                    <a:lumOff val="15000"/>
                  </a:schemeClr>
                </a:solidFill>
                <a:latin typeface="Cambria" panose="02040503050406030204" pitchFamily="18" charset="0"/>
              </a:rPr>
              <a:t>What is my response to God’s word?</a:t>
            </a:r>
          </a:p>
          <a:p>
            <a:pPr marL="0" indent="0">
              <a:buNone/>
            </a:pPr>
            <a:r>
              <a:rPr lang="en-US" sz="2400" b="1" dirty="0" smtClean="0">
                <a:solidFill>
                  <a:schemeClr val="tx1">
                    <a:lumMod val="85000"/>
                    <a:lumOff val="15000"/>
                  </a:schemeClr>
                </a:solidFill>
                <a:latin typeface="Cambria" panose="02040503050406030204" pitchFamily="18" charset="0"/>
              </a:rPr>
              <a:t>(Mt. 15:2)</a:t>
            </a:r>
          </a:p>
          <a:p>
            <a:pPr marL="0" indent="0">
              <a:buNone/>
            </a:pPr>
            <a:r>
              <a:rPr lang="en-US" sz="2400" dirty="0">
                <a:latin typeface="Cambria" panose="02040503050406030204" pitchFamily="18" charset="0"/>
              </a:rPr>
              <a:t>“Why do your disciples break the tradition of the elders? For they do not wash their hands when they eat.”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93" y="3109832"/>
            <a:ext cx="2763125" cy="17545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027" y="737063"/>
            <a:ext cx="2238134" cy="1088215"/>
          </a:xfrm>
          <a:prstGeom prst="rect">
            <a:avLst/>
          </a:prstGeom>
        </p:spPr>
      </p:pic>
    </p:spTree>
    <p:extLst>
      <p:ext uri="{BB962C8B-B14F-4D97-AF65-F5344CB8AC3E}">
        <p14:creationId xmlns:p14="http://schemas.microsoft.com/office/powerpoint/2010/main" val="1966576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charRg st="86" end="194"/>
                                            </p:txEl>
                                          </p:spTgt>
                                        </p:tgtEl>
                                        <p:attrNameLst>
                                          <p:attrName>style.visibility</p:attrName>
                                        </p:attrNameLst>
                                      </p:cBhvr>
                                      <p:to>
                                        <p:strVal val="visible"/>
                                      </p:to>
                                    </p:set>
                                    <p:animEffect transition="in" filter="fade">
                                      <p:cBhvr>
                                        <p:cTn id="15" dur="500"/>
                                        <p:tgtEl>
                                          <p:spTgt spid="16">
                                            <p:txEl>
                                              <p:charRg st="86" end="19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1200329"/>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Hearts Are Examined </a:t>
            </a:r>
          </a:p>
          <a:p>
            <a:pPr algn="r"/>
            <a:r>
              <a:rPr lang="en-US" sz="3600" dirty="0" smtClean="0">
                <a:solidFill>
                  <a:srgbClr val="BA4A00"/>
                </a:solidFill>
                <a:latin typeface="Cambria" panose="02040503050406030204" pitchFamily="18" charset="0"/>
              </a:rPr>
              <a:t>By God’s Word</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25087" y="1570502"/>
            <a:ext cx="6141492" cy="320520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3400" b="1" dirty="0" smtClean="0">
                <a:solidFill>
                  <a:schemeClr val="tx1">
                    <a:lumMod val="85000"/>
                    <a:lumOff val="15000"/>
                  </a:schemeClr>
                </a:solidFill>
                <a:latin typeface="Cambria" panose="02040503050406030204" pitchFamily="18" charset="0"/>
              </a:rPr>
              <a:t>(Mt. 15:17-20)</a:t>
            </a:r>
          </a:p>
          <a:p>
            <a:pPr marL="0" indent="0">
              <a:buNone/>
            </a:pPr>
            <a:r>
              <a:rPr lang="en-US" sz="2600" dirty="0" smtClean="0">
                <a:latin typeface="Cambria" panose="02040503050406030204" pitchFamily="18" charset="0"/>
              </a:rPr>
              <a:t>“…Do </a:t>
            </a:r>
            <a:r>
              <a:rPr lang="en-US" sz="2600" dirty="0">
                <a:latin typeface="Cambria" panose="02040503050406030204" pitchFamily="18" charset="0"/>
              </a:rPr>
              <a:t>you not see that whatever goes into the mouth passes into the stomach and is </a:t>
            </a:r>
            <a:r>
              <a:rPr lang="en-US" sz="2600" dirty="0" smtClean="0">
                <a:latin typeface="Cambria" panose="02040503050406030204" pitchFamily="18" charset="0"/>
              </a:rPr>
              <a:t>expelled? But </a:t>
            </a:r>
            <a:r>
              <a:rPr lang="en-US" sz="2600" dirty="0">
                <a:latin typeface="Cambria" panose="02040503050406030204" pitchFamily="18" charset="0"/>
              </a:rPr>
              <a:t>what comes out of the mouth proceeds from the heart, and this defiles a person. </a:t>
            </a:r>
            <a:r>
              <a:rPr lang="en-US" sz="2600" dirty="0" smtClean="0">
                <a:latin typeface="Cambria" panose="02040503050406030204" pitchFamily="18" charset="0"/>
              </a:rPr>
              <a:t>For </a:t>
            </a:r>
            <a:r>
              <a:rPr lang="en-US" sz="2600" dirty="0">
                <a:latin typeface="Cambria" panose="02040503050406030204" pitchFamily="18" charset="0"/>
              </a:rPr>
              <a:t>out of the heart come evil thoughts, murder, adultery, sexual immorality, theft, false witness, slander. </a:t>
            </a:r>
            <a:r>
              <a:rPr lang="en-US" sz="2600" dirty="0" smtClean="0">
                <a:latin typeface="Cambria" panose="02040503050406030204" pitchFamily="18" charset="0"/>
              </a:rPr>
              <a:t>These </a:t>
            </a:r>
            <a:r>
              <a:rPr lang="en-US" sz="2600" dirty="0">
                <a:latin typeface="Cambria" panose="02040503050406030204" pitchFamily="18" charset="0"/>
              </a:rPr>
              <a:t>are what defile a person. But to eat with unwashed hands does not defile anyone.”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93" y="3109832"/>
            <a:ext cx="2763125" cy="17545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027" y="737063"/>
            <a:ext cx="2238134" cy="1088215"/>
          </a:xfrm>
          <a:prstGeom prst="rect">
            <a:avLst/>
          </a:prstGeom>
        </p:spPr>
      </p:pic>
    </p:spTree>
    <p:extLst>
      <p:ext uri="{BB962C8B-B14F-4D97-AF65-F5344CB8AC3E}">
        <p14:creationId xmlns:p14="http://schemas.microsoft.com/office/powerpoint/2010/main" val="3071770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1200329"/>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Qualities of the Heart </a:t>
            </a:r>
          </a:p>
          <a:p>
            <a:pPr algn="r"/>
            <a:r>
              <a:rPr lang="en-US" sz="3600" dirty="0" smtClean="0">
                <a:solidFill>
                  <a:srgbClr val="BA4A00"/>
                </a:solidFill>
                <a:latin typeface="Cambria" panose="02040503050406030204" pitchFamily="18" charset="0"/>
              </a:rPr>
              <a:t>Valued By God</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25087" y="1570502"/>
            <a:ext cx="6141492"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3400" b="1" dirty="0" smtClean="0">
                <a:solidFill>
                  <a:schemeClr val="tx1">
                    <a:lumMod val="85000"/>
                    <a:lumOff val="15000"/>
                  </a:schemeClr>
                </a:solidFill>
                <a:latin typeface="Cambria" panose="02040503050406030204" pitchFamily="18" charset="0"/>
              </a:rPr>
              <a:t>(Deut. 6:5)</a:t>
            </a:r>
          </a:p>
          <a:p>
            <a:pPr marL="0" indent="0">
              <a:buNone/>
            </a:pPr>
            <a:r>
              <a:rPr lang="en-US" sz="2600" dirty="0">
                <a:latin typeface="Cambria" panose="02040503050406030204" pitchFamily="18" charset="0"/>
              </a:rPr>
              <a:t>You shall love the Lord your God with all your heart and with all your soul and with all your might.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93" y="3109832"/>
            <a:ext cx="2763125" cy="17545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027" y="737063"/>
            <a:ext cx="2238134" cy="1088215"/>
          </a:xfrm>
          <a:prstGeom prst="rect">
            <a:avLst/>
          </a:prstGeom>
        </p:spPr>
      </p:pic>
    </p:spTree>
    <p:extLst>
      <p:ext uri="{BB962C8B-B14F-4D97-AF65-F5344CB8AC3E}">
        <p14:creationId xmlns:p14="http://schemas.microsoft.com/office/powerpoint/2010/main" val="2746424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endParaRPr lang="en-US" sz="1400">
              <a:solidFill>
                <a:prstClr val="white"/>
              </a:solidFill>
            </a:endParaRPr>
          </a:p>
        </p:txBody>
      </p:sp>
      <p:sp>
        <p:nvSpPr>
          <p:cNvPr id="3" name="Rectangle 2"/>
          <p:cNvSpPr/>
          <p:nvPr/>
        </p:nvSpPr>
        <p:spPr>
          <a:xfrm>
            <a:off x="0" y="0"/>
            <a:ext cx="914400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endParaRPr lang="en-US" sz="1400">
              <a:solidFill>
                <a:prstClr val="white"/>
              </a:solidFill>
            </a:endParaRPr>
          </a:p>
        </p:txBody>
      </p:sp>
      <p:sp>
        <p:nvSpPr>
          <p:cNvPr id="4" name="TextBox 3"/>
          <p:cNvSpPr txBox="1"/>
          <p:nvPr/>
        </p:nvSpPr>
        <p:spPr>
          <a:xfrm>
            <a:off x="571500" y="562951"/>
            <a:ext cx="7886700" cy="4193454"/>
          </a:xfrm>
          <a:prstGeom prst="rect">
            <a:avLst/>
          </a:prstGeom>
          <a:noFill/>
        </p:spPr>
        <p:txBody>
          <a:bodyPr wrap="square" lIns="68576" tIns="34289" rIns="68576" bIns="34289" rtlCol="0">
            <a:spAutoFit/>
          </a:bodyPr>
          <a:lstStyle/>
          <a:p>
            <a:pPr algn="ctr" defTabSz="342875"/>
            <a:r>
              <a:rPr lang="en-US" sz="3600" dirty="0" smtClean="0">
                <a:solidFill>
                  <a:prstClr val="black"/>
                </a:solidFill>
              </a:rPr>
              <a:t>(Psalm </a:t>
            </a:r>
            <a:r>
              <a:rPr lang="en-US" sz="3600" dirty="0" smtClean="0">
                <a:solidFill>
                  <a:prstClr val="black"/>
                </a:solidFill>
              </a:rPr>
              <a:t>19:7-11)</a:t>
            </a:r>
            <a:endParaRPr lang="en-US" sz="3600" baseline="30000" dirty="0" smtClean="0">
              <a:solidFill>
                <a:prstClr val="black"/>
              </a:solidFill>
            </a:endParaRPr>
          </a:p>
          <a:p>
            <a:pPr defTabSz="342875"/>
            <a:endParaRPr lang="en-US" baseline="30000" dirty="0">
              <a:solidFill>
                <a:prstClr val="black"/>
              </a:solidFill>
            </a:endParaRPr>
          </a:p>
          <a:p>
            <a:pPr algn="just" defTabSz="457178"/>
            <a:r>
              <a:rPr lang="en-US" sz="2200" dirty="0">
                <a:solidFill>
                  <a:prstClr val="black"/>
                </a:solidFill>
              </a:rPr>
              <a:t>The law of the Lord is perfect, converting the </a:t>
            </a:r>
            <a:r>
              <a:rPr lang="en-US" sz="2200" dirty="0" smtClean="0">
                <a:solidFill>
                  <a:prstClr val="black"/>
                </a:solidFill>
              </a:rPr>
              <a:t>soul; The </a:t>
            </a:r>
            <a:r>
              <a:rPr lang="en-US" sz="2200" dirty="0">
                <a:solidFill>
                  <a:prstClr val="black"/>
                </a:solidFill>
              </a:rPr>
              <a:t>testimony of the Lord is sure, making wise the </a:t>
            </a:r>
            <a:r>
              <a:rPr lang="en-US" sz="2200" dirty="0" smtClean="0">
                <a:solidFill>
                  <a:prstClr val="black"/>
                </a:solidFill>
              </a:rPr>
              <a:t>simple; The </a:t>
            </a:r>
            <a:r>
              <a:rPr lang="en-US" sz="2200" dirty="0">
                <a:solidFill>
                  <a:prstClr val="black"/>
                </a:solidFill>
              </a:rPr>
              <a:t>statutes of the Lord are right, rejoicing the </a:t>
            </a:r>
            <a:r>
              <a:rPr lang="en-US" sz="2200" dirty="0" smtClean="0">
                <a:solidFill>
                  <a:prstClr val="black"/>
                </a:solidFill>
              </a:rPr>
              <a:t>heart; The </a:t>
            </a:r>
            <a:r>
              <a:rPr lang="en-US" sz="2200" dirty="0">
                <a:solidFill>
                  <a:prstClr val="black"/>
                </a:solidFill>
              </a:rPr>
              <a:t>commandment of the Lord is pure, enlightening the </a:t>
            </a:r>
            <a:r>
              <a:rPr lang="en-US" sz="2200" dirty="0" smtClean="0">
                <a:solidFill>
                  <a:prstClr val="black"/>
                </a:solidFill>
              </a:rPr>
              <a:t>eyes; The </a:t>
            </a:r>
            <a:r>
              <a:rPr lang="en-US" sz="2200" dirty="0">
                <a:solidFill>
                  <a:prstClr val="black"/>
                </a:solidFill>
              </a:rPr>
              <a:t>fear of the Lord is clean, enduring </a:t>
            </a:r>
            <a:r>
              <a:rPr lang="en-US" sz="2200" dirty="0" smtClean="0">
                <a:solidFill>
                  <a:prstClr val="black"/>
                </a:solidFill>
              </a:rPr>
              <a:t>forever; The </a:t>
            </a:r>
            <a:r>
              <a:rPr lang="en-US" sz="2200" dirty="0">
                <a:solidFill>
                  <a:prstClr val="black"/>
                </a:solidFill>
              </a:rPr>
              <a:t>judgments of the Lord are true and righteous </a:t>
            </a:r>
            <a:r>
              <a:rPr lang="en-US" sz="2200" dirty="0" smtClean="0">
                <a:solidFill>
                  <a:prstClr val="black"/>
                </a:solidFill>
              </a:rPr>
              <a:t>altogether. More </a:t>
            </a:r>
            <a:r>
              <a:rPr lang="en-US" sz="2200" dirty="0">
                <a:solidFill>
                  <a:prstClr val="black"/>
                </a:solidFill>
              </a:rPr>
              <a:t>to be desired are they than </a:t>
            </a:r>
            <a:r>
              <a:rPr lang="en-US" sz="2200" dirty="0" smtClean="0">
                <a:solidFill>
                  <a:prstClr val="black"/>
                </a:solidFill>
              </a:rPr>
              <a:t>gold, Yea</a:t>
            </a:r>
            <a:r>
              <a:rPr lang="en-US" sz="2200" dirty="0">
                <a:solidFill>
                  <a:prstClr val="black"/>
                </a:solidFill>
              </a:rPr>
              <a:t>, than much fine </a:t>
            </a:r>
            <a:r>
              <a:rPr lang="en-US" sz="2200" dirty="0" smtClean="0">
                <a:solidFill>
                  <a:prstClr val="black"/>
                </a:solidFill>
              </a:rPr>
              <a:t>gold; Sweeter </a:t>
            </a:r>
            <a:r>
              <a:rPr lang="en-US" sz="2200" dirty="0">
                <a:solidFill>
                  <a:prstClr val="black"/>
                </a:solidFill>
              </a:rPr>
              <a:t>also than honey and the </a:t>
            </a:r>
            <a:r>
              <a:rPr lang="en-US" sz="2200" dirty="0" smtClean="0">
                <a:solidFill>
                  <a:prstClr val="black"/>
                </a:solidFill>
              </a:rPr>
              <a:t>honeycomb. Moreover </a:t>
            </a:r>
            <a:r>
              <a:rPr lang="en-US" sz="2200" dirty="0">
                <a:solidFill>
                  <a:prstClr val="black"/>
                </a:solidFill>
              </a:rPr>
              <a:t>by them Your servant is </a:t>
            </a:r>
            <a:r>
              <a:rPr lang="en-US" sz="2200" dirty="0" smtClean="0">
                <a:solidFill>
                  <a:prstClr val="black"/>
                </a:solidFill>
              </a:rPr>
              <a:t>warned, And </a:t>
            </a:r>
            <a:r>
              <a:rPr lang="en-US" sz="2200" dirty="0">
                <a:solidFill>
                  <a:prstClr val="black"/>
                </a:solidFill>
              </a:rPr>
              <a:t>in keeping them there is great reward.</a:t>
            </a:r>
          </a:p>
        </p:txBody>
      </p:sp>
    </p:spTree>
    <p:extLst>
      <p:ext uri="{BB962C8B-B14F-4D97-AF65-F5344CB8AC3E}">
        <p14:creationId xmlns:p14="http://schemas.microsoft.com/office/powerpoint/2010/main" val="910835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1200329"/>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Qualities of the Heart </a:t>
            </a:r>
          </a:p>
          <a:p>
            <a:pPr algn="r"/>
            <a:r>
              <a:rPr lang="en-US" sz="3600" dirty="0" smtClean="0">
                <a:solidFill>
                  <a:srgbClr val="BA4A00"/>
                </a:solidFill>
                <a:latin typeface="Cambria" panose="02040503050406030204" pitchFamily="18" charset="0"/>
              </a:rPr>
              <a:t>Valued By God</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25087" y="1570502"/>
            <a:ext cx="6141492"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3400" b="1" dirty="0" smtClean="0">
                <a:solidFill>
                  <a:schemeClr val="tx1">
                    <a:lumMod val="85000"/>
                    <a:lumOff val="15000"/>
                  </a:schemeClr>
                </a:solidFill>
                <a:latin typeface="Cambria" panose="02040503050406030204" pitchFamily="18" charset="0"/>
              </a:rPr>
              <a:t>(Eph. 3:17)</a:t>
            </a:r>
          </a:p>
          <a:p>
            <a:pPr marL="0" indent="0">
              <a:buNone/>
            </a:pPr>
            <a:r>
              <a:rPr lang="en-US" sz="2600" dirty="0">
                <a:latin typeface="Cambria" panose="02040503050406030204" pitchFamily="18" charset="0"/>
              </a:rPr>
              <a:t>so that Christ may dwell in your hearts through faith; and that you, being rooted and grounded in love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93" y="3109832"/>
            <a:ext cx="2763125" cy="17545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027" y="737063"/>
            <a:ext cx="2238134" cy="1088215"/>
          </a:xfrm>
          <a:prstGeom prst="rect">
            <a:avLst/>
          </a:prstGeom>
        </p:spPr>
      </p:pic>
    </p:spTree>
    <p:extLst>
      <p:ext uri="{BB962C8B-B14F-4D97-AF65-F5344CB8AC3E}">
        <p14:creationId xmlns:p14="http://schemas.microsoft.com/office/powerpoint/2010/main" val="172423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6" name="Text Placeholder 3"/>
          <p:cNvSpPr txBox="1">
            <a:spLocks/>
          </p:cNvSpPr>
          <p:nvPr/>
        </p:nvSpPr>
        <p:spPr>
          <a:xfrm>
            <a:off x="2825087" y="1570502"/>
            <a:ext cx="6141492"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3400" b="1" dirty="0" smtClean="0">
                <a:solidFill>
                  <a:schemeClr val="tx1">
                    <a:lumMod val="85000"/>
                    <a:lumOff val="15000"/>
                  </a:schemeClr>
                </a:solidFill>
                <a:latin typeface="Cambria" panose="02040503050406030204" pitchFamily="18" charset="0"/>
              </a:rPr>
              <a:t>(Ex. 12:37)</a:t>
            </a:r>
          </a:p>
          <a:p>
            <a:pPr marL="0" indent="0">
              <a:buNone/>
            </a:pPr>
            <a:r>
              <a:rPr lang="en-US" sz="2600" dirty="0">
                <a:latin typeface="Cambria" panose="02040503050406030204" pitchFamily="18" charset="0"/>
              </a:rPr>
              <a:t>And the people of Israel journeyed from Rameses to Succoth, about six hundred thousand men on foot, besides women and children.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639" y="127796"/>
            <a:ext cx="2763125" cy="17545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699" y="153372"/>
            <a:ext cx="2238134" cy="1088215"/>
          </a:xfrm>
          <a:prstGeom prst="rect">
            <a:avLst/>
          </a:prstGeom>
        </p:spPr>
      </p:pic>
    </p:spTree>
    <p:extLst>
      <p:ext uri="{BB962C8B-B14F-4D97-AF65-F5344CB8AC3E}">
        <p14:creationId xmlns:p14="http://schemas.microsoft.com/office/powerpoint/2010/main" val="3186386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388961" y="1009"/>
            <a:ext cx="2429301" cy="2471827"/>
          </a:xfrm>
          <a:prstGeom prst="rect">
            <a:avLst/>
          </a:prstGeom>
        </p:spPr>
      </p:pic>
      <p:sp>
        <p:nvSpPr>
          <p:cNvPr id="16" name="Text Placeholder 3"/>
          <p:cNvSpPr txBox="1">
            <a:spLocks/>
          </p:cNvSpPr>
          <p:nvPr/>
        </p:nvSpPr>
        <p:spPr>
          <a:xfrm>
            <a:off x="2183642" y="1821976"/>
            <a:ext cx="6516805" cy="264084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r>
              <a:rPr lang="en-US" sz="3400" b="1" dirty="0" smtClean="0">
                <a:solidFill>
                  <a:schemeClr val="tx1">
                    <a:lumMod val="85000"/>
                    <a:lumOff val="15000"/>
                  </a:schemeClr>
                </a:solidFill>
                <a:latin typeface="Cambria" panose="02040503050406030204" pitchFamily="18" charset="0"/>
              </a:rPr>
              <a:t>2,400,000 people left Egypt</a:t>
            </a:r>
          </a:p>
          <a:p>
            <a:r>
              <a:rPr lang="en-US" sz="3400" b="1" dirty="0" smtClean="0">
                <a:solidFill>
                  <a:schemeClr val="tx1">
                    <a:lumMod val="85000"/>
                    <a:lumOff val="15000"/>
                  </a:schemeClr>
                </a:solidFill>
                <a:latin typeface="Cambria" panose="02040503050406030204" pitchFamily="18" charset="0"/>
              </a:rPr>
              <a:t>Out of 2.4 million Israelites, only 2 reached Promised Land</a:t>
            </a:r>
          </a:p>
        </p:txBody>
      </p:sp>
    </p:spTree>
    <p:extLst>
      <p:ext uri="{BB962C8B-B14F-4D97-AF65-F5344CB8AC3E}">
        <p14:creationId xmlns:p14="http://schemas.microsoft.com/office/powerpoint/2010/main" val="377499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388961" y="1009"/>
            <a:ext cx="2429301" cy="2471827"/>
          </a:xfrm>
          <a:prstGeom prst="rect">
            <a:avLst/>
          </a:prstGeom>
        </p:spPr>
      </p:pic>
      <p:sp>
        <p:nvSpPr>
          <p:cNvPr id="6" name="Text Placeholder 3"/>
          <p:cNvSpPr txBox="1">
            <a:spLocks/>
          </p:cNvSpPr>
          <p:nvPr/>
        </p:nvSpPr>
        <p:spPr>
          <a:xfrm>
            <a:off x="104631" y="102358"/>
            <a:ext cx="8950657" cy="509573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3400" b="1" dirty="0" smtClean="0">
                <a:solidFill>
                  <a:schemeClr val="tx1">
                    <a:lumMod val="85000"/>
                    <a:lumOff val="15000"/>
                  </a:schemeClr>
                </a:solidFill>
                <a:latin typeface="Cambria" panose="02040503050406030204" pitchFamily="18" charset="0"/>
              </a:rPr>
              <a:t>(Psa. 95:7-11)</a:t>
            </a:r>
          </a:p>
          <a:p>
            <a:pPr marL="0" indent="0">
              <a:buNone/>
            </a:pPr>
            <a:r>
              <a:rPr lang="en-US" sz="2800" dirty="0" smtClean="0">
                <a:latin typeface="Cambria" panose="02040503050406030204" pitchFamily="18" charset="0"/>
              </a:rPr>
              <a:t>			For </a:t>
            </a:r>
            <a:r>
              <a:rPr lang="en-US" sz="2800" dirty="0">
                <a:latin typeface="Cambria" panose="02040503050406030204" pitchFamily="18" charset="0"/>
              </a:rPr>
              <a:t>he is our </a:t>
            </a:r>
            <a:r>
              <a:rPr lang="en-US" sz="2800" dirty="0" smtClean="0">
                <a:latin typeface="Cambria" panose="02040503050406030204" pitchFamily="18" charset="0"/>
              </a:rPr>
              <a:t>God, and </a:t>
            </a:r>
            <a:r>
              <a:rPr lang="en-US" sz="2800" dirty="0">
                <a:latin typeface="Cambria" panose="02040503050406030204" pitchFamily="18" charset="0"/>
              </a:rPr>
              <a:t>we are the </a:t>
            </a:r>
            <a:r>
              <a:rPr lang="en-US" sz="2800" dirty="0" smtClean="0">
                <a:latin typeface="Cambria" panose="02040503050406030204" pitchFamily="18" charset="0"/>
              </a:rPr>
              <a:t>				people </a:t>
            </a:r>
            <a:r>
              <a:rPr lang="en-US" sz="2800" dirty="0">
                <a:latin typeface="Cambria" panose="02040503050406030204" pitchFamily="18" charset="0"/>
              </a:rPr>
              <a:t>of his </a:t>
            </a:r>
            <a:r>
              <a:rPr lang="en-US" sz="2800" dirty="0" smtClean="0">
                <a:latin typeface="Cambria" panose="02040503050406030204" pitchFamily="18" charset="0"/>
              </a:rPr>
              <a:t>pasture, and </a:t>
            </a:r>
            <a:r>
              <a:rPr lang="en-US" sz="2800" dirty="0">
                <a:latin typeface="Cambria" panose="02040503050406030204" pitchFamily="18" charset="0"/>
              </a:rPr>
              <a:t>the sheep of </a:t>
            </a:r>
            <a:r>
              <a:rPr lang="en-US" sz="2800" dirty="0" smtClean="0">
                <a:latin typeface="Cambria" panose="02040503050406030204" pitchFamily="18" charset="0"/>
              </a:rPr>
              <a:t>			his hand. Today</a:t>
            </a:r>
            <a:r>
              <a:rPr lang="en-US" sz="2800" dirty="0">
                <a:latin typeface="Cambria" panose="02040503050406030204" pitchFamily="18" charset="0"/>
              </a:rPr>
              <a:t>, if you hear his </a:t>
            </a:r>
            <a:r>
              <a:rPr lang="en-US" sz="2800" dirty="0" smtClean="0">
                <a:latin typeface="Cambria" panose="02040503050406030204" pitchFamily="18" charset="0"/>
              </a:rPr>
              <a:t>voice, do 		not </a:t>
            </a:r>
            <a:r>
              <a:rPr lang="en-US" sz="2800" dirty="0">
                <a:latin typeface="Cambria" panose="02040503050406030204" pitchFamily="18" charset="0"/>
              </a:rPr>
              <a:t>harden your hearts, as at </a:t>
            </a:r>
            <a:r>
              <a:rPr lang="en-US" sz="2800" dirty="0" err="1" smtClean="0">
                <a:latin typeface="Cambria" panose="02040503050406030204" pitchFamily="18" charset="0"/>
              </a:rPr>
              <a:t>Meribah</a:t>
            </a:r>
            <a:r>
              <a:rPr lang="en-US" sz="2800" dirty="0" smtClean="0">
                <a:latin typeface="Cambria" panose="02040503050406030204" pitchFamily="18" charset="0"/>
              </a:rPr>
              <a:t>, as </a:t>
            </a:r>
            <a:r>
              <a:rPr lang="en-US" sz="2800" dirty="0">
                <a:latin typeface="Cambria" panose="02040503050406030204" pitchFamily="18" charset="0"/>
              </a:rPr>
              <a:t>on the day at </a:t>
            </a:r>
            <a:r>
              <a:rPr lang="en-US" sz="2800" dirty="0" err="1">
                <a:latin typeface="Cambria" panose="02040503050406030204" pitchFamily="18" charset="0"/>
              </a:rPr>
              <a:t>Massah</a:t>
            </a:r>
            <a:r>
              <a:rPr lang="en-US" sz="2800" dirty="0">
                <a:latin typeface="Cambria" panose="02040503050406030204" pitchFamily="18" charset="0"/>
              </a:rPr>
              <a:t> in the </a:t>
            </a:r>
            <a:r>
              <a:rPr lang="en-US" sz="2800" dirty="0" smtClean="0">
                <a:latin typeface="Cambria" panose="02040503050406030204" pitchFamily="18" charset="0"/>
              </a:rPr>
              <a:t>wilderness, when </a:t>
            </a:r>
            <a:r>
              <a:rPr lang="en-US" sz="2800" dirty="0">
                <a:latin typeface="Cambria" panose="02040503050406030204" pitchFamily="18" charset="0"/>
              </a:rPr>
              <a:t>your fathers put me to the </a:t>
            </a:r>
            <a:r>
              <a:rPr lang="en-US" sz="2800" dirty="0" smtClean="0">
                <a:latin typeface="Cambria" panose="02040503050406030204" pitchFamily="18" charset="0"/>
              </a:rPr>
              <a:t>test and </a:t>
            </a:r>
            <a:r>
              <a:rPr lang="en-US" sz="2800" dirty="0">
                <a:latin typeface="Cambria" panose="02040503050406030204" pitchFamily="18" charset="0"/>
              </a:rPr>
              <a:t>put me to the proof, though they had seen my </a:t>
            </a:r>
            <a:r>
              <a:rPr lang="en-US" sz="2800" dirty="0" smtClean="0">
                <a:latin typeface="Cambria" panose="02040503050406030204" pitchFamily="18" charset="0"/>
              </a:rPr>
              <a:t>work. For </a:t>
            </a:r>
            <a:r>
              <a:rPr lang="en-US" sz="2800" dirty="0">
                <a:latin typeface="Cambria" panose="02040503050406030204" pitchFamily="18" charset="0"/>
              </a:rPr>
              <a:t>forty years I loathed that </a:t>
            </a:r>
            <a:r>
              <a:rPr lang="en-US" sz="2800" dirty="0" smtClean="0">
                <a:latin typeface="Cambria" panose="02040503050406030204" pitchFamily="18" charset="0"/>
              </a:rPr>
              <a:t>generation and </a:t>
            </a:r>
            <a:r>
              <a:rPr lang="en-US" sz="2800" dirty="0">
                <a:latin typeface="Cambria" panose="02040503050406030204" pitchFamily="18" charset="0"/>
              </a:rPr>
              <a:t>said, “They are a people who go astray in their </a:t>
            </a:r>
            <a:r>
              <a:rPr lang="en-US" sz="2800" dirty="0" smtClean="0">
                <a:latin typeface="Cambria" panose="02040503050406030204" pitchFamily="18" charset="0"/>
              </a:rPr>
              <a:t>heart, and </a:t>
            </a:r>
            <a:r>
              <a:rPr lang="en-US" sz="2800" dirty="0">
                <a:latin typeface="Cambria" panose="02040503050406030204" pitchFamily="18" charset="0"/>
              </a:rPr>
              <a:t>they have not known my ways</a:t>
            </a:r>
            <a:r>
              <a:rPr lang="en-US" sz="2800" dirty="0" smtClean="0">
                <a:latin typeface="Cambria" panose="02040503050406030204" pitchFamily="18" charset="0"/>
              </a:rPr>
              <a:t>.”</a:t>
            </a:r>
            <a:r>
              <a:rPr lang="en-US" sz="2800" dirty="0">
                <a:latin typeface="Cambria" panose="02040503050406030204" pitchFamily="18" charset="0"/>
              </a:rPr>
              <a:t> </a:t>
            </a:r>
            <a:r>
              <a:rPr lang="en-US" sz="2800" dirty="0" smtClean="0">
                <a:latin typeface="Cambria" panose="02040503050406030204" pitchFamily="18" charset="0"/>
              </a:rPr>
              <a:t>Therefore </a:t>
            </a:r>
            <a:r>
              <a:rPr lang="en-US" sz="2800" dirty="0">
                <a:latin typeface="Cambria" panose="02040503050406030204" pitchFamily="18" charset="0"/>
              </a:rPr>
              <a:t>I swore in my wrath</a:t>
            </a:r>
            <a:r>
              <a:rPr lang="en-US" sz="2800" dirty="0" smtClean="0">
                <a:latin typeface="Cambria" panose="02040503050406030204" pitchFamily="18" charset="0"/>
              </a:rPr>
              <a:t>, “</a:t>
            </a:r>
            <a:r>
              <a:rPr lang="en-US" sz="2800" dirty="0">
                <a:latin typeface="Cambria" panose="02040503050406030204" pitchFamily="18" charset="0"/>
              </a:rPr>
              <a:t>They shall not enter my rest.”</a:t>
            </a:r>
            <a:endParaRPr lang="en-US" sz="2600" dirty="0">
              <a:latin typeface="Cambria" panose="02040503050406030204" pitchFamily="18" charset="0"/>
            </a:endParaRPr>
          </a:p>
        </p:txBody>
      </p:sp>
    </p:spTree>
    <p:extLst>
      <p:ext uri="{BB962C8B-B14F-4D97-AF65-F5344CB8AC3E}">
        <p14:creationId xmlns:p14="http://schemas.microsoft.com/office/powerpoint/2010/main" val="2955673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388961" y="1009"/>
            <a:ext cx="2429301" cy="2471827"/>
          </a:xfrm>
          <a:prstGeom prst="rect">
            <a:avLst/>
          </a:prstGeom>
        </p:spPr>
      </p:pic>
      <p:sp>
        <p:nvSpPr>
          <p:cNvPr id="6" name="Text Placeholder 3"/>
          <p:cNvSpPr txBox="1">
            <a:spLocks/>
          </p:cNvSpPr>
          <p:nvPr/>
        </p:nvSpPr>
        <p:spPr>
          <a:xfrm>
            <a:off x="104631" y="2472836"/>
            <a:ext cx="8950657" cy="272525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400" b="1" dirty="0" smtClean="0">
                <a:solidFill>
                  <a:schemeClr val="tx1">
                    <a:lumMod val="85000"/>
                    <a:lumOff val="15000"/>
                  </a:schemeClr>
                </a:solidFill>
                <a:latin typeface="Cambria" panose="02040503050406030204" pitchFamily="18" charset="0"/>
              </a:rPr>
              <a:t>(Heb. 4:12)</a:t>
            </a:r>
          </a:p>
          <a:p>
            <a:pPr marL="0" indent="0">
              <a:buNone/>
            </a:pPr>
            <a:r>
              <a:rPr lang="en-US" sz="2800" dirty="0" smtClean="0">
                <a:latin typeface="Cambria" panose="02040503050406030204" pitchFamily="18" charset="0"/>
              </a:rPr>
              <a:t>For </a:t>
            </a:r>
            <a:r>
              <a:rPr lang="en-US" sz="2800" dirty="0">
                <a:latin typeface="Cambria" panose="02040503050406030204" pitchFamily="18" charset="0"/>
              </a:rPr>
              <a:t>the word of God is living and active and sharper than any two-edged sword, and piercing as far as the division of soul and spirit, of both joints and marrow, and able to judge the thoughts and intentions of the heart.</a:t>
            </a:r>
          </a:p>
        </p:txBody>
      </p:sp>
    </p:spTree>
    <p:extLst>
      <p:ext uri="{BB962C8B-B14F-4D97-AF65-F5344CB8AC3E}">
        <p14:creationId xmlns:p14="http://schemas.microsoft.com/office/powerpoint/2010/main" val="2359922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805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66131" y="613300"/>
            <a:ext cx="8632209" cy="1200329"/>
          </a:xfrm>
          <a:prstGeom prst="rect">
            <a:avLst/>
          </a:prstGeom>
          <a:noFill/>
        </p:spPr>
        <p:txBody>
          <a:bodyPr wrap="square" rtlCol="0">
            <a:spAutoFit/>
          </a:bodyPr>
          <a:lstStyle/>
          <a:p>
            <a:pPr algn="ctr"/>
            <a:r>
              <a:rPr lang="en-US" sz="7200" dirty="0" smtClean="0">
                <a:solidFill>
                  <a:schemeClr val="tx1">
                    <a:lumMod val="50000"/>
                    <a:lumOff val="50000"/>
                  </a:schemeClr>
                </a:solidFill>
                <a:latin typeface="Cambria" panose="02040503050406030204" pitchFamily="18" charset="0"/>
              </a:rPr>
              <a:t>MY HEART</a:t>
            </a:r>
            <a:endParaRPr lang="en-US" sz="7200" dirty="0">
              <a:solidFill>
                <a:schemeClr val="tx1">
                  <a:lumMod val="50000"/>
                  <a:lumOff val="50000"/>
                </a:schemeClr>
              </a:solidFill>
              <a:latin typeface="Cambria" panose="02040503050406030204" pitchFamily="18" charset="0"/>
            </a:endParaRPr>
          </a:p>
        </p:txBody>
      </p:sp>
      <p:sp>
        <p:nvSpPr>
          <p:cNvPr id="5" name="TextBox 4"/>
          <p:cNvSpPr txBox="1"/>
          <p:nvPr/>
        </p:nvSpPr>
        <p:spPr>
          <a:xfrm>
            <a:off x="266131" y="-164450"/>
            <a:ext cx="8632209" cy="1200329"/>
          </a:xfrm>
          <a:prstGeom prst="rect">
            <a:avLst/>
          </a:prstGeom>
          <a:noFill/>
        </p:spPr>
        <p:txBody>
          <a:bodyPr wrap="square" rtlCol="0">
            <a:spAutoFit/>
          </a:bodyPr>
          <a:lstStyle/>
          <a:p>
            <a:pPr algn="ctr"/>
            <a:r>
              <a:rPr lang="en-US" sz="7200" dirty="0" smtClean="0">
                <a:solidFill>
                  <a:schemeClr val="tx1">
                    <a:lumMod val="50000"/>
                    <a:lumOff val="50000"/>
                  </a:schemeClr>
                </a:solidFill>
                <a:latin typeface="Cambria" panose="02040503050406030204" pitchFamily="18" charset="0"/>
              </a:rPr>
              <a:t>GOD’S WORD</a:t>
            </a:r>
            <a:endParaRPr lang="en-US" sz="7200" dirty="0">
              <a:solidFill>
                <a:schemeClr val="tx1">
                  <a:lumMod val="50000"/>
                  <a:lumOff val="50000"/>
                </a:schemeClr>
              </a:solidFill>
              <a:latin typeface="Cambria" panose="02040503050406030204" pitchFamily="18" charset="0"/>
            </a:endParaRPr>
          </a:p>
        </p:txBody>
      </p:sp>
      <p:sp>
        <p:nvSpPr>
          <p:cNvPr id="6" name="TextBox 5"/>
          <p:cNvSpPr txBox="1"/>
          <p:nvPr/>
        </p:nvSpPr>
        <p:spPr>
          <a:xfrm>
            <a:off x="1620670" y="451104"/>
            <a:ext cx="5895833" cy="584775"/>
          </a:xfrm>
          <a:prstGeom prst="rect">
            <a:avLst/>
          </a:prstGeom>
          <a:noFill/>
        </p:spPr>
        <p:txBody>
          <a:bodyPr wrap="square" rtlCol="0">
            <a:spAutoFit/>
          </a:bodyPr>
          <a:lstStyle/>
          <a:p>
            <a:pPr algn="ctr"/>
            <a:r>
              <a:rPr lang="en-US" sz="3200" dirty="0" smtClean="0">
                <a:solidFill>
                  <a:schemeClr val="tx1">
                    <a:lumMod val="50000"/>
                    <a:lumOff val="50000"/>
                  </a:schemeClr>
                </a:solidFill>
                <a:latin typeface="Cambria" panose="02040503050406030204" pitchFamily="18" charset="0"/>
              </a:rPr>
              <a:t>&amp;</a:t>
            </a:r>
            <a:endParaRPr lang="en-US" sz="7200" dirty="0">
              <a:solidFill>
                <a:schemeClr val="tx1">
                  <a:lumMod val="50000"/>
                  <a:lumOff val="50000"/>
                </a:schemeClr>
              </a:solidFill>
              <a:latin typeface="Cambria" panose="02040503050406030204" pitchFamily="18" charset="0"/>
            </a:endParaRPr>
          </a:p>
        </p:txBody>
      </p:sp>
      <p:cxnSp>
        <p:nvCxnSpPr>
          <p:cNvPr id="9" name="Straight Connector 8"/>
          <p:cNvCxnSpPr/>
          <p:nvPr/>
        </p:nvCxnSpPr>
        <p:spPr>
          <a:xfrm flipV="1">
            <a:off x="2026693" y="858956"/>
            <a:ext cx="2374710" cy="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785815" y="858958"/>
            <a:ext cx="2374710" cy="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3009329" y="1813629"/>
            <a:ext cx="3118513" cy="3173104"/>
          </a:xfrm>
          <a:prstGeom prst="rect">
            <a:avLst/>
          </a:prstGeom>
        </p:spPr>
      </p:pic>
    </p:spTree>
    <p:extLst>
      <p:ext uri="{BB962C8B-B14F-4D97-AF65-F5344CB8AC3E}">
        <p14:creationId xmlns:p14="http://schemas.microsoft.com/office/powerpoint/2010/main" val="3007886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646331"/>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The “Heart” in the Bible</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(Gen. 6:5)</a:t>
            </a:r>
          </a:p>
          <a:p>
            <a:pPr marL="0" indent="0">
              <a:buNone/>
            </a:pPr>
            <a:r>
              <a:rPr lang="en-US" sz="2400" dirty="0" smtClean="0">
                <a:solidFill>
                  <a:schemeClr val="tx1">
                    <a:lumMod val="85000"/>
                    <a:lumOff val="15000"/>
                  </a:schemeClr>
                </a:solidFill>
                <a:latin typeface="Cambria" panose="02040503050406030204" pitchFamily="18" charset="0"/>
              </a:rPr>
              <a:t>Then the Lord saw that the wickedness of man was great on the earth, and that every intent of the thoughts of his heart was only evil continually.</a:t>
            </a:r>
            <a:endParaRPr lang="en-US" sz="2400" dirty="0">
              <a:solidFill>
                <a:schemeClr val="tx1">
                  <a:lumMod val="85000"/>
                  <a:lumOff val="15000"/>
                </a:schemeClr>
              </a:solidFill>
              <a:latin typeface="Cambria" panose="02040503050406030204" pitchFamily="18" charset="0"/>
            </a:endParaRPr>
          </a:p>
        </p:txBody>
      </p:sp>
      <p:sp>
        <p:nvSpPr>
          <p:cNvPr id="3" name="Rectangle 2"/>
          <p:cNvSpPr/>
          <p:nvPr/>
        </p:nvSpPr>
        <p:spPr>
          <a:xfrm>
            <a:off x="54591" y="3260541"/>
            <a:ext cx="2838734" cy="461665"/>
          </a:xfrm>
          <a:prstGeom prst="rect">
            <a:avLst/>
          </a:prstGeom>
        </p:spPr>
        <p:txBody>
          <a:bodyPr wrap="square">
            <a:spAutoFit/>
          </a:bodyPr>
          <a:lstStyle/>
          <a:p>
            <a:pPr algn="ctr"/>
            <a:r>
              <a:rPr lang="en-US" sz="2400" b="1" dirty="0" smtClean="0">
                <a:solidFill>
                  <a:schemeClr val="tx1">
                    <a:lumMod val="85000"/>
                    <a:lumOff val="15000"/>
                  </a:schemeClr>
                </a:solidFill>
                <a:latin typeface="Cambria" panose="02040503050406030204" pitchFamily="18" charset="0"/>
              </a:rPr>
              <a:t>Mind/Intellect</a:t>
            </a:r>
            <a:endParaRPr lang="en-US" sz="2400" b="1" dirty="0">
              <a:solidFill>
                <a:schemeClr val="tx1">
                  <a:lumMod val="85000"/>
                  <a:lumOff val="15000"/>
                </a:schemeClr>
              </a:solidFill>
              <a:latin typeface="Cambria" panose="02040503050406030204" pitchFamily="18" charset="0"/>
            </a:endParaRPr>
          </a:p>
        </p:txBody>
      </p:sp>
    </p:spTree>
    <p:extLst>
      <p:ext uri="{BB962C8B-B14F-4D97-AF65-F5344CB8AC3E}">
        <p14:creationId xmlns:p14="http://schemas.microsoft.com/office/powerpoint/2010/main" val="2427813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646331"/>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The “Heart” in the Bible</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(Gen. 20:6)</a:t>
            </a:r>
          </a:p>
          <a:p>
            <a:pPr marL="0" indent="0">
              <a:buNone/>
            </a:pPr>
            <a:r>
              <a:rPr lang="en-US" sz="2400" dirty="0" smtClean="0">
                <a:latin typeface="Cambria" panose="02040503050406030204" pitchFamily="18" charset="0"/>
              </a:rPr>
              <a:t>Then </a:t>
            </a:r>
            <a:r>
              <a:rPr lang="en-US" sz="2400" dirty="0">
                <a:latin typeface="Cambria" panose="02040503050406030204" pitchFamily="18" charset="0"/>
              </a:rPr>
              <a:t>God said to him in the dream, “Yes, I know that in the integrity of your heart you have done this, and I also kept you from sinning against Me; therefore I did not let you touch her.</a:t>
            </a:r>
            <a:endParaRPr lang="en-US" sz="2400" dirty="0">
              <a:latin typeface="Cambria" panose="02040503050406030204" pitchFamily="18" charset="0"/>
            </a:endParaRPr>
          </a:p>
        </p:txBody>
      </p:sp>
      <p:sp>
        <p:nvSpPr>
          <p:cNvPr id="7" name="Rectangle 6"/>
          <p:cNvSpPr/>
          <p:nvPr/>
        </p:nvSpPr>
        <p:spPr>
          <a:xfrm>
            <a:off x="0" y="3260541"/>
            <a:ext cx="2954739" cy="830997"/>
          </a:xfrm>
          <a:prstGeom prst="rect">
            <a:avLst/>
          </a:prstGeom>
        </p:spPr>
        <p:txBody>
          <a:bodyPr wrap="square">
            <a:spAutoFit/>
          </a:bodyPr>
          <a:lstStyle/>
          <a:p>
            <a:pPr algn="ctr"/>
            <a:r>
              <a:rPr lang="en-US" sz="2400" b="1" dirty="0" smtClean="0">
                <a:solidFill>
                  <a:schemeClr val="tx1">
                    <a:lumMod val="85000"/>
                    <a:lumOff val="15000"/>
                  </a:schemeClr>
                </a:solidFill>
                <a:latin typeface="Cambria" panose="02040503050406030204" pitchFamily="18" charset="0"/>
              </a:rPr>
              <a:t>Mind/Intellect</a:t>
            </a:r>
          </a:p>
          <a:p>
            <a:pPr algn="ctr"/>
            <a:r>
              <a:rPr lang="en-US" sz="2400" b="1" dirty="0" smtClean="0">
                <a:solidFill>
                  <a:schemeClr val="tx1">
                    <a:lumMod val="85000"/>
                    <a:lumOff val="15000"/>
                  </a:schemeClr>
                </a:solidFill>
                <a:latin typeface="Cambria" panose="02040503050406030204" pitchFamily="18" charset="0"/>
              </a:rPr>
              <a:t>Character/Morality</a:t>
            </a:r>
            <a:endParaRPr lang="en-US" sz="2400" b="1" dirty="0">
              <a:solidFill>
                <a:schemeClr val="tx1">
                  <a:lumMod val="85000"/>
                  <a:lumOff val="15000"/>
                </a:schemeClr>
              </a:solidFill>
              <a:latin typeface="Cambria" panose="02040503050406030204" pitchFamily="18" charset="0"/>
            </a:endParaRPr>
          </a:p>
        </p:txBody>
      </p:sp>
    </p:spTree>
    <p:extLst>
      <p:ext uri="{BB962C8B-B14F-4D97-AF65-F5344CB8AC3E}">
        <p14:creationId xmlns:p14="http://schemas.microsoft.com/office/powerpoint/2010/main" val="1712563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646331"/>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The “Heart” in the Bible</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(Eph. 4:18)</a:t>
            </a:r>
          </a:p>
          <a:p>
            <a:pPr marL="0" indent="0">
              <a:buNone/>
            </a:pPr>
            <a:r>
              <a:rPr lang="en-US" sz="2400" dirty="0">
                <a:latin typeface="Cambria" panose="02040503050406030204" pitchFamily="18" charset="0"/>
              </a:rPr>
              <a:t>being darkened in their understanding, excluded from the life of God because of the ignorance that is in them, because of the hardness of their heart</a:t>
            </a:r>
          </a:p>
        </p:txBody>
      </p:sp>
      <p:sp>
        <p:nvSpPr>
          <p:cNvPr id="7" name="Rectangle 6"/>
          <p:cNvSpPr/>
          <p:nvPr/>
        </p:nvSpPr>
        <p:spPr>
          <a:xfrm>
            <a:off x="0" y="3260541"/>
            <a:ext cx="2954739" cy="1200329"/>
          </a:xfrm>
          <a:prstGeom prst="rect">
            <a:avLst/>
          </a:prstGeom>
        </p:spPr>
        <p:txBody>
          <a:bodyPr wrap="square">
            <a:spAutoFit/>
          </a:bodyPr>
          <a:lstStyle/>
          <a:p>
            <a:pPr algn="ctr"/>
            <a:r>
              <a:rPr lang="en-US" sz="2400" b="1" dirty="0" smtClean="0">
                <a:solidFill>
                  <a:schemeClr val="tx1">
                    <a:lumMod val="85000"/>
                    <a:lumOff val="15000"/>
                  </a:schemeClr>
                </a:solidFill>
                <a:latin typeface="Cambria" panose="02040503050406030204" pitchFamily="18" charset="0"/>
              </a:rPr>
              <a:t>Mind/Intellect</a:t>
            </a:r>
          </a:p>
          <a:p>
            <a:pPr algn="ctr"/>
            <a:r>
              <a:rPr lang="en-US" sz="2400" b="1" dirty="0" smtClean="0">
                <a:solidFill>
                  <a:schemeClr val="tx1">
                    <a:lumMod val="85000"/>
                    <a:lumOff val="15000"/>
                  </a:schemeClr>
                </a:solidFill>
                <a:latin typeface="Cambria" panose="02040503050406030204" pitchFamily="18" charset="0"/>
              </a:rPr>
              <a:t>Character/Morality</a:t>
            </a:r>
          </a:p>
          <a:p>
            <a:pPr algn="ctr"/>
            <a:r>
              <a:rPr lang="en-US" sz="2400" b="1" dirty="0" smtClean="0">
                <a:solidFill>
                  <a:schemeClr val="tx1">
                    <a:lumMod val="85000"/>
                    <a:lumOff val="15000"/>
                  </a:schemeClr>
                </a:solidFill>
                <a:latin typeface="Cambria" panose="02040503050406030204" pitchFamily="18" charset="0"/>
              </a:rPr>
              <a:t>Will</a:t>
            </a:r>
            <a:endParaRPr lang="en-US" sz="2400" b="1" dirty="0">
              <a:solidFill>
                <a:schemeClr val="tx1">
                  <a:lumMod val="85000"/>
                  <a:lumOff val="15000"/>
                </a:schemeClr>
              </a:solidFill>
              <a:latin typeface="Cambria" panose="02040503050406030204" pitchFamily="18" charset="0"/>
            </a:endParaRPr>
          </a:p>
        </p:txBody>
      </p:sp>
    </p:spTree>
    <p:extLst>
      <p:ext uri="{BB962C8B-B14F-4D97-AF65-F5344CB8AC3E}">
        <p14:creationId xmlns:p14="http://schemas.microsoft.com/office/powerpoint/2010/main" val="824171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646331"/>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The “Heart” in the Bible</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(Psa. 4:7)</a:t>
            </a:r>
          </a:p>
          <a:p>
            <a:pPr marL="0" indent="0">
              <a:buNone/>
            </a:pPr>
            <a:r>
              <a:rPr lang="en-US" sz="2400" dirty="0">
                <a:latin typeface="Cambria" panose="02040503050406030204" pitchFamily="18" charset="0"/>
              </a:rPr>
              <a:t>You have put gladness in my </a:t>
            </a:r>
            <a:r>
              <a:rPr lang="en-US" sz="2400" dirty="0" smtClean="0">
                <a:latin typeface="Cambria" panose="02040503050406030204" pitchFamily="18" charset="0"/>
              </a:rPr>
              <a:t>heart, More </a:t>
            </a:r>
            <a:r>
              <a:rPr lang="en-US" sz="2400" dirty="0">
                <a:latin typeface="Cambria" panose="02040503050406030204" pitchFamily="18" charset="0"/>
              </a:rPr>
              <a:t>than when their grain and new wine abound.</a:t>
            </a:r>
          </a:p>
        </p:txBody>
      </p:sp>
      <p:sp>
        <p:nvSpPr>
          <p:cNvPr id="7" name="Rectangle 6"/>
          <p:cNvSpPr/>
          <p:nvPr/>
        </p:nvSpPr>
        <p:spPr>
          <a:xfrm>
            <a:off x="0" y="3260541"/>
            <a:ext cx="2954739" cy="1569660"/>
          </a:xfrm>
          <a:prstGeom prst="rect">
            <a:avLst/>
          </a:prstGeom>
        </p:spPr>
        <p:txBody>
          <a:bodyPr wrap="square">
            <a:spAutoFit/>
          </a:bodyPr>
          <a:lstStyle/>
          <a:p>
            <a:pPr algn="ctr"/>
            <a:r>
              <a:rPr lang="en-US" sz="2400" b="1" dirty="0" smtClean="0">
                <a:solidFill>
                  <a:schemeClr val="tx1">
                    <a:lumMod val="85000"/>
                    <a:lumOff val="15000"/>
                  </a:schemeClr>
                </a:solidFill>
                <a:latin typeface="Cambria" panose="02040503050406030204" pitchFamily="18" charset="0"/>
              </a:rPr>
              <a:t>Mind/Intellect</a:t>
            </a:r>
          </a:p>
          <a:p>
            <a:pPr algn="ctr"/>
            <a:r>
              <a:rPr lang="en-US" sz="2400" b="1" dirty="0" smtClean="0">
                <a:solidFill>
                  <a:schemeClr val="tx1">
                    <a:lumMod val="85000"/>
                    <a:lumOff val="15000"/>
                  </a:schemeClr>
                </a:solidFill>
                <a:latin typeface="Cambria" panose="02040503050406030204" pitchFamily="18" charset="0"/>
              </a:rPr>
              <a:t>Character/Morality</a:t>
            </a:r>
          </a:p>
          <a:p>
            <a:pPr algn="ctr"/>
            <a:r>
              <a:rPr lang="en-US" sz="2400" b="1" dirty="0" smtClean="0">
                <a:solidFill>
                  <a:schemeClr val="tx1">
                    <a:lumMod val="85000"/>
                    <a:lumOff val="15000"/>
                  </a:schemeClr>
                </a:solidFill>
                <a:latin typeface="Cambria" panose="02040503050406030204" pitchFamily="18" charset="0"/>
              </a:rPr>
              <a:t>Will</a:t>
            </a:r>
          </a:p>
          <a:p>
            <a:pPr algn="ctr"/>
            <a:r>
              <a:rPr lang="en-US" sz="2400" b="1" dirty="0" smtClean="0">
                <a:solidFill>
                  <a:schemeClr val="tx1">
                    <a:lumMod val="85000"/>
                    <a:lumOff val="15000"/>
                  </a:schemeClr>
                </a:solidFill>
                <a:latin typeface="Cambria" panose="02040503050406030204" pitchFamily="18" charset="0"/>
              </a:rPr>
              <a:t>Emotion</a:t>
            </a:r>
            <a:endParaRPr lang="en-US" sz="2400" b="1" dirty="0">
              <a:solidFill>
                <a:schemeClr val="tx1">
                  <a:lumMod val="85000"/>
                  <a:lumOff val="15000"/>
                </a:schemeClr>
              </a:solidFill>
              <a:latin typeface="Cambria" panose="02040503050406030204" pitchFamily="18" charset="0"/>
            </a:endParaRPr>
          </a:p>
        </p:txBody>
      </p:sp>
    </p:spTree>
    <p:extLst>
      <p:ext uri="{BB962C8B-B14F-4D97-AF65-F5344CB8AC3E}">
        <p14:creationId xmlns:p14="http://schemas.microsoft.com/office/powerpoint/2010/main" val="424960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41" t="6655" r="8666" b="7372"/>
          <a:stretch/>
        </p:blipFill>
        <p:spPr>
          <a:xfrm>
            <a:off x="0" y="0"/>
            <a:ext cx="3118513" cy="3173104"/>
          </a:xfrm>
          <a:prstGeom prst="rect">
            <a:avLst/>
          </a:prstGeom>
        </p:spPr>
      </p:pic>
      <p:sp>
        <p:nvSpPr>
          <p:cNvPr id="10" name="TextBox 9"/>
          <p:cNvSpPr txBox="1"/>
          <p:nvPr/>
        </p:nvSpPr>
        <p:spPr>
          <a:xfrm>
            <a:off x="511791" y="-9158"/>
            <a:ext cx="8632209" cy="707886"/>
          </a:xfrm>
          <a:prstGeom prst="rect">
            <a:avLst/>
          </a:prstGeom>
          <a:noFill/>
        </p:spPr>
        <p:txBody>
          <a:bodyPr wrap="square" rtlCol="0">
            <a:spAutoFit/>
          </a:bodyPr>
          <a:lstStyle/>
          <a:p>
            <a:pPr algn="r"/>
            <a:r>
              <a:rPr lang="en-US" sz="4000" dirty="0" smtClean="0">
                <a:solidFill>
                  <a:schemeClr val="tx1">
                    <a:lumMod val="50000"/>
                    <a:lumOff val="50000"/>
                  </a:schemeClr>
                </a:solidFill>
                <a:latin typeface="Cambria" panose="02040503050406030204" pitchFamily="18" charset="0"/>
              </a:rPr>
              <a:t>GOD’S WORD &amp; MY HEART</a:t>
            </a:r>
            <a:endParaRPr lang="en-US" sz="4000" dirty="0">
              <a:solidFill>
                <a:schemeClr val="tx1">
                  <a:lumMod val="50000"/>
                  <a:lumOff val="50000"/>
                </a:schemeClr>
              </a:solidFill>
              <a:latin typeface="Cambria" panose="02040503050406030204" pitchFamily="18" charset="0"/>
            </a:endParaRPr>
          </a:p>
        </p:txBody>
      </p:sp>
      <p:cxnSp>
        <p:nvCxnSpPr>
          <p:cNvPr id="14" name="Straight Connector 13"/>
          <p:cNvCxnSpPr/>
          <p:nvPr/>
        </p:nvCxnSpPr>
        <p:spPr>
          <a:xfrm>
            <a:off x="3261815" y="626946"/>
            <a:ext cx="5775277"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791" y="638597"/>
            <a:ext cx="8632209" cy="646331"/>
          </a:xfrm>
          <a:prstGeom prst="rect">
            <a:avLst/>
          </a:prstGeom>
          <a:noFill/>
        </p:spPr>
        <p:txBody>
          <a:bodyPr wrap="square" rtlCol="0">
            <a:spAutoFit/>
          </a:bodyPr>
          <a:lstStyle/>
          <a:p>
            <a:pPr algn="r"/>
            <a:r>
              <a:rPr lang="en-US" sz="3600" dirty="0" smtClean="0">
                <a:solidFill>
                  <a:srgbClr val="BA4A00"/>
                </a:solidFill>
                <a:latin typeface="Cambria" panose="02040503050406030204" pitchFamily="18" charset="0"/>
              </a:rPr>
              <a:t>The “Heart” in the Bible</a:t>
            </a:r>
            <a:endParaRPr lang="en-US" sz="3600" dirty="0">
              <a:solidFill>
                <a:srgbClr val="BA4A00"/>
              </a:solidFill>
              <a:latin typeface="Cambria" panose="02040503050406030204" pitchFamily="18" charset="0"/>
            </a:endParaRPr>
          </a:p>
        </p:txBody>
      </p:sp>
      <p:sp>
        <p:nvSpPr>
          <p:cNvPr id="16" name="Text Placeholder 3"/>
          <p:cNvSpPr txBox="1">
            <a:spLocks/>
          </p:cNvSpPr>
          <p:nvPr/>
        </p:nvSpPr>
        <p:spPr>
          <a:xfrm>
            <a:off x="2893325" y="1570502"/>
            <a:ext cx="6073254" cy="320520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100" dirty="0" smtClean="0"/>
          </a:p>
          <a:p>
            <a:pPr marL="0" indent="0">
              <a:buNone/>
            </a:pPr>
            <a:r>
              <a:rPr lang="en-US" sz="2400" b="1" dirty="0" smtClean="0">
                <a:solidFill>
                  <a:schemeClr val="tx1">
                    <a:lumMod val="85000"/>
                    <a:lumOff val="15000"/>
                  </a:schemeClr>
                </a:solidFill>
                <a:latin typeface="Cambria" panose="02040503050406030204" pitchFamily="18" charset="0"/>
              </a:rPr>
              <a:t>(Prov. 4:23)</a:t>
            </a:r>
          </a:p>
          <a:p>
            <a:pPr marL="0" indent="0">
              <a:buNone/>
            </a:pPr>
            <a:r>
              <a:rPr lang="en-US" sz="2400" dirty="0">
                <a:latin typeface="Cambria" panose="02040503050406030204" pitchFamily="18" charset="0"/>
              </a:rPr>
              <a:t>Watch over your heart with all </a:t>
            </a:r>
            <a:r>
              <a:rPr lang="en-US" sz="2400" dirty="0" smtClean="0">
                <a:latin typeface="Cambria" panose="02040503050406030204" pitchFamily="18" charset="0"/>
              </a:rPr>
              <a:t>diligence, For </a:t>
            </a:r>
            <a:r>
              <a:rPr lang="en-US" sz="2400" dirty="0">
                <a:latin typeface="Cambria" panose="02040503050406030204" pitchFamily="18" charset="0"/>
              </a:rPr>
              <a:t>from it flow the springs of life.</a:t>
            </a:r>
          </a:p>
        </p:txBody>
      </p:sp>
    </p:spTree>
    <p:extLst>
      <p:ext uri="{BB962C8B-B14F-4D97-AF65-F5344CB8AC3E}">
        <p14:creationId xmlns:p14="http://schemas.microsoft.com/office/powerpoint/2010/main" val="1063408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4025</TotalTime>
  <Words>1181</Words>
  <Application>Microsoft Office PowerPoint</Application>
  <PresentationFormat>On-screen Show (16:9)</PresentationFormat>
  <Paragraphs>123</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1_Office Theme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Sasanecki</dc:creator>
  <cp:lastModifiedBy>JRBRONGER</cp:lastModifiedBy>
  <cp:revision>41</cp:revision>
  <dcterms:created xsi:type="dcterms:W3CDTF">2015-12-03T16:13:32Z</dcterms:created>
  <dcterms:modified xsi:type="dcterms:W3CDTF">2016-11-27T13:39:38Z</dcterms:modified>
</cp:coreProperties>
</file>