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46"/>
  </p:notesMasterIdLst>
  <p:sldIdLst>
    <p:sldId id="334" r:id="rId4"/>
    <p:sldId id="349" r:id="rId5"/>
    <p:sldId id="348" r:id="rId6"/>
    <p:sldId id="258" r:id="rId7"/>
    <p:sldId id="303" r:id="rId8"/>
    <p:sldId id="301" r:id="rId9"/>
    <p:sldId id="304" r:id="rId10"/>
    <p:sldId id="302" r:id="rId11"/>
    <p:sldId id="306" r:id="rId12"/>
    <p:sldId id="307" r:id="rId13"/>
    <p:sldId id="308" r:id="rId14"/>
    <p:sldId id="310" r:id="rId15"/>
    <p:sldId id="312" r:id="rId16"/>
    <p:sldId id="311" r:id="rId17"/>
    <p:sldId id="313" r:id="rId18"/>
    <p:sldId id="314" r:id="rId19"/>
    <p:sldId id="317" r:id="rId20"/>
    <p:sldId id="315"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6" r:id="rId35"/>
    <p:sldId id="337" r:id="rId36"/>
    <p:sldId id="338" r:id="rId37"/>
    <p:sldId id="339" r:id="rId38"/>
    <p:sldId id="340" r:id="rId39"/>
    <p:sldId id="341" r:id="rId40"/>
    <p:sldId id="342" r:id="rId41"/>
    <p:sldId id="345" r:id="rId42"/>
    <p:sldId id="347" r:id="rId43"/>
    <p:sldId id="346" r:id="rId44"/>
    <p:sldId id="299"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2404E"/>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5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200ED-DF22-453E-A57A-C7A700463A86}" type="datetimeFigureOut">
              <a:rPr lang="en-US" smtClean="0"/>
              <a:t>12/25/2016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80EB0-1CDA-4770-9F37-813F372288CB}" type="slidenum">
              <a:rPr lang="en-US" smtClean="0"/>
              <a:t>‹#›</a:t>
            </a:fld>
            <a:endParaRPr lang="en-US"/>
          </a:p>
        </p:txBody>
      </p:sp>
    </p:spTree>
    <p:extLst>
      <p:ext uri="{BB962C8B-B14F-4D97-AF65-F5344CB8AC3E}">
        <p14:creationId xmlns:p14="http://schemas.microsoft.com/office/powerpoint/2010/main" val="360620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330793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30377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248666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00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05" y="3229335"/>
            <a:ext cx="2271395" cy="26570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86842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05" y="3229335"/>
            <a:ext cx="2271395" cy="265706"/>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3078480" y="1371600"/>
            <a:ext cx="2976880" cy="1737360"/>
          </a:xfrm>
        </p:spPr>
        <p:txBody>
          <a:bodyPr/>
          <a:lstStyle/>
          <a:p>
            <a:r>
              <a:rPr lang="en-US" dirty="0" smtClean="0"/>
              <a:t>Add Your Title</a:t>
            </a:r>
            <a:endParaRPr lang="en-US" dirty="0"/>
          </a:p>
        </p:txBody>
      </p:sp>
    </p:spTree>
    <p:extLst>
      <p:ext uri="{BB962C8B-B14F-4D97-AF65-F5344CB8AC3E}">
        <p14:creationId xmlns:p14="http://schemas.microsoft.com/office/powerpoint/2010/main" val="93113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2" y="251822"/>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56587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2" y="251822"/>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68356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88" y="3870959"/>
            <a:ext cx="1487715" cy="910591"/>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265112" y="251822"/>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08626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199581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53391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2788B-23A5-4737-BC6C-914F59073A6E}"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99438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12/25/2016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189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57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532786" y="3970293"/>
            <a:ext cx="2128886" cy="216951"/>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612530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36956" y="1742020"/>
            <a:ext cx="3684100" cy="819695"/>
          </a:xfrm>
        </p:spPr>
        <p:txBody>
          <a:bodyPr/>
          <a:lstStyle/>
          <a:p>
            <a:r>
              <a:rPr lang="en-US" dirty="0" smtClean="0"/>
              <a:t>Add Your Title</a:t>
            </a:r>
            <a:endParaRPr lang="en-US" dirty="0"/>
          </a:p>
        </p:txBody>
      </p:sp>
      <p:sp>
        <p:nvSpPr>
          <p:cNvPr id="4" name="Text Placeholder 3"/>
          <p:cNvSpPr>
            <a:spLocks noGrp="1"/>
          </p:cNvSpPr>
          <p:nvPr>
            <p:ph type="body" sz="quarter" idx="12" hasCustomPrompt="1"/>
          </p:nvPr>
        </p:nvSpPr>
        <p:spPr>
          <a:xfrm>
            <a:off x="3532786" y="3970293"/>
            <a:ext cx="2128886" cy="216951"/>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694394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270548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30805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1542143"/>
            <a:ext cx="8211824" cy="270548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10309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8299" y="904993"/>
            <a:ext cx="2005546" cy="405994"/>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1542143"/>
            <a:ext cx="8211824" cy="270548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96005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2028936"/>
            <a:ext cx="8160063" cy="194135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159807"/>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11346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1985147"/>
            <a:ext cx="8160063" cy="297284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231972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2788B-23A5-4737-BC6C-914F59073A6E}"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23930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2788B-23A5-4737-BC6C-914F59073A6E}"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9309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2788B-23A5-4737-BC6C-914F59073A6E}" type="datetimeFigureOut">
              <a:rPr lang="en-US" smtClean="0"/>
              <a:t>12/25/2016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17912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2788B-23A5-4737-BC6C-914F59073A6E}" type="datetimeFigureOut">
              <a:rPr lang="en-US" smtClean="0"/>
              <a:t>12/25/2016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428256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2788B-23A5-4737-BC6C-914F59073A6E}" type="datetimeFigureOut">
              <a:rPr lang="en-US" smtClean="0"/>
              <a:t>12/25/2016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175664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2788B-23A5-4737-BC6C-914F59073A6E}"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64898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2788B-23A5-4737-BC6C-914F59073A6E}"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BEE98-BD0F-498E-A6A6-F43BDFE806E6}" type="slidenum">
              <a:rPr lang="en-US" smtClean="0"/>
              <a:t>‹#›</a:t>
            </a:fld>
            <a:endParaRPr lang="en-US"/>
          </a:p>
        </p:txBody>
      </p:sp>
    </p:spTree>
    <p:extLst>
      <p:ext uri="{BB962C8B-B14F-4D97-AF65-F5344CB8AC3E}">
        <p14:creationId xmlns:p14="http://schemas.microsoft.com/office/powerpoint/2010/main" val="312877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8.jp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32788B-23A5-4737-BC6C-914F59073A6E}" type="datetimeFigureOut">
              <a:rPr lang="en-US" smtClean="0"/>
              <a:t>12/25/2016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FBEE98-BD0F-498E-A6A6-F43BDFE806E6}" type="slidenum">
              <a:rPr lang="en-US" smtClean="0"/>
              <a:t>‹#›</a:t>
            </a:fld>
            <a:endParaRPr lang="en-US"/>
          </a:p>
        </p:txBody>
      </p:sp>
    </p:spTree>
    <p:extLst>
      <p:ext uri="{BB962C8B-B14F-4D97-AF65-F5344CB8AC3E}">
        <p14:creationId xmlns:p14="http://schemas.microsoft.com/office/powerpoint/2010/main" val="183166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12476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0401577"/>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r>
              <a:rPr lang="en-US" sz="3000" dirty="0">
                <a:solidFill>
                  <a:prstClr val="white"/>
                </a:solidFill>
              </a:rPr>
              <a:t>Scripture Reading: </a:t>
            </a:r>
            <a:r>
              <a:rPr lang="en-US" sz="3000" dirty="0" smtClean="0">
                <a:solidFill>
                  <a:prstClr val="white"/>
                </a:solidFill>
              </a:rPr>
              <a:t>Mt.1:18-25</a:t>
            </a:r>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p:txBody>
      </p:sp>
    </p:spTree>
    <p:extLst>
      <p:ext uri="{BB962C8B-B14F-4D97-AF65-F5344CB8AC3E}">
        <p14:creationId xmlns:p14="http://schemas.microsoft.com/office/powerpoint/2010/main" val="212403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Rectangle 5"/>
          <p:cNvSpPr/>
          <p:nvPr/>
        </p:nvSpPr>
        <p:spPr>
          <a:xfrm>
            <a:off x="1371600" y="4171950"/>
            <a:ext cx="1676400"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1828797" y="1276350"/>
            <a:ext cx="7315201"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year was Jesus born?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5" name="TextBox 4"/>
          <p:cNvSpPr txBox="1"/>
          <p:nvPr/>
        </p:nvSpPr>
        <p:spPr>
          <a:xfrm>
            <a:off x="457198" y="1887226"/>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We don’t know but it probably wasn’t our year zero (0)</a:t>
            </a:r>
          </a:p>
        </p:txBody>
      </p:sp>
      <p:cxnSp>
        <p:nvCxnSpPr>
          <p:cNvPr id="13" name="Straight Connector 12"/>
          <p:cNvCxnSpPr/>
          <p:nvPr/>
        </p:nvCxnSpPr>
        <p:spPr>
          <a:xfrm>
            <a:off x="3048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003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4 BC</a:t>
            </a:r>
          </a:p>
        </p:txBody>
      </p:sp>
      <p:cxnSp>
        <p:nvCxnSpPr>
          <p:cNvPr id="16" name="Straight Connector 15"/>
          <p:cNvCxnSpPr/>
          <p:nvPr/>
        </p:nvCxnSpPr>
        <p:spPr>
          <a:xfrm>
            <a:off x="1371600" y="4177219"/>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8 BC</a:t>
            </a:r>
          </a:p>
        </p:txBody>
      </p:sp>
      <p:cxnSp>
        <p:nvCxnSpPr>
          <p:cNvPr id="18" name="Straight Connector 17"/>
          <p:cNvCxnSpPr/>
          <p:nvPr/>
        </p:nvCxnSpPr>
        <p:spPr>
          <a:xfrm>
            <a:off x="1371600" y="4400550"/>
            <a:ext cx="69723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439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962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2016</a:t>
            </a:r>
          </a:p>
        </p:txBody>
      </p:sp>
      <p:sp>
        <p:nvSpPr>
          <p:cNvPr id="22" name="TextBox 21"/>
          <p:cNvSpPr txBox="1"/>
          <p:nvPr/>
        </p:nvSpPr>
        <p:spPr>
          <a:xfrm>
            <a:off x="3162300" y="4629149"/>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spTree>
    <p:extLst>
      <p:ext uri="{BB962C8B-B14F-4D97-AF65-F5344CB8AC3E}">
        <p14:creationId xmlns:p14="http://schemas.microsoft.com/office/powerpoint/2010/main" val="14979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about the month &amp; the day?</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23" name="TextBox 22"/>
          <p:cNvSpPr txBox="1"/>
          <p:nvPr/>
        </p:nvSpPr>
        <p:spPr>
          <a:xfrm>
            <a:off x="457198" y="1887226"/>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Luke 2:8</a:t>
            </a:r>
          </a:p>
        </p:txBody>
      </p:sp>
      <p:cxnSp>
        <p:nvCxnSpPr>
          <p:cNvPr id="24" name="Straight Connector 23"/>
          <p:cNvCxnSpPr/>
          <p:nvPr/>
        </p:nvCxnSpPr>
        <p:spPr>
          <a:xfrm>
            <a:off x="152400" y="4400553"/>
            <a:ext cx="88120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439555" y="4627920"/>
            <a:ext cx="715794"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Dec</a:t>
            </a:r>
          </a:p>
        </p:txBody>
      </p:sp>
      <p:cxnSp>
        <p:nvCxnSpPr>
          <p:cNvPr id="27" name="Straight Connector 26"/>
          <p:cNvCxnSpPr/>
          <p:nvPr/>
        </p:nvCxnSpPr>
        <p:spPr>
          <a:xfrm>
            <a:off x="152400"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462915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Jan</a:t>
            </a:r>
          </a:p>
        </p:txBody>
      </p:sp>
      <p:cxnSp>
        <p:nvCxnSpPr>
          <p:cNvPr id="29" name="Straight Connector 28"/>
          <p:cNvCxnSpPr/>
          <p:nvPr/>
        </p:nvCxnSpPr>
        <p:spPr>
          <a:xfrm>
            <a:off x="952500"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4627921"/>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Feb</a:t>
            </a:r>
          </a:p>
        </p:txBody>
      </p:sp>
      <p:sp>
        <p:nvSpPr>
          <p:cNvPr id="33" name="TextBox 32"/>
          <p:cNvSpPr txBox="1"/>
          <p:nvPr/>
        </p:nvSpPr>
        <p:spPr>
          <a:xfrm>
            <a:off x="2213448" y="4629137"/>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Apr</a:t>
            </a:r>
          </a:p>
        </p:txBody>
      </p:sp>
      <p:sp>
        <p:nvSpPr>
          <p:cNvPr id="34" name="TextBox 33"/>
          <p:cNvSpPr txBox="1"/>
          <p:nvPr/>
        </p:nvSpPr>
        <p:spPr>
          <a:xfrm>
            <a:off x="1409700" y="4629149"/>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Mar</a:t>
            </a:r>
          </a:p>
        </p:txBody>
      </p:sp>
      <p:sp>
        <p:nvSpPr>
          <p:cNvPr id="36" name="TextBox 35"/>
          <p:cNvSpPr txBox="1"/>
          <p:nvPr/>
        </p:nvSpPr>
        <p:spPr>
          <a:xfrm>
            <a:off x="3013548" y="4629150"/>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May</a:t>
            </a:r>
          </a:p>
        </p:txBody>
      </p:sp>
      <p:sp>
        <p:nvSpPr>
          <p:cNvPr id="38" name="TextBox 37"/>
          <p:cNvSpPr txBox="1"/>
          <p:nvPr/>
        </p:nvSpPr>
        <p:spPr>
          <a:xfrm>
            <a:off x="3813648" y="4629150"/>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Jun</a:t>
            </a:r>
          </a:p>
        </p:txBody>
      </p:sp>
      <p:sp>
        <p:nvSpPr>
          <p:cNvPr id="41" name="TextBox 40"/>
          <p:cNvSpPr txBox="1"/>
          <p:nvPr/>
        </p:nvSpPr>
        <p:spPr>
          <a:xfrm>
            <a:off x="5417496" y="462915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Aug</a:t>
            </a:r>
          </a:p>
        </p:txBody>
      </p:sp>
      <p:sp>
        <p:nvSpPr>
          <p:cNvPr id="42" name="TextBox 41"/>
          <p:cNvSpPr txBox="1"/>
          <p:nvPr/>
        </p:nvSpPr>
        <p:spPr>
          <a:xfrm>
            <a:off x="4613748" y="4629148"/>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Jul</a:t>
            </a:r>
          </a:p>
        </p:txBody>
      </p:sp>
      <p:sp>
        <p:nvSpPr>
          <p:cNvPr id="44" name="TextBox 43"/>
          <p:cNvSpPr txBox="1"/>
          <p:nvPr/>
        </p:nvSpPr>
        <p:spPr>
          <a:xfrm>
            <a:off x="6217596" y="4627922"/>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Sep</a:t>
            </a:r>
          </a:p>
        </p:txBody>
      </p:sp>
      <p:sp>
        <p:nvSpPr>
          <p:cNvPr id="47" name="TextBox 46"/>
          <p:cNvSpPr txBox="1"/>
          <p:nvPr/>
        </p:nvSpPr>
        <p:spPr>
          <a:xfrm>
            <a:off x="7802394" y="4629136"/>
            <a:ext cx="7239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Nov</a:t>
            </a:r>
          </a:p>
        </p:txBody>
      </p:sp>
      <p:sp>
        <p:nvSpPr>
          <p:cNvPr id="48" name="TextBox 47"/>
          <p:cNvSpPr txBox="1"/>
          <p:nvPr/>
        </p:nvSpPr>
        <p:spPr>
          <a:xfrm>
            <a:off x="7017696" y="462792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Oct</a:t>
            </a:r>
          </a:p>
        </p:txBody>
      </p:sp>
      <p:cxnSp>
        <p:nvCxnSpPr>
          <p:cNvPr id="52" name="Straight Connector 51"/>
          <p:cNvCxnSpPr/>
          <p:nvPr/>
        </p:nvCxnSpPr>
        <p:spPr>
          <a:xfrm>
            <a:off x="1752600"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56348"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6448"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56548"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56648"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60396"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60496"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60596"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164344"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964444"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1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32" name="Rectangle 31"/>
          <p:cNvSpPr/>
          <p:nvPr/>
        </p:nvSpPr>
        <p:spPr>
          <a:xfrm>
            <a:off x="1752600" y="4165451"/>
            <a:ext cx="6411744"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about the month &amp; the day?</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cxnSp>
        <p:nvCxnSpPr>
          <p:cNvPr id="24" name="Straight Connector 23"/>
          <p:cNvCxnSpPr/>
          <p:nvPr/>
        </p:nvCxnSpPr>
        <p:spPr>
          <a:xfrm>
            <a:off x="152400" y="4400553"/>
            <a:ext cx="88120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439555" y="4627920"/>
            <a:ext cx="715794"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Dec</a:t>
            </a:r>
          </a:p>
        </p:txBody>
      </p:sp>
      <p:cxnSp>
        <p:nvCxnSpPr>
          <p:cNvPr id="27" name="Straight Connector 26"/>
          <p:cNvCxnSpPr/>
          <p:nvPr/>
        </p:nvCxnSpPr>
        <p:spPr>
          <a:xfrm>
            <a:off x="152400"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462915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Jan</a:t>
            </a:r>
          </a:p>
        </p:txBody>
      </p:sp>
      <p:cxnSp>
        <p:nvCxnSpPr>
          <p:cNvPr id="29" name="Straight Connector 28"/>
          <p:cNvCxnSpPr/>
          <p:nvPr/>
        </p:nvCxnSpPr>
        <p:spPr>
          <a:xfrm>
            <a:off x="952500"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4627921"/>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Feb</a:t>
            </a:r>
          </a:p>
        </p:txBody>
      </p:sp>
      <p:sp>
        <p:nvSpPr>
          <p:cNvPr id="33" name="TextBox 32"/>
          <p:cNvSpPr txBox="1"/>
          <p:nvPr/>
        </p:nvSpPr>
        <p:spPr>
          <a:xfrm>
            <a:off x="2213448" y="4629137"/>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Apr</a:t>
            </a:r>
          </a:p>
        </p:txBody>
      </p:sp>
      <p:sp>
        <p:nvSpPr>
          <p:cNvPr id="34" name="TextBox 33"/>
          <p:cNvSpPr txBox="1"/>
          <p:nvPr/>
        </p:nvSpPr>
        <p:spPr>
          <a:xfrm>
            <a:off x="1409700" y="4629149"/>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Mar</a:t>
            </a:r>
          </a:p>
        </p:txBody>
      </p:sp>
      <p:sp>
        <p:nvSpPr>
          <p:cNvPr id="36" name="TextBox 35"/>
          <p:cNvSpPr txBox="1"/>
          <p:nvPr/>
        </p:nvSpPr>
        <p:spPr>
          <a:xfrm>
            <a:off x="3013548" y="4629150"/>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May</a:t>
            </a:r>
          </a:p>
        </p:txBody>
      </p:sp>
      <p:sp>
        <p:nvSpPr>
          <p:cNvPr id="38" name="TextBox 37"/>
          <p:cNvSpPr txBox="1"/>
          <p:nvPr/>
        </p:nvSpPr>
        <p:spPr>
          <a:xfrm>
            <a:off x="3813648" y="4629150"/>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Jun</a:t>
            </a:r>
          </a:p>
        </p:txBody>
      </p:sp>
      <p:sp>
        <p:nvSpPr>
          <p:cNvPr id="41" name="TextBox 40"/>
          <p:cNvSpPr txBox="1"/>
          <p:nvPr/>
        </p:nvSpPr>
        <p:spPr>
          <a:xfrm>
            <a:off x="5417496" y="462915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Aug</a:t>
            </a:r>
          </a:p>
        </p:txBody>
      </p:sp>
      <p:sp>
        <p:nvSpPr>
          <p:cNvPr id="42" name="TextBox 41"/>
          <p:cNvSpPr txBox="1"/>
          <p:nvPr/>
        </p:nvSpPr>
        <p:spPr>
          <a:xfrm>
            <a:off x="4613748" y="4629148"/>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Jul</a:t>
            </a:r>
          </a:p>
        </p:txBody>
      </p:sp>
      <p:sp>
        <p:nvSpPr>
          <p:cNvPr id="44" name="TextBox 43"/>
          <p:cNvSpPr txBox="1"/>
          <p:nvPr/>
        </p:nvSpPr>
        <p:spPr>
          <a:xfrm>
            <a:off x="6217596" y="4627922"/>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Sep</a:t>
            </a:r>
          </a:p>
        </p:txBody>
      </p:sp>
      <p:sp>
        <p:nvSpPr>
          <p:cNvPr id="47" name="TextBox 46"/>
          <p:cNvSpPr txBox="1"/>
          <p:nvPr/>
        </p:nvSpPr>
        <p:spPr>
          <a:xfrm>
            <a:off x="7802394" y="4629136"/>
            <a:ext cx="7239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Nov</a:t>
            </a:r>
          </a:p>
        </p:txBody>
      </p:sp>
      <p:sp>
        <p:nvSpPr>
          <p:cNvPr id="48" name="TextBox 47"/>
          <p:cNvSpPr txBox="1"/>
          <p:nvPr/>
        </p:nvSpPr>
        <p:spPr>
          <a:xfrm>
            <a:off x="7017696" y="462792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Oct</a:t>
            </a:r>
          </a:p>
        </p:txBody>
      </p:sp>
      <p:cxnSp>
        <p:nvCxnSpPr>
          <p:cNvPr id="52" name="Straight Connector 51"/>
          <p:cNvCxnSpPr/>
          <p:nvPr/>
        </p:nvCxnSpPr>
        <p:spPr>
          <a:xfrm>
            <a:off x="1752600"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56348"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6448"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56548"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56648"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60396"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60496"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60596"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164344"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964444"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89689" y="1927950"/>
            <a:ext cx="8725711" cy="1846659"/>
          </a:xfrm>
          <a:prstGeom prst="rect">
            <a:avLst/>
          </a:prstGeom>
          <a:solidFill>
            <a:schemeClr val="tx1">
              <a:alpha val="50000"/>
            </a:schemeClr>
          </a:solidFill>
        </p:spPr>
        <p:txBody>
          <a:bodyPr wrap="square">
            <a:spAutoFit/>
          </a:bodyPr>
          <a:lstStyle/>
          <a:p>
            <a:r>
              <a:rPr lang="en-US" sz="2400" i="1" dirty="0">
                <a:solidFill>
                  <a:schemeClr val="bg1"/>
                </a:solidFill>
                <a:effectLst>
                  <a:outerShdw blurRad="38100" dist="38100" dir="2700000" algn="tl">
                    <a:srgbClr val="000000">
                      <a:alpha val="43137"/>
                    </a:srgbClr>
                  </a:outerShdw>
                </a:effectLst>
                <a:latin typeface="Garamond" panose="02020404030301010803" pitchFamily="18" charset="0"/>
              </a:rPr>
              <a:t>“</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According to this statement, Jesus cannot have been born in December, in the middle of the rainy season, as has been since the fourth century </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supposed. According </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to Jewish history, the driving forth of flocks took place in March, the bringing in of them in November</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a:t>
            </a:r>
            <a:endParaRPr lang="en-US" sz="2000" dirty="0">
              <a:solidFill>
                <a:schemeClr val="bg1"/>
              </a:solidFill>
              <a:effectLst>
                <a:outerShdw blurRad="38100" dist="38100" dir="2700000" algn="tl">
                  <a:srgbClr val="000000">
                    <a:alpha val="43137"/>
                  </a:srgbClr>
                </a:outerShdw>
              </a:effectLst>
              <a:latin typeface="Garamond" panose="02020404030301010803" pitchFamily="18" charset="0"/>
            </a:endParaRPr>
          </a:p>
          <a:p>
            <a:pPr algn="r"/>
            <a:r>
              <a:rPr lang="en-US" dirty="0">
                <a:solidFill>
                  <a:schemeClr val="bg1"/>
                </a:solidFill>
                <a:effectLst>
                  <a:outerShdw blurRad="38100" dist="38100" dir="2700000" algn="tl">
                    <a:srgbClr val="000000">
                      <a:alpha val="43137"/>
                    </a:srgbClr>
                  </a:outerShdw>
                </a:effectLst>
                <a:latin typeface="Garamond" panose="02020404030301010803" pitchFamily="18" charset="0"/>
              </a:rPr>
              <a:t>- ‘Critical and Exegetical Handbook </a:t>
            </a: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to the </a:t>
            </a:r>
            <a:r>
              <a:rPr lang="en-US" dirty="0">
                <a:solidFill>
                  <a:schemeClr val="bg1"/>
                </a:solidFill>
                <a:effectLst>
                  <a:outerShdw blurRad="38100" dist="38100" dir="2700000" algn="tl">
                    <a:srgbClr val="000000">
                      <a:alpha val="43137"/>
                    </a:srgbClr>
                  </a:outerShdw>
                </a:effectLst>
                <a:latin typeface="Garamond" panose="02020404030301010803" pitchFamily="18" charset="0"/>
              </a:rPr>
              <a:t>Gospels of Mark </a:t>
            </a: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and </a:t>
            </a:r>
            <a:r>
              <a:rPr lang="en-US" dirty="0">
                <a:solidFill>
                  <a:schemeClr val="bg1"/>
                </a:solidFill>
                <a:effectLst>
                  <a:outerShdw blurRad="38100" dist="38100" dir="2700000" algn="tl">
                    <a:srgbClr val="000000">
                      <a:alpha val="43137"/>
                    </a:srgbClr>
                  </a:outerShdw>
                </a:effectLst>
                <a:latin typeface="Garamond" panose="02020404030301010803" pitchFamily="18" charset="0"/>
              </a:rPr>
              <a:t>Luke,’ H.A.W. Meyer, pg. 273</a:t>
            </a:r>
          </a:p>
        </p:txBody>
      </p:sp>
    </p:spTree>
    <p:extLst>
      <p:ext uri="{BB962C8B-B14F-4D97-AF65-F5344CB8AC3E}">
        <p14:creationId xmlns:p14="http://schemas.microsoft.com/office/powerpoint/2010/main" val="224135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5" name="Rectangle 4"/>
          <p:cNvSpPr/>
          <p:nvPr/>
        </p:nvSpPr>
        <p:spPr>
          <a:xfrm>
            <a:off x="189689" y="285750"/>
            <a:ext cx="8725711" cy="4524315"/>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“It was the custom among the Jews to send out their sheep to the deserts, about the Passover, and bring them home at the commencement of the first rain; during the time they were out, the shepherds watched them night and day. </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As </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the Passover occurred in the spring, and the first rain began in the month of </a:t>
            </a:r>
            <a:r>
              <a:rPr lang="en-US" sz="2400" dirty="0" err="1">
                <a:solidFill>
                  <a:schemeClr val="bg1"/>
                </a:solidFill>
                <a:effectLst>
                  <a:outerShdw blurRad="38100" dist="38100" dir="2700000" algn="tl">
                    <a:srgbClr val="000000">
                      <a:alpha val="43137"/>
                    </a:srgbClr>
                  </a:outerShdw>
                </a:effectLst>
                <a:latin typeface="Garamond" panose="02020404030301010803" pitchFamily="18" charset="0"/>
              </a:rPr>
              <a:t>Marchesvan</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which answers to our part of October and November, we find that the sheep were kept out in the open country during the whole </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summer. </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And as these shepherds had not yet brought home their flocks, it is a presumptive argument that October had not yet commenced, and that, consequently, our Lord was not born on the 25</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th</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of December, when no flocks were out in the fields.”</a:t>
            </a:r>
          </a:p>
          <a:p>
            <a:pPr algn="r"/>
            <a:r>
              <a:rPr lang="en-US" dirty="0">
                <a:solidFill>
                  <a:schemeClr val="bg1"/>
                </a:solidFill>
                <a:effectLst>
                  <a:outerShdw blurRad="38100" dist="38100" dir="2700000" algn="tl">
                    <a:srgbClr val="000000">
                      <a:alpha val="43137"/>
                    </a:srgbClr>
                  </a:outerShdw>
                </a:effectLst>
                <a:latin typeface="Garamond" panose="02020404030301010803" pitchFamily="18" charset="0"/>
              </a:rPr>
              <a:t>-Adam Clarke’s Commentary, pg. </a:t>
            </a: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857</a:t>
            </a:r>
            <a:endParaRPr lang="en-US"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20423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32" name="Rectangle 31"/>
          <p:cNvSpPr/>
          <p:nvPr/>
        </p:nvSpPr>
        <p:spPr>
          <a:xfrm>
            <a:off x="1752600" y="4165451"/>
            <a:ext cx="6411744"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about the month &amp; the day?</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cxnSp>
        <p:nvCxnSpPr>
          <p:cNvPr id="24" name="Straight Connector 23"/>
          <p:cNvCxnSpPr/>
          <p:nvPr/>
        </p:nvCxnSpPr>
        <p:spPr>
          <a:xfrm>
            <a:off x="152400" y="4400553"/>
            <a:ext cx="88120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439555" y="4627920"/>
            <a:ext cx="715794"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Dec</a:t>
            </a:r>
          </a:p>
        </p:txBody>
      </p:sp>
      <p:cxnSp>
        <p:nvCxnSpPr>
          <p:cNvPr id="27" name="Straight Connector 26"/>
          <p:cNvCxnSpPr/>
          <p:nvPr/>
        </p:nvCxnSpPr>
        <p:spPr>
          <a:xfrm>
            <a:off x="152400"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462915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Jan</a:t>
            </a:r>
          </a:p>
        </p:txBody>
      </p:sp>
      <p:cxnSp>
        <p:nvCxnSpPr>
          <p:cNvPr id="29" name="Straight Connector 28"/>
          <p:cNvCxnSpPr/>
          <p:nvPr/>
        </p:nvCxnSpPr>
        <p:spPr>
          <a:xfrm>
            <a:off x="952500"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4627921"/>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Feb</a:t>
            </a:r>
          </a:p>
        </p:txBody>
      </p:sp>
      <p:sp>
        <p:nvSpPr>
          <p:cNvPr id="33" name="TextBox 32"/>
          <p:cNvSpPr txBox="1"/>
          <p:nvPr/>
        </p:nvSpPr>
        <p:spPr>
          <a:xfrm>
            <a:off x="2213448" y="4629137"/>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Apr</a:t>
            </a:r>
          </a:p>
        </p:txBody>
      </p:sp>
      <p:sp>
        <p:nvSpPr>
          <p:cNvPr id="34" name="TextBox 33"/>
          <p:cNvSpPr txBox="1"/>
          <p:nvPr/>
        </p:nvSpPr>
        <p:spPr>
          <a:xfrm>
            <a:off x="1409700" y="4629149"/>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Mar</a:t>
            </a:r>
          </a:p>
        </p:txBody>
      </p:sp>
      <p:sp>
        <p:nvSpPr>
          <p:cNvPr id="36" name="TextBox 35"/>
          <p:cNvSpPr txBox="1"/>
          <p:nvPr/>
        </p:nvSpPr>
        <p:spPr>
          <a:xfrm>
            <a:off x="3013548" y="4629150"/>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May</a:t>
            </a:r>
          </a:p>
        </p:txBody>
      </p:sp>
      <p:sp>
        <p:nvSpPr>
          <p:cNvPr id="38" name="TextBox 37"/>
          <p:cNvSpPr txBox="1"/>
          <p:nvPr/>
        </p:nvSpPr>
        <p:spPr>
          <a:xfrm>
            <a:off x="3813648" y="4629150"/>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Jun</a:t>
            </a:r>
          </a:p>
        </p:txBody>
      </p:sp>
      <p:sp>
        <p:nvSpPr>
          <p:cNvPr id="41" name="TextBox 40"/>
          <p:cNvSpPr txBox="1"/>
          <p:nvPr/>
        </p:nvSpPr>
        <p:spPr>
          <a:xfrm>
            <a:off x="5417496" y="462915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Aug</a:t>
            </a:r>
          </a:p>
        </p:txBody>
      </p:sp>
      <p:sp>
        <p:nvSpPr>
          <p:cNvPr id="42" name="TextBox 41"/>
          <p:cNvSpPr txBox="1"/>
          <p:nvPr/>
        </p:nvSpPr>
        <p:spPr>
          <a:xfrm>
            <a:off x="4613748" y="4629148"/>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Jul</a:t>
            </a:r>
          </a:p>
        </p:txBody>
      </p:sp>
      <p:sp>
        <p:nvSpPr>
          <p:cNvPr id="44" name="TextBox 43"/>
          <p:cNvSpPr txBox="1"/>
          <p:nvPr/>
        </p:nvSpPr>
        <p:spPr>
          <a:xfrm>
            <a:off x="6217596" y="4627922"/>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Sep</a:t>
            </a:r>
          </a:p>
        </p:txBody>
      </p:sp>
      <p:sp>
        <p:nvSpPr>
          <p:cNvPr id="47" name="TextBox 46"/>
          <p:cNvSpPr txBox="1"/>
          <p:nvPr/>
        </p:nvSpPr>
        <p:spPr>
          <a:xfrm>
            <a:off x="7802394" y="4629136"/>
            <a:ext cx="7239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Nov</a:t>
            </a:r>
          </a:p>
        </p:txBody>
      </p:sp>
      <p:sp>
        <p:nvSpPr>
          <p:cNvPr id="48" name="TextBox 47"/>
          <p:cNvSpPr txBox="1"/>
          <p:nvPr/>
        </p:nvSpPr>
        <p:spPr>
          <a:xfrm>
            <a:off x="7017696" y="4627923"/>
            <a:ext cx="685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Oct</a:t>
            </a:r>
          </a:p>
        </p:txBody>
      </p:sp>
      <p:cxnSp>
        <p:nvCxnSpPr>
          <p:cNvPr id="52" name="Straight Connector 51"/>
          <p:cNvCxnSpPr/>
          <p:nvPr/>
        </p:nvCxnSpPr>
        <p:spPr>
          <a:xfrm>
            <a:off x="1752600"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56348" y="4171953"/>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6448"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56548"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56648"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60396"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60496"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60596"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164344" y="4171945"/>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964444" y="4171937"/>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7198" y="1887226"/>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We don’t know but it probably wasn’t December 25th</a:t>
            </a:r>
          </a:p>
        </p:txBody>
      </p:sp>
    </p:spTree>
    <p:extLst>
      <p:ext uri="{BB962C8B-B14F-4D97-AF65-F5344CB8AC3E}">
        <p14:creationId xmlns:p14="http://schemas.microsoft.com/office/powerpoint/2010/main" val="10475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When was this “holy day” first observed?</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37" name="Rectangle 36"/>
          <p:cNvSpPr/>
          <p:nvPr/>
        </p:nvSpPr>
        <p:spPr>
          <a:xfrm>
            <a:off x="1369167" y="4166681"/>
            <a:ext cx="2697805"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23900"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cxnSp>
        <p:nvCxnSpPr>
          <p:cNvPr id="40" name="Straight Connector 39"/>
          <p:cNvCxnSpPr/>
          <p:nvPr/>
        </p:nvCxnSpPr>
        <p:spPr>
          <a:xfrm>
            <a:off x="1371600" y="4400550"/>
            <a:ext cx="2695373" cy="8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69168" y="417276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19273"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354</a:t>
            </a:r>
          </a:p>
        </p:txBody>
      </p:sp>
      <p:cxnSp>
        <p:nvCxnSpPr>
          <p:cNvPr id="53" name="Straight Connector 52"/>
          <p:cNvCxnSpPr/>
          <p:nvPr/>
        </p:nvCxnSpPr>
        <p:spPr>
          <a:xfrm>
            <a:off x="4066973"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19273" y="3711095"/>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Rome</a:t>
            </a:r>
          </a:p>
        </p:txBody>
      </p:sp>
    </p:spTree>
    <p:extLst>
      <p:ext uri="{BB962C8B-B14F-4D97-AF65-F5344CB8AC3E}">
        <p14:creationId xmlns:p14="http://schemas.microsoft.com/office/powerpoint/2010/main" val="346224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1"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When was this “holy day” first observed?</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37" name="Rectangle 36"/>
          <p:cNvSpPr/>
          <p:nvPr/>
        </p:nvSpPr>
        <p:spPr>
          <a:xfrm>
            <a:off x="1369167" y="4166681"/>
            <a:ext cx="4879233"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23900"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cxnSp>
        <p:nvCxnSpPr>
          <p:cNvPr id="40" name="Straight Connector 39"/>
          <p:cNvCxnSpPr/>
          <p:nvPr/>
        </p:nvCxnSpPr>
        <p:spPr>
          <a:xfrm>
            <a:off x="1371600" y="4400550"/>
            <a:ext cx="4876800" cy="8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69168" y="417276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6007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379</a:t>
            </a:r>
          </a:p>
        </p:txBody>
      </p:sp>
      <p:cxnSp>
        <p:nvCxnSpPr>
          <p:cNvPr id="50" name="Straight Connector 49"/>
          <p:cNvCxnSpPr/>
          <p:nvPr/>
        </p:nvCxnSpPr>
        <p:spPr>
          <a:xfrm>
            <a:off x="62484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19273"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354</a:t>
            </a:r>
          </a:p>
        </p:txBody>
      </p:sp>
      <p:cxnSp>
        <p:nvCxnSpPr>
          <p:cNvPr id="53" name="Straight Connector 52"/>
          <p:cNvCxnSpPr/>
          <p:nvPr/>
        </p:nvCxnSpPr>
        <p:spPr>
          <a:xfrm>
            <a:off x="4066973"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19273" y="3711095"/>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Rome</a:t>
            </a:r>
          </a:p>
        </p:txBody>
      </p:sp>
      <p:sp>
        <p:nvSpPr>
          <p:cNvPr id="57" name="TextBox 56"/>
          <p:cNvSpPr txBox="1"/>
          <p:nvPr/>
        </p:nvSpPr>
        <p:spPr>
          <a:xfrm>
            <a:off x="5229225" y="3711899"/>
            <a:ext cx="203835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Constantinople</a:t>
            </a:r>
          </a:p>
        </p:txBody>
      </p:sp>
    </p:spTree>
    <p:extLst>
      <p:ext uri="{BB962C8B-B14F-4D97-AF65-F5344CB8AC3E}">
        <p14:creationId xmlns:p14="http://schemas.microsoft.com/office/powerpoint/2010/main" val="233908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When was this “holy day” first observed?</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37" name="Rectangle 36"/>
          <p:cNvSpPr/>
          <p:nvPr/>
        </p:nvSpPr>
        <p:spPr>
          <a:xfrm>
            <a:off x="1369167" y="4166681"/>
            <a:ext cx="6985271"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23900"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cxnSp>
        <p:nvCxnSpPr>
          <p:cNvPr id="40" name="Straight Connector 39"/>
          <p:cNvCxnSpPr/>
          <p:nvPr/>
        </p:nvCxnSpPr>
        <p:spPr>
          <a:xfrm>
            <a:off x="1371600" y="4400550"/>
            <a:ext cx="69723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69168" y="417276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706738"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388</a:t>
            </a:r>
          </a:p>
        </p:txBody>
      </p:sp>
      <p:cxnSp>
        <p:nvCxnSpPr>
          <p:cNvPr id="46" name="Straight Connector 45"/>
          <p:cNvCxnSpPr/>
          <p:nvPr/>
        </p:nvCxnSpPr>
        <p:spPr>
          <a:xfrm>
            <a:off x="8354438" y="417276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6007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379</a:t>
            </a:r>
          </a:p>
        </p:txBody>
      </p:sp>
      <p:cxnSp>
        <p:nvCxnSpPr>
          <p:cNvPr id="50" name="Straight Connector 49"/>
          <p:cNvCxnSpPr/>
          <p:nvPr/>
        </p:nvCxnSpPr>
        <p:spPr>
          <a:xfrm>
            <a:off x="62484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19273"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354</a:t>
            </a:r>
          </a:p>
        </p:txBody>
      </p:sp>
      <p:cxnSp>
        <p:nvCxnSpPr>
          <p:cNvPr id="53" name="Straight Connector 52"/>
          <p:cNvCxnSpPr/>
          <p:nvPr/>
        </p:nvCxnSpPr>
        <p:spPr>
          <a:xfrm>
            <a:off x="4066973"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19273" y="3711095"/>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Rome</a:t>
            </a:r>
          </a:p>
        </p:txBody>
      </p:sp>
      <p:sp>
        <p:nvSpPr>
          <p:cNvPr id="57" name="TextBox 56"/>
          <p:cNvSpPr txBox="1"/>
          <p:nvPr/>
        </p:nvSpPr>
        <p:spPr>
          <a:xfrm>
            <a:off x="5229225" y="3711899"/>
            <a:ext cx="203835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Constantinople</a:t>
            </a:r>
          </a:p>
        </p:txBody>
      </p:sp>
      <p:sp>
        <p:nvSpPr>
          <p:cNvPr id="59" name="TextBox 58"/>
          <p:cNvSpPr txBox="1"/>
          <p:nvPr/>
        </p:nvSpPr>
        <p:spPr>
          <a:xfrm>
            <a:off x="7335263" y="3710285"/>
            <a:ext cx="203835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Antioch</a:t>
            </a:r>
          </a:p>
        </p:txBody>
      </p:sp>
    </p:spTree>
    <p:extLst>
      <p:ext uri="{BB962C8B-B14F-4D97-AF65-F5344CB8AC3E}">
        <p14:creationId xmlns:p14="http://schemas.microsoft.com/office/powerpoint/2010/main" val="25968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When was this “holy day” first observed?</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19" name="Rectangle 18"/>
          <p:cNvSpPr/>
          <p:nvPr/>
        </p:nvSpPr>
        <p:spPr>
          <a:xfrm>
            <a:off x="609599" y="2038350"/>
            <a:ext cx="7924801" cy="1477328"/>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John Chrysostom (A.D. 349-407, Archbishop of Constantinople) said in A.D. 386 “It is not ten years since the day was clearly known to us…”</a:t>
            </a:r>
          </a:p>
          <a:p>
            <a:pPr algn="r"/>
            <a:r>
              <a:rPr lang="en-US" dirty="0">
                <a:solidFill>
                  <a:schemeClr val="bg1"/>
                </a:solidFill>
                <a:effectLst>
                  <a:outerShdw blurRad="38100" dist="38100" dir="2700000" algn="tl">
                    <a:srgbClr val="000000">
                      <a:alpha val="43137"/>
                    </a:srgbClr>
                  </a:outerShdw>
                </a:effectLst>
                <a:latin typeface="Garamond" panose="02020404030301010803" pitchFamily="18" charset="0"/>
              </a:rPr>
              <a:t>-Unger Bible Dictionary, pg. 196</a:t>
            </a:r>
          </a:p>
        </p:txBody>
      </p:sp>
    </p:spTree>
    <p:extLst>
      <p:ext uri="{BB962C8B-B14F-4D97-AF65-F5344CB8AC3E}">
        <p14:creationId xmlns:p14="http://schemas.microsoft.com/office/powerpoint/2010/main" val="15511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When was this “holy day” first observed?</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1846659"/>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“Christmas was not among the earliest festivals of the church, and before the fifth century there was no general consensus of opinion as to when it should come in the calendar, whether January 6</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th</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March 25</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th</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or December 25</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th</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a:t>
            </a:r>
          </a:p>
          <a:p>
            <a:pPr algn="r"/>
            <a:r>
              <a:rPr lang="en-US" dirty="0">
                <a:solidFill>
                  <a:schemeClr val="bg1"/>
                </a:solidFill>
                <a:effectLst>
                  <a:outerShdw blurRad="38100" dist="38100" dir="2700000" algn="tl">
                    <a:srgbClr val="000000">
                      <a:alpha val="43137"/>
                    </a:srgbClr>
                  </a:outerShdw>
                </a:effectLst>
                <a:latin typeface="Garamond" panose="02020404030301010803" pitchFamily="18" charset="0"/>
              </a:rPr>
              <a:t>-Encyclopedia Britannica, Vol. 5, pg. 641</a:t>
            </a:r>
          </a:p>
        </p:txBody>
      </p:sp>
    </p:spTree>
    <p:extLst>
      <p:ext uri="{BB962C8B-B14F-4D97-AF65-F5344CB8AC3E}">
        <p14:creationId xmlns:p14="http://schemas.microsoft.com/office/powerpoint/2010/main" val="339693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0"/>
            <a:ext cx="9143999"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r>
              <a:rPr lang="en-US" sz="3000" dirty="0" smtClean="0">
                <a:solidFill>
                  <a:schemeClr val="bg1"/>
                </a:solidFill>
              </a:rPr>
              <a:t>Matthew 1:18-25</a:t>
            </a:r>
            <a:endParaRPr lang="en-US" sz="3000" dirty="0">
              <a:solidFill>
                <a:schemeClr val="bg1"/>
              </a:solidFill>
            </a:endParaRPr>
          </a:p>
          <a:p>
            <a:r>
              <a:rPr lang="en-US" sz="2800" dirty="0">
                <a:solidFill>
                  <a:schemeClr val="bg1"/>
                </a:solidFill>
              </a:rPr>
              <a:t>Now the birth of Jesus Christ was as follows: After His mother Mary was betrothed to Joseph, before they came together, she was found with child of the Holy Spirit. </a:t>
            </a:r>
            <a:r>
              <a:rPr lang="en-US" sz="2800" dirty="0" smtClean="0">
                <a:solidFill>
                  <a:schemeClr val="bg1"/>
                </a:solidFill>
              </a:rPr>
              <a:t>Then </a:t>
            </a:r>
            <a:r>
              <a:rPr lang="en-US" sz="2800" dirty="0">
                <a:solidFill>
                  <a:schemeClr val="bg1"/>
                </a:solidFill>
              </a:rPr>
              <a:t>Joseph her husband, being a just </a:t>
            </a:r>
            <a:r>
              <a:rPr lang="en-US" sz="2800" i="1" dirty="0">
                <a:solidFill>
                  <a:schemeClr val="bg1"/>
                </a:solidFill>
              </a:rPr>
              <a:t>man,</a:t>
            </a:r>
            <a:r>
              <a:rPr lang="en-US" sz="2800" dirty="0">
                <a:solidFill>
                  <a:schemeClr val="bg1"/>
                </a:solidFill>
              </a:rPr>
              <a:t> and not wanting to make her a public example, was minded to put her away secretly. </a:t>
            </a:r>
            <a:r>
              <a:rPr lang="en-US" sz="2800" dirty="0" smtClean="0">
                <a:solidFill>
                  <a:schemeClr val="bg1"/>
                </a:solidFill>
              </a:rPr>
              <a:t>But </a:t>
            </a:r>
            <a:r>
              <a:rPr lang="en-US" sz="2800" dirty="0">
                <a:solidFill>
                  <a:schemeClr val="bg1"/>
                </a:solidFill>
              </a:rPr>
              <a:t>while he thought about these things, behold, an angel of the Lord appeared to him in a dream, saying, “Joseph, son of David, do not be afraid to take to you Mary your wife, for that which is conceived in her is of the Holy Spirit. </a:t>
            </a:r>
          </a:p>
        </p:txBody>
      </p:sp>
    </p:spTree>
    <p:extLst>
      <p:ext uri="{BB962C8B-B14F-4D97-AF65-F5344CB8AC3E}">
        <p14:creationId xmlns:p14="http://schemas.microsoft.com/office/powerpoint/2010/main" val="278898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Revealing commentary from theologians…</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2677656"/>
          </a:xfrm>
          <a:prstGeom prst="rect">
            <a:avLst/>
          </a:prstGeom>
          <a:solidFill>
            <a:schemeClr val="tx1">
              <a:alpha val="50000"/>
            </a:schemeClr>
          </a:solid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The exact time of His birth is unknown. There is no way to ascertain it. By different learned men it has been fixed at each month of the year. Nor is it of consequence to know the time. If it were, God would have preserved the record of it. Matters of moment are clearly revealed. Those which He regards as of no importance are concealed</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a:t>
            </a:r>
          </a:p>
          <a:p>
            <a:pPr algn="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-Albert </a:t>
            </a:r>
            <a:r>
              <a:rPr lang="en-US" dirty="0">
                <a:solidFill>
                  <a:schemeClr val="bg1"/>
                </a:solidFill>
                <a:effectLst>
                  <a:outerShdw blurRad="38100" dist="38100" dir="2700000" algn="tl">
                    <a:srgbClr val="000000">
                      <a:alpha val="43137"/>
                    </a:srgbClr>
                  </a:outerShdw>
                </a:effectLst>
                <a:latin typeface="Garamond" panose="02020404030301010803" pitchFamily="18" charset="0"/>
              </a:rPr>
              <a:t>Barnes (</a:t>
            </a:r>
            <a:r>
              <a:rPr lang="en-US" b="1" dirty="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Presbyterian</a:t>
            </a: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a:t>
            </a:r>
            <a:endParaRPr lang="en-US"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2289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Revealing commentary from theologians…</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738664"/>
          </a:xfrm>
          <a:prstGeom prst="rect">
            <a:avLst/>
          </a:prstGeom>
          <a:solidFill>
            <a:schemeClr val="tx1">
              <a:alpha val="50000"/>
            </a:schemeClr>
          </a:solid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Christmas was not among the earliest festivals of the church.”</a:t>
            </a:r>
          </a:p>
          <a:p>
            <a:pPr algn="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a:t>
            </a:r>
            <a:r>
              <a:rPr lang="en-US" b="1" dirty="0" smtClean="0">
                <a:solidFill>
                  <a:schemeClr val="bg1"/>
                </a:solidFill>
                <a:effectLst>
                  <a:outerShdw blurRad="38100" dist="38100" dir="2700000" algn="tl">
                    <a:srgbClr val="000000">
                      <a:alpha val="43137"/>
                    </a:srgbClr>
                  </a:outerShdw>
                </a:effectLst>
                <a:latin typeface="Garamond" panose="02020404030301010803" pitchFamily="18" charset="0"/>
              </a:rPr>
              <a:t>Catholic</a:t>
            </a: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 Encyclopedia (Approved)</a:t>
            </a:r>
            <a:endParaRPr lang="en-US"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05903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Revealing commentary from theologians…</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2523768"/>
          </a:xfrm>
          <a:prstGeom prst="rect">
            <a:avLst/>
          </a:prstGeom>
          <a:solidFill>
            <a:schemeClr val="tx1">
              <a:alpha val="50000"/>
            </a:schemeClr>
          </a:solidFill>
        </p:spPr>
        <p:txBody>
          <a:bodyPr wrap="square">
            <a:spAutoFit/>
          </a:bodyPr>
          <a:lstStyle/>
          <a:p>
            <a:r>
              <a:rPr lang="en-US" sz="2000" dirty="0">
                <a:solidFill>
                  <a:schemeClr val="bg1"/>
                </a:solidFill>
                <a:effectLst>
                  <a:outerShdw blurRad="38100" dist="38100" dir="2700000" algn="tl">
                    <a:srgbClr val="000000">
                      <a:alpha val="43137"/>
                    </a:srgbClr>
                  </a:outerShdw>
                </a:effectLst>
                <a:latin typeface="Garamond" panose="02020404030301010803" pitchFamily="18" charset="0"/>
              </a:rPr>
              <a:t>“The time in which Christ was born has been considered a subject of great importance by Christians. However, the matter has been considered of no moment by Him who inspired the </a:t>
            </a:r>
            <a:r>
              <a:rPr lang="en-US" sz="2000" dirty="0" smtClean="0">
                <a:solidFill>
                  <a:schemeClr val="bg1"/>
                </a:solidFill>
                <a:effectLst>
                  <a:outerShdw blurRad="38100" dist="38100" dir="2700000" algn="tl">
                    <a:srgbClr val="000000">
                      <a:alpha val="43137"/>
                    </a:srgbClr>
                  </a:outerShdw>
                </a:effectLst>
                <a:latin typeface="Garamond" panose="02020404030301010803" pitchFamily="18" charset="0"/>
              </a:rPr>
              <a:t>evangelist as </a:t>
            </a:r>
            <a:r>
              <a:rPr lang="en-US" sz="2000" dirty="0">
                <a:solidFill>
                  <a:schemeClr val="bg1"/>
                </a:solidFill>
                <a:effectLst>
                  <a:outerShdw blurRad="38100" dist="38100" dir="2700000" algn="tl">
                    <a:srgbClr val="000000">
                      <a:alpha val="43137"/>
                    </a:srgbClr>
                  </a:outerShdw>
                </a:effectLst>
                <a:latin typeface="Garamond" panose="02020404030301010803" pitchFamily="18" charset="0"/>
              </a:rPr>
              <a:t>not one hint is dropped on the subject by which it might be possible to guess nearly to the time. </a:t>
            </a:r>
            <a:r>
              <a:rPr lang="en-US" sz="2000" b="1" dirty="0">
                <a:solidFill>
                  <a:schemeClr val="bg1"/>
                </a:solidFill>
                <a:effectLst>
                  <a:outerShdw blurRad="38100" dist="38100" dir="2700000" algn="tl">
                    <a:srgbClr val="000000">
                      <a:alpha val="43137"/>
                    </a:srgbClr>
                  </a:outerShdw>
                </a:effectLst>
                <a:latin typeface="Garamond" panose="02020404030301010803" pitchFamily="18" charset="0"/>
              </a:rPr>
              <a:t>Learned and pious men have trifled egregiously on this subject making of importance that which the Holy Spirit by his silence has plainly informed is of none</a:t>
            </a:r>
            <a:r>
              <a:rPr lang="en-US" sz="2000" dirty="0" smtClean="0">
                <a:solidFill>
                  <a:schemeClr val="bg1"/>
                </a:solidFill>
                <a:effectLst>
                  <a:outerShdw blurRad="38100" dist="38100" dir="2700000" algn="tl">
                    <a:srgbClr val="000000">
                      <a:alpha val="43137"/>
                    </a:srgbClr>
                  </a:outerShdw>
                </a:effectLst>
                <a:latin typeface="Garamond" panose="02020404030301010803" pitchFamily="18" charset="0"/>
              </a:rPr>
              <a:t>.”</a:t>
            </a:r>
            <a:endParaRPr lang="en-US" sz="2400" dirty="0">
              <a:solidFill>
                <a:schemeClr val="bg1"/>
              </a:solidFill>
              <a:effectLst>
                <a:outerShdw blurRad="38100" dist="38100" dir="2700000" algn="tl">
                  <a:srgbClr val="000000">
                    <a:alpha val="43137"/>
                  </a:srgbClr>
                </a:outerShdw>
              </a:effectLst>
              <a:latin typeface="Garamond" panose="02020404030301010803" pitchFamily="18" charset="0"/>
            </a:endParaRPr>
          </a:p>
          <a:p>
            <a:pPr algn="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-Adam Clarke (</a:t>
            </a:r>
            <a:r>
              <a:rPr lang="en-US" b="1" dirty="0" smtClean="0">
                <a:solidFill>
                  <a:schemeClr val="bg1"/>
                </a:solidFill>
                <a:effectLst>
                  <a:outerShdw blurRad="38100" dist="38100" dir="2700000" algn="tl">
                    <a:srgbClr val="000000">
                      <a:alpha val="43137"/>
                    </a:srgbClr>
                  </a:outerShdw>
                </a:effectLst>
                <a:latin typeface="Garamond" panose="02020404030301010803" pitchFamily="18" charset="0"/>
              </a:rPr>
              <a:t>Methodist</a:t>
            </a:r>
            <a:r>
              <a:rPr lang="en-US" dirty="0" smtClean="0">
                <a:solidFill>
                  <a:schemeClr val="bg1"/>
                </a:solidFill>
                <a:effectLst>
                  <a:outerShdw blurRad="38100" dist="38100" dir="2700000" algn="tl">
                    <a:srgbClr val="000000">
                      <a:alpha val="43137"/>
                    </a:srgbClr>
                  </a:outerShdw>
                </a:effectLst>
                <a:latin typeface="Garamond" panose="02020404030301010803" pitchFamily="18" charset="0"/>
              </a:rPr>
              <a:t>)</a:t>
            </a:r>
            <a:endParaRPr lang="en-US"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2110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6"/>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a:solidFill>
                  <a:schemeClr val="bg1"/>
                </a:solidFill>
                <a:latin typeface="Garamond" panose="02020404030301010803" pitchFamily="18" charset="0"/>
              </a:rPr>
              <a:t>4th Century A.D., people began to observe a festival known as </a:t>
            </a:r>
            <a:r>
              <a:rPr lang="en-US" sz="2400" b="1" dirty="0" smtClean="0">
                <a:solidFill>
                  <a:schemeClr val="bg1"/>
                </a:solidFill>
                <a:latin typeface="Garamond" panose="02020404030301010803" pitchFamily="18" charset="0"/>
              </a:rPr>
              <a:t>Epiphany</a:t>
            </a:r>
            <a:r>
              <a:rPr lang="en-US" sz="2400" dirty="0" smtClean="0">
                <a:solidFill>
                  <a:schemeClr val="bg1"/>
                </a:solidFill>
                <a:latin typeface="Garamond" panose="02020404030301010803" pitchFamily="18" charset="0"/>
              </a:rPr>
              <a:t> (appearing) </a:t>
            </a:r>
            <a:r>
              <a:rPr lang="en-US" sz="2400" dirty="0">
                <a:solidFill>
                  <a:schemeClr val="bg1"/>
                </a:solidFill>
                <a:latin typeface="Garamond" panose="02020404030301010803" pitchFamily="18" charset="0"/>
              </a:rPr>
              <a:t>on January </a:t>
            </a:r>
            <a:r>
              <a:rPr lang="en-US" sz="2400" dirty="0" smtClean="0">
                <a:solidFill>
                  <a:schemeClr val="bg1"/>
                </a:solidFill>
                <a:latin typeface="Garamond" panose="02020404030301010803" pitchFamily="18" charset="0"/>
              </a:rPr>
              <a:t>6th</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491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6"/>
            <a:ext cx="8686800" cy="120032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a:solidFill>
                  <a:schemeClr val="bg1"/>
                </a:solidFill>
                <a:latin typeface="Garamond" panose="02020404030301010803" pitchFamily="18" charset="0"/>
              </a:rPr>
              <a:t>In order to distinguish themselves from this heretical </a:t>
            </a:r>
            <a:r>
              <a:rPr lang="en-US" sz="2400" dirty="0" smtClean="0">
                <a:solidFill>
                  <a:schemeClr val="bg1"/>
                </a:solidFill>
                <a:latin typeface="Garamond" panose="02020404030301010803" pitchFamily="18" charset="0"/>
              </a:rPr>
              <a:t>teaching about the divinity of Jesus, </a:t>
            </a:r>
            <a:r>
              <a:rPr lang="en-US" sz="2400" dirty="0">
                <a:solidFill>
                  <a:schemeClr val="bg1"/>
                </a:solidFill>
                <a:latin typeface="Garamond" panose="02020404030301010803" pitchFamily="18" charset="0"/>
              </a:rPr>
              <a:t>others began to celebrate the </a:t>
            </a:r>
            <a:r>
              <a:rPr lang="en-US" sz="2400" b="1" dirty="0">
                <a:solidFill>
                  <a:schemeClr val="bg1"/>
                </a:solidFill>
                <a:latin typeface="Garamond" panose="02020404030301010803" pitchFamily="18" charset="0"/>
              </a:rPr>
              <a:t>birthday</a:t>
            </a:r>
            <a:r>
              <a:rPr lang="en-US" sz="2400" dirty="0">
                <a:solidFill>
                  <a:schemeClr val="bg1"/>
                </a:solidFill>
                <a:latin typeface="Garamond" panose="02020404030301010803" pitchFamily="18" charset="0"/>
              </a:rPr>
              <a:t> of Jesus—thus declaring his deity from </a:t>
            </a:r>
            <a:r>
              <a:rPr lang="en-US" sz="2400" dirty="0" smtClean="0">
                <a:solidFill>
                  <a:schemeClr val="bg1"/>
                </a:solidFill>
                <a:latin typeface="Garamond" panose="02020404030301010803" pitchFamily="18" charset="0"/>
              </a:rPr>
              <a:t>birth</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4097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6"/>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A.D. 325, Constantine makes peace btw Roman Empire &amp; Christianity, and begins to </a:t>
            </a:r>
            <a:r>
              <a:rPr lang="en-US" sz="2400" b="1" dirty="0" smtClean="0">
                <a:solidFill>
                  <a:schemeClr val="bg1"/>
                </a:solidFill>
                <a:latin typeface="Garamond" panose="02020404030301010803" pitchFamily="18" charset="0"/>
              </a:rPr>
              <a:t>Christianize</a:t>
            </a:r>
            <a:r>
              <a:rPr lang="en-US" sz="2400" dirty="0" smtClean="0">
                <a:solidFill>
                  <a:schemeClr val="bg1"/>
                </a:solidFill>
                <a:latin typeface="Garamond" panose="02020404030301010803" pitchFamily="18" charset="0"/>
              </a:rPr>
              <a:t> old pagan festivals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6823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6"/>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a:solidFill>
                  <a:schemeClr val="bg1"/>
                </a:solidFill>
                <a:latin typeface="Garamond" panose="02020404030301010803" pitchFamily="18" charset="0"/>
              </a:rPr>
              <a:t>Romans used </a:t>
            </a:r>
            <a:r>
              <a:rPr lang="en-US" sz="2400" b="1" dirty="0" smtClean="0">
                <a:solidFill>
                  <a:schemeClr val="bg1"/>
                </a:solidFill>
                <a:latin typeface="Garamond" panose="02020404030301010803" pitchFamily="18" charset="0"/>
              </a:rPr>
              <a:t>winter solstice </a:t>
            </a:r>
            <a:r>
              <a:rPr lang="en-US" sz="2400" dirty="0">
                <a:solidFill>
                  <a:schemeClr val="bg1"/>
                </a:solidFill>
                <a:latin typeface="Garamond" panose="02020404030301010803" pitchFamily="18" charset="0"/>
              </a:rPr>
              <a:t>(when days begin to get longer) as a yearly </a:t>
            </a:r>
            <a:r>
              <a:rPr lang="en-US" sz="2400" dirty="0" smtClean="0">
                <a:solidFill>
                  <a:schemeClr val="bg1"/>
                </a:solidFill>
                <a:latin typeface="Garamond" panose="02020404030301010803" pitchFamily="18" charset="0"/>
              </a:rPr>
              <a:t>marker</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5785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2215991"/>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Bishop </a:t>
            </a:r>
            <a:r>
              <a:rPr lang="en-US" sz="2400" dirty="0" err="1">
                <a:solidFill>
                  <a:schemeClr val="bg1"/>
                </a:solidFill>
                <a:effectLst>
                  <a:outerShdw blurRad="38100" dist="38100" dir="2700000" algn="tl">
                    <a:srgbClr val="000000">
                      <a:alpha val="43137"/>
                    </a:srgbClr>
                  </a:outerShdw>
                </a:effectLst>
                <a:latin typeface="Garamond" panose="02020404030301010803" pitchFamily="18" charset="0"/>
              </a:rPr>
              <a:t>Liberius</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(bishop of Rome), on December 25th, A.D. 360, “Consecrated one Marcella who was a sister of Ambrose, a nun or bride of Christ and addressed her with these words: ‘</a:t>
            </a:r>
            <a:r>
              <a:rPr lang="en-US" sz="2400" b="1" dirty="0">
                <a:solidFill>
                  <a:schemeClr val="bg1"/>
                </a:solidFill>
                <a:effectLst>
                  <a:outerShdw blurRad="38100" dist="38100" dir="2700000" algn="tl">
                    <a:srgbClr val="000000">
                      <a:alpha val="43137"/>
                    </a:srgbClr>
                  </a:outerShdw>
                </a:effectLst>
                <a:latin typeface="Garamond" panose="02020404030301010803" pitchFamily="18" charset="0"/>
              </a:rPr>
              <a:t>You see what multitudes are come to the birth festival of your bridegroom</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a:t>
            </a:r>
          </a:p>
          <a:p>
            <a:pPr algn="r"/>
            <a:r>
              <a:rPr lang="en-US" dirty="0">
                <a:solidFill>
                  <a:schemeClr val="bg1"/>
                </a:solidFill>
                <a:effectLst>
                  <a:outerShdw blurRad="38100" dist="38100" dir="2700000" algn="tl">
                    <a:srgbClr val="000000">
                      <a:alpha val="43137"/>
                    </a:srgbClr>
                  </a:outerShdw>
                </a:effectLst>
                <a:latin typeface="Garamond" panose="02020404030301010803" pitchFamily="18" charset="0"/>
              </a:rPr>
              <a:t>-</a:t>
            </a:r>
            <a:r>
              <a:rPr lang="en-US" dirty="0" err="1">
                <a:solidFill>
                  <a:schemeClr val="bg1"/>
                </a:solidFill>
                <a:effectLst>
                  <a:outerShdw blurRad="38100" dist="38100" dir="2700000" algn="tl">
                    <a:srgbClr val="000000">
                      <a:alpha val="43137"/>
                    </a:srgbClr>
                  </a:outerShdw>
                </a:effectLst>
                <a:latin typeface="Garamond" panose="02020404030301010803" pitchFamily="18" charset="0"/>
              </a:rPr>
              <a:t>Schaff’s</a:t>
            </a:r>
            <a:r>
              <a:rPr lang="en-US" dirty="0">
                <a:solidFill>
                  <a:schemeClr val="bg1"/>
                </a:solidFill>
                <a:effectLst>
                  <a:outerShdw blurRad="38100" dist="38100" dir="2700000" algn="tl">
                    <a:srgbClr val="000000">
                      <a:alpha val="43137"/>
                    </a:srgbClr>
                  </a:outerShdw>
                </a:effectLst>
                <a:latin typeface="Garamond" panose="02020404030301010803" pitchFamily="18" charset="0"/>
              </a:rPr>
              <a:t> History of the Christian Church</a:t>
            </a:r>
            <a:endParaRPr lang="en-US" sz="1600"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03774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2677656"/>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“Numerous theories have been put forward through the last 2,000 years to explain December 25</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th</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as Christmas Day. The most likely one however, the one most generally accepted by scholars now is that the birth of Christ was assigned to the date of the winter solstice. This date is December 21</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st</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in our calendar, but was December 25</a:t>
            </a:r>
            <a:r>
              <a:rPr lang="en-US" sz="2400" baseline="30000" dirty="0">
                <a:solidFill>
                  <a:schemeClr val="bg1"/>
                </a:solidFill>
                <a:effectLst>
                  <a:outerShdw blurRad="38100" dist="38100" dir="2700000" algn="tl">
                    <a:srgbClr val="000000">
                      <a:alpha val="43137"/>
                    </a:srgbClr>
                  </a:outerShdw>
                </a:effectLst>
                <a:latin typeface="Garamond" panose="02020404030301010803" pitchFamily="18" charset="0"/>
              </a:rPr>
              <a:t>th</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 in the Julian calendar which predated our </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own</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a:t>
            </a:r>
          </a:p>
        </p:txBody>
      </p:sp>
    </p:spTree>
    <p:extLst>
      <p:ext uri="{BB962C8B-B14F-4D97-AF65-F5344CB8AC3E}">
        <p14:creationId xmlns:p14="http://schemas.microsoft.com/office/powerpoint/2010/main" val="381575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2677656"/>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“The solstice, when days begin to lengthen in the northern hemisphere was referred to by pagans as ‘The Birthday of the Unconquered Sun.’ During the third century, the Emperor Aurelian proclaimed December 25th as a special day dedicated to the Sun-god, whose cult was very strong in Rome at that time. Even before this time, Christian writers had already begun to refer to Jesus as the Sun of </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Justice</a:t>
            </a:r>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a:t>
            </a:r>
          </a:p>
        </p:txBody>
      </p:sp>
    </p:spTree>
    <p:extLst>
      <p:ext uri="{BB962C8B-B14F-4D97-AF65-F5344CB8AC3E}">
        <p14:creationId xmlns:p14="http://schemas.microsoft.com/office/powerpoint/2010/main" val="36740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0"/>
            <a:ext cx="9143999"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r>
              <a:rPr lang="en-US" sz="3000" dirty="0" smtClean="0">
                <a:solidFill>
                  <a:schemeClr val="bg1"/>
                </a:solidFill>
              </a:rPr>
              <a:t>Matthew 1:18-25</a:t>
            </a:r>
            <a:endParaRPr lang="en-US" sz="3000" dirty="0">
              <a:solidFill>
                <a:schemeClr val="bg1"/>
              </a:solidFill>
            </a:endParaRPr>
          </a:p>
          <a:p>
            <a:r>
              <a:rPr lang="en-US" sz="2800" dirty="0" smtClean="0">
                <a:solidFill>
                  <a:schemeClr val="bg1"/>
                </a:solidFill>
              </a:rPr>
              <a:t>And </a:t>
            </a:r>
            <a:r>
              <a:rPr lang="en-US" sz="2800" dirty="0">
                <a:solidFill>
                  <a:schemeClr val="bg1"/>
                </a:solidFill>
              </a:rPr>
              <a:t>she will bring forth a Son, and you shall call His name </a:t>
            </a:r>
            <a:r>
              <a:rPr lang="en-US" sz="2800" cap="small" dirty="0">
                <a:solidFill>
                  <a:schemeClr val="bg1"/>
                </a:solidFill>
              </a:rPr>
              <a:t>Jesus</a:t>
            </a:r>
            <a:r>
              <a:rPr lang="en-US" sz="2800" dirty="0">
                <a:solidFill>
                  <a:schemeClr val="bg1"/>
                </a:solidFill>
              </a:rPr>
              <a:t>, for He will save His people from their sins</a:t>
            </a:r>
            <a:r>
              <a:rPr lang="en-US" sz="2800" dirty="0" smtClean="0">
                <a:solidFill>
                  <a:schemeClr val="bg1"/>
                </a:solidFill>
              </a:rPr>
              <a:t>.” So </a:t>
            </a:r>
            <a:r>
              <a:rPr lang="en-US" sz="2800" dirty="0">
                <a:solidFill>
                  <a:schemeClr val="bg1"/>
                </a:solidFill>
              </a:rPr>
              <a:t>all this was done that it might be fulfilled which was spoken by the Lord through the prophet, saying: </a:t>
            </a:r>
            <a:r>
              <a:rPr lang="en-US" sz="2800" dirty="0" smtClean="0">
                <a:solidFill>
                  <a:schemeClr val="bg1"/>
                </a:solidFill>
              </a:rPr>
              <a:t>“Behold</a:t>
            </a:r>
            <a:r>
              <a:rPr lang="en-US" sz="2800" dirty="0">
                <a:solidFill>
                  <a:schemeClr val="bg1"/>
                </a:solidFill>
              </a:rPr>
              <a:t>, the virgin shall be with child, and bear a Son, and they shall call His name Immanuel,” which is translated, “God with us</a:t>
            </a:r>
            <a:r>
              <a:rPr lang="en-US" sz="2800" dirty="0" smtClean="0">
                <a:solidFill>
                  <a:schemeClr val="bg1"/>
                </a:solidFill>
              </a:rPr>
              <a:t>.” Then </a:t>
            </a:r>
            <a:r>
              <a:rPr lang="en-US" sz="2800" dirty="0">
                <a:solidFill>
                  <a:schemeClr val="bg1"/>
                </a:solidFill>
              </a:rPr>
              <a:t>Joseph, being aroused from sleep, did as the angel of the Lord commanded him and took to him his wife, </a:t>
            </a:r>
            <a:r>
              <a:rPr lang="en-US" sz="2800" dirty="0" smtClean="0">
                <a:solidFill>
                  <a:schemeClr val="bg1"/>
                </a:solidFill>
              </a:rPr>
              <a:t>and </a:t>
            </a:r>
            <a:r>
              <a:rPr lang="en-US" sz="2800" dirty="0">
                <a:solidFill>
                  <a:schemeClr val="bg1"/>
                </a:solidFill>
              </a:rPr>
              <a:t>did not know her till she had brought forth her firstborn </a:t>
            </a:r>
            <a:r>
              <a:rPr lang="en-US" sz="2800" dirty="0" smtClean="0">
                <a:solidFill>
                  <a:schemeClr val="bg1"/>
                </a:solidFill>
              </a:rPr>
              <a:t>Son.</a:t>
            </a:r>
            <a:r>
              <a:rPr lang="en-US" sz="2800" baseline="30000" dirty="0">
                <a:solidFill>
                  <a:schemeClr val="bg1"/>
                </a:solidFill>
              </a:rPr>
              <a:t> </a:t>
            </a:r>
            <a:r>
              <a:rPr lang="en-US" sz="2800" dirty="0" smtClean="0">
                <a:solidFill>
                  <a:schemeClr val="bg1"/>
                </a:solidFill>
              </a:rPr>
              <a:t>And </a:t>
            </a:r>
            <a:r>
              <a:rPr lang="en-US" sz="2800" dirty="0">
                <a:solidFill>
                  <a:schemeClr val="bg1"/>
                </a:solidFill>
              </a:rPr>
              <a:t>he called His name </a:t>
            </a:r>
            <a:r>
              <a:rPr lang="en-US" sz="2800" cap="small" dirty="0">
                <a:solidFill>
                  <a:schemeClr val="bg1"/>
                </a:solidFill>
              </a:rPr>
              <a:t>Jesus</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8827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609599" y="2038350"/>
            <a:ext cx="7924801" cy="2585323"/>
          </a:xfrm>
          <a:prstGeom prst="rect">
            <a:avLst/>
          </a:prstGeom>
          <a:solidFill>
            <a:schemeClr val="tx1">
              <a:alpha val="50000"/>
            </a:schemeClr>
          </a:solid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aramond" panose="02020404030301010803" pitchFamily="18" charset="0"/>
              </a:rPr>
              <a:t>“It seemed quite logical, therefore, that as Christianity began to dominate the Roman Empire, the date of the ‘new-born Sun’ should be chosen as the birthdate of Christ. Apparently, it bothers some people that the date for Christmas has its roots in a pagan feast. Be that as it may, it’s the best explanation we have for the choice of December 25th to celebrate the birth of Jesus</a:t>
            </a:r>
            <a:r>
              <a:rPr lang="en-US" sz="2400" dirty="0" smtClean="0">
                <a:solidFill>
                  <a:schemeClr val="bg1"/>
                </a:solidFill>
                <a:effectLst>
                  <a:outerShdw blurRad="38100" dist="38100" dir="2700000" algn="tl">
                    <a:srgbClr val="000000">
                      <a:alpha val="43137"/>
                    </a:srgbClr>
                  </a:outerShdw>
                </a:effectLst>
                <a:latin typeface="Garamond" panose="02020404030301010803" pitchFamily="18" charset="0"/>
              </a:rPr>
              <a:t>.”</a:t>
            </a:r>
            <a:endParaRPr lang="en-US" sz="2400" dirty="0">
              <a:solidFill>
                <a:schemeClr val="bg1"/>
              </a:solidFill>
              <a:effectLst>
                <a:outerShdw blurRad="38100" dist="38100" dir="2700000" algn="tl">
                  <a:srgbClr val="000000">
                    <a:alpha val="43137"/>
                  </a:srgbClr>
                </a:outerShdw>
              </a:effectLst>
              <a:latin typeface="Garamond" panose="02020404030301010803" pitchFamily="18" charset="0"/>
            </a:endParaRPr>
          </a:p>
          <a:p>
            <a:pPr algn="r"/>
            <a:r>
              <a:rPr lang="en-US" dirty="0">
                <a:solidFill>
                  <a:schemeClr val="bg1"/>
                </a:solidFill>
                <a:effectLst>
                  <a:outerShdw blurRad="38100" dist="38100" dir="2700000" algn="tl">
                    <a:srgbClr val="000000">
                      <a:alpha val="43137"/>
                    </a:srgbClr>
                  </a:outerShdw>
                </a:effectLst>
                <a:latin typeface="Garamond" panose="02020404030301010803" pitchFamily="18" charset="0"/>
              </a:rPr>
              <a:t>- “The Question Box,” Catholic Catechism, pg. 28-29</a:t>
            </a:r>
          </a:p>
        </p:txBody>
      </p:sp>
    </p:spTree>
    <p:extLst>
      <p:ext uri="{BB962C8B-B14F-4D97-AF65-F5344CB8AC3E}">
        <p14:creationId xmlns:p14="http://schemas.microsoft.com/office/powerpoint/2010/main" val="344688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3" y="1276350"/>
            <a:ext cx="9143996"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Why was December 25</a:t>
            </a:r>
            <a:r>
              <a:rPr lang="en-US" sz="3600" baseline="30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th</a:t>
            </a: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 chosen?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6"/>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a:t>
            </a:r>
            <a:r>
              <a:rPr lang="en-US" sz="2400" b="1" dirty="0" smtClean="0">
                <a:solidFill>
                  <a:schemeClr val="bg1"/>
                </a:solidFill>
                <a:latin typeface="Garamond" panose="02020404030301010803" pitchFamily="18" charset="0"/>
              </a:rPr>
              <a:t>Christmas</a:t>
            </a:r>
            <a:r>
              <a:rPr lang="en-US" sz="2400" dirty="0" smtClean="0">
                <a:solidFill>
                  <a:schemeClr val="bg1"/>
                </a:solidFill>
                <a:latin typeface="Garamond" panose="02020404030301010803" pitchFamily="18" charset="0"/>
              </a:rPr>
              <a:t>” = Christ-mass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4750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TextBox 5"/>
          <p:cNvSpPr txBox="1"/>
          <p:nvPr/>
        </p:nvSpPr>
        <p:spPr>
          <a:xfrm>
            <a:off x="1828802" y="361952"/>
            <a:ext cx="7315201" cy="1015663"/>
          </a:xfrm>
          <a:prstGeom prst="rect">
            <a:avLst/>
          </a:prstGeom>
          <a:noFill/>
        </p:spPr>
        <p:txBody>
          <a:bodyPr wrap="square" rtlCol="0">
            <a:spAutoFit/>
          </a:bodyPr>
          <a:lstStyle/>
          <a:p>
            <a:pPr algn="r"/>
            <a:r>
              <a:rPr lang="en-US" sz="6000" dirty="0">
                <a:solidFill>
                  <a:prstClr val="white"/>
                </a:solidFill>
                <a:effectLst>
                  <a:outerShdw blurRad="38100" dist="38100" dir="2700000" algn="tl">
                    <a:srgbClr val="000000">
                      <a:alpha val="43137"/>
                    </a:srgbClr>
                  </a:outerShdw>
                </a:effectLst>
                <a:latin typeface="Garamond" panose="02020404030301010803" pitchFamily="18" charset="0"/>
              </a:rPr>
              <a:t>Christmas &amp; the Bible</a:t>
            </a:r>
          </a:p>
        </p:txBody>
      </p:sp>
      <p:sp>
        <p:nvSpPr>
          <p:cNvPr id="7" name="TextBox 6"/>
          <p:cNvSpPr txBox="1"/>
          <p:nvPr/>
        </p:nvSpPr>
        <p:spPr>
          <a:xfrm>
            <a:off x="1828801" y="1276352"/>
            <a:ext cx="7315201" cy="646331"/>
          </a:xfrm>
          <a:prstGeom prst="rect">
            <a:avLst/>
          </a:prstGeom>
          <a:noFill/>
        </p:spPr>
        <p:txBody>
          <a:bodyPr wrap="square" rtlCol="0">
            <a:spAutoFit/>
          </a:bodyPr>
          <a:lstStyle/>
          <a:p>
            <a:pPr algn="r"/>
            <a:r>
              <a:rPr lang="en-US" sz="36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Where was Jesus born?</a:t>
            </a:r>
            <a:endParaRPr lang="en-US" sz="3600" dirty="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8"/>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prstClr val="white"/>
                </a:solidFill>
                <a:latin typeface="Garamond" panose="02020404030301010803" pitchFamily="18" charset="0"/>
              </a:rPr>
              <a:t>(Mt. 2:1)—Bethlehem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04950"/>
            <a:ext cx="3505200" cy="2876282"/>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457198" y="2266950"/>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prstClr val="white"/>
                </a:solidFill>
                <a:latin typeface="Garamond" panose="02020404030301010803" pitchFamily="18" charset="0"/>
              </a:rPr>
              <a:t>(Lk. 2:6-7)—Manger outside the inn</a:t>
            </a:r>
            <a:endParaRPr lang="en-US"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006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057" b="5350"/>
          <a:stretch/>
        </p:blipFill>
        <p:spPr>
          <a:xfrm>
            <a:off x="457198" y="1518731"/>
            <a:ext cx="3834503" cy="2875877"/>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828802" y="361952"/>
            <a:ext cx="7315201" cy="1015663"/>
          </a:xfrm>
          <a:prstGeom prst="rect">
            <a:avLst/>
          </a:prstGeom>
          <a:noFill/>
        </p:spPr>
        <p:txBody>
          <a:bodyPr wrap="square" rtlCol="0">
            <a:spAutoFit/>
          </a:bodyPr>
          <a:lstStyle/>
          <a:p>
            <a:pPr algn="r"/>
            <a:r>
              <a:rPr lang="en-US" sz="6000" dirty="0">
                <a:solidFill>
                  <a:prstClr val="white"/>
                </a:solidFill>
                <a:effectLst>
                  <a:outerShdw blurRad="38100" dist="38100" dir="2700000" algn="tl">
                    <a:srgbClr val="000000">
                      <a:alpha val="43137"/>
                    </a:srgbClr>
                  </a:outerShdw>
                </a:effectLst>
                <a:latin typeface="Garamond" panose="02020404030301010803" pitchFamily="18" charset="0"/>
              </a:rPr>
              <a:t>Christmas &amp; the Bible</a:t>
            </a:r>
          </a:p>
        </p:txBody>
      </p:sp>
      <p:sp>
        <p:nvSpPr>
          <p:cNvPr id="7" name="TextBox 6"/>
          <p:cNvSpPr txBox="1"/>
          <p:nvPr/>
        </p:nvSpPr>
        <p:spPr>
          <a:xfrm>
            <a:off x="1828801" y="1276352"/>
            <a:ext cx="7315201" cy="646331"/>
          </a:xfrm>
          <a:prstGeom prst="rect">
            <a:avLst/>
          </a:prstGeom>
          <a:noFill/>
        </p:spPr>
        <p:txBody>
          <a:bodyPr wrap="square" rtlCol="0">
            <a:spAutoFit/>
          </a:bodyPr>
          <a:lstStyle/>
          <a:p>
            <a:pPr algn="r"/>
            <a:r>
              <a:rPr lang="en-US" sz="36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Where was Jesus born?</a:t>
            </a:r>
            <a:endParaRPr lang="en-US" sz="3600" dirty="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endParaRPr>
          </a:p>
        </p:txBody>
      </p:sp>
      <p:sp>
        <p:nvSpPr>
          <p:cNvPr id="8" name="TextBox 7"/>
          <p:cNvSpPr txBox="1"/>
          <p:nvPr/>
        </p:nvSpPr>
        <p:spPr>
          <a:xfrm>
            <a:off x="457198" y="1887228"/>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prstClr val="white"/>
                </a:solidFill>
                <a:latin typeface="Garamond" panose="02020404030301010803" pitchFamily="18" charset="0"/>
              </a:rPr>
              <a:t>(Mt. 2:1)—Bethlehem</a:t>
            </a:r>
          </a:p>
          <a:p>
            <a:pPr algn="r"/>
            <a:r>
              <a:rPr lang="en-US" sz="2400" dirty="0" smtClean="0">
                <a:solidFill>
                  <a:prstClr val="white"/>
                </a:solidFill>
                <a:latin typeface="Garamond" panose="02020404030301010803" pitchFamily="18" charset="0"/>
              </a:rPr>
              <a:t>(Lk. 2:6-7)—Manger outside the inn</a:t>
            </a:r>
            <a:endParaRPr lang="en-US"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31409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TextBox 5"/>
          <p:cNvSpPr txBox="1"/>
          <p:nvPr/>
        </p:nvSpPr>
        <p:spPr>
          <a:xfrm>
            <a:off x="1828802" y="361952"/>
            <a:ext cx="7315201" cy="1015663"/>
          </a:xfrm>
          <a:prstGeom prst="rect">
            <a:avLst/>
          </a:prstGeom>
          <a:noFill/>
        </p:spPr>
        <p:txBody>
          <a:bodyPr wrap="square" rtlCol="0">
            <a:spAutoFit/>
          </a:bodyPr>
          <a:lstStyle/>
          <a:p>
            <a:pPr algn="r"/>
            <a:r>
              <a:rPr lang="en-US" sz="6000" dirty="0">
                <a:solidFill>
                  <a:prstClr val="white"/>
                </a:solidFill>
                <a:effectLst>
                  <a:outerShdw blurRad="38100" dist="38100" dir="2700000" algn="tl">
                    <a:srgbClr val="000000">
                      <a:alpha val="43137"/>
                    </a:srgbClr>
                  </a:outerShdw>
                </a:effectLst>
                <a:latin typeface="Garamond" panose="02020404030301010803" pitchFamily="18" charset="0"/>
              </a:rPr>
              <a:t>Christmas &amp; the Bible</a:t>
            </a:r>
          </a:p>
        </p:txBody>
      </p:sp>
      <p:sp>
        <p:nvSpPr>
          <p:cNvPr id="7" name="TextBox 6"/>
          <p:cNvSpPr txBox="1"/>
          <p:nvPr/>
        </p:nvSpPr>
        <p:spPr>
          <a:xfrm>
            <a:off x="1828801" y="1276352"/>
            <a:ext cx="7315201" cy="646331"/>
          </a:xfrm>
          <a:prstGeom prst="rect">
            <a:avLst/>
          </a:prstGeom>
          <a:noFill/>
        </p:spPr>
        <p:txBody>
          <a:bodyPr wrap="square" rtlCol="0">
            <a:spAutoFit/>
          </a:bodyPr>
          <a:lstStyle/>
          <a:p>
            <a:pPr algn="r"/>
            <a:r>
              <a:rPr lang="en-US" sz="36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Where was the manger?</a:t>
            </a:r>
            <a:endParaRPr lang="en-US" sz="3600" dirty="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endParaRPr>
          </a:p>
        </p:txBody>
      </p:sp>
      <p:sp>
        <p:nvSpPr>
          <p:cNvPr id="5" name="Rectangle 4"/>
          <p:cNvSpPr/>
          <p:nvPr/>
        </p:nvSpPr>
        <p:spPr>
          <a:xfrm>
            <a:off x="189689" y="3125748"/>
            <a:ext cx="8725711" cy="1107996"/>
          </a:xfrm>
          <a:prstGeom prst="rect">
            <a:avLst/>
          </a:prstGeom>
          <a:noFill/>
        </p:spPr>
        <p:txBody>
          <a:bodyPr wrap="square">
            <a:spAutoFit/>
          </a:bodyPr>
          <a:lstStyle/>
          <a:p>
            <a:r>
              <a:rPr lang="en-US" sz="2400" dirty="0" smtClean="0">
                <a:solidFill>
                  <a:prstClr val="white"/>
                </a:solidFill>
                <a:effectLst>
                  <a:outerShdw blurRad="38100" dist="38100" dir="2700000" algn="tl">
                    <a:srgbClr val="000000">
                      <a:alpha val="43137"/>
                    </a:srgbClr>
                  </a:outerShdw>
                </a:effectLst>
                <a:latin typeface="Garamond" panose="02020404030301010803" pitchFamily="18" charset="0"/>
              </a:rPr>
              <a:t>“Finding no place in the town, Joseph took his portage in a certain cave in the village.”</a:t>
            </a:r>
          </a:p>
          <a:p>
            <a:pPr algn="r"/>
            <a:r>
              <a:rPr lang="en-US" dirty="0" smtClean="0">
                <a:solidFill>
                  <a:prstClr val="white"/>
                </a:solidFill>
                <a:effectLst>
                  <a:outerShdw blurRad="38100" dist="38100" dir="2700000" algn="tl">
                    <a:srgbClr val="000000">
                      <a:alpha val="43137"/>
                    </a:srgbClr>
                  </a:outerShdw>
                </a:effectLst>
                <a:latin typeface="Garamond" panose="02020404030301010803" pitchFamily="18" charset="0"/>
              </a:rPr>
              <a:t>-Justin Martyr c. AD 160</a:t>
            </a:r>
            <a:endParaRPr lang="en-US" dirty="0">
              <a:solidFill>
                <a:prstClr val="white"/>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457198" y="1887228"/>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a:solidFill>
                  <a:prstClr val="white"/>
                </a:solidFill>
                <a:latin typeface="Garamond" panose="02020404030301010803" pitchFamily="18" charset="0"/>
              </a:rPr>
              <a:t>Jerome records that the cave had been “defiled” from the time of Hadrian (</a:t>
            </a:r>
            <a:r>
              <a:rPr lang="en-US" sz="2400" dirty="0" smtClean="0">
                <a:solidFill>
                  <a:prstClr val="white"/>
                </a:solidFill>
                <a:latin typeface="Garamond" panose="02020404030301010803" pitchFamily="18" charset="0"/>
              </a:rPr>
              <a:t>AD 135</a:t>
            </a:r>
            <a:r>
              <a:rPr lang="en-US" sz="2400" dirty="0">
                <a:solidFill>
                  <a:prstClr val="white"/>
                </a:solidFill>
                <a:latin typeface="Garamond" panose="02020404030301010803" pitchFamily="18" charset="0"/>
              </a:rPr>
              <a:t>) to the time of </a:t>
            </a:r>
            <a:r>
              <a:rPr lang="en-US" sz="2400" dirty="0" smtClean="0">
                <a:solidFill>
                  <a:prstClr val="white"/>
                </a:solidFill>
                <a:latin typeface="Garamond" panose="02020404030301010803" pitchFamily="18" charset="0"/>
              </a:rPr>
              <a:t>Constantine</a:t>
            </a:r>
            <a:endParaRPr lang="en-US"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99052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TextBox 5"/>
          <p:cNvSpPr txBox="1"/>
          <p:nvPr/>
        </p:nvSpPr>
        <p:spPr>
          <a:xfrm>
            <a:off x="1828802" y="361952"/>
            <a:ext cx="7315201" cy="1015663"/>
          </a:xfrm>
          <a:prstGeom prst="rect">
            <a:avLst/>
          </a:prstGeom>
          <a:noFill/>
        </p:spPr>
        <p:txBody>
          <a:bodyPr wrap="square" rtlCol="0">
            <a:spAutoFit/>
          </a:bodyPr>
          <a:lstStyle/>
          <a:p>
            <a:pPr algn="r"/>
            <a:r>
              <a:rPr lang="en-US" sz="6000" dirty="0">
                <a:solidFill>
                  <a:prstClr val="white"/>
                </a:solidFill>
                <a:effectLst>
                  <a:outerShdw blurRad="38100" dist="38100" dir="2700000" algn="tl">
                    <a:srgbClr val="000000">
                      <a:alpha val="43137"/>
                    </a:srgbClr>
                  </a:outerShdw>
                </a:effectLst>
                <a:latin typeface="Garamond" panose="02020404030301010803" pitchFamily="18" charset="0"/>
              </a:rPr>
              <a:t>Christmas &amp; the Bible</a:t>
            </a:r>
          </a:p>
        </p:txBody>
      </p:sp>
      <p:sp>
        <p:nvSpPr>
          <p:cNvPr id="7" name="TextBox 6"/>
          <p:cNvSpPr txBox="1"/>
          <p:nvPr/>
        </p:nvSpPr>
        <p:spPr>
          <a:xfrm>
            <a:off x="1828801" y="1276352"/>
            <a:ext cx="7315201" cy="646331"/>
          </a:xfrm>
          <a:prstGeom prst="rect">
            <a:avLst/>
          </a:prstGeom>
          <a:noFill/>
        </p:spPr>
        <p:txBody>
          <a:bodyPr wrap="square" rtlCol="0">
            <a:spAutoFit/>
          </a:bodyPr>
          <a:lstStyle/>
          <a:p>
            <a:pPr algn="r"/>
            <a:r>
              <a:rPr lang="en-US" sz="36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Where was the manger?</a:t>
            </a:r>
            <a:endParaRPr lang="en-US" sz="3600" dirty="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57350"/>
            <a:ext cx="4078522" cy="306704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457198" y="1887228"/>
            <a:ext cx="8686800" cy="120032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prstClr val="white"/>
                </a:solidFill>
                <a:latin typeface="Garamond" panose="02020404030301010803" pitchFamily="18" charset="0"/>
              </a:rPr>
              <a:t>The Church of the Nativity</a:t>
            </a:r>
          </a:p>
          <a:p>
            <a:pPr algn="r"/>
            <a:r>
              <a:rPr lang="en-US" sz="2400" dirty="0">
                <a:solidFill>
                  <a:prstClr val="white"/>
                </a:solidFill>
                <a:latin typeface="Garamond" panose="02020404030301010803" pitchFamily="18" charset="0"/>
              </a:rPr>
              <a:t>c</a:t>
            </a:r>
            <a:r>
              <a:rPr lang="en-US" sz="2400" dirty="0" smtClean="0">
                <a:solidFill>
                  <a:prstClr val="white"/>
                </a:solidFill>
                <a:latin typeface="Garamond" panose="02020404030301010803" pitchFamily="18" charset="0"/>
              </a:rPr>
              <a:t>onstructed over traditional </a:t>
            </a:r>
          </a:p>
          <a:p>
            <a:pPr algn="r"/>
            <a:r>
              <a:rPr lang="en-US" sz="2400" dirty="0" smtClean="0">
                <a:solidFill>
                  <a:prstClr val="white"/>
                </a:solidFill>
                <a:latin typeface="Garamond" panose="02020404030301010803" pitchFamily="18" charset="0"/>
              </a:rPr>
              <a:t>cave in Bethlehe</a:t>
            </a:r>
            <a:r>
              <a:rPr lang="en-US" sz="2400" dirty="0">
                <a:solidFill>
                  <a:prstClr val="white"/>
                </a:solidFill>
                <a:latin typeface="Garamond" panose="02020404030301010803" pitchFamily="18" charset="0"/>
              </a:rPr>
              <a:t>m</a:t>
            </a:r>
          </a:p>
        </p:txBody>
      </p:sp>
    </p:spTree>
    <p:extLst>
      <p:ext uri="{BB962C8B-B14F-4D97-AF65-F5344CB8AC3E}">
        <p14:creationId xmlns:p14="http://schemas.microsoft.com/office/powerpoint/2010/main" val="118786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47" name="Rectangle 46"/>
          <p:cNvSpPr/>
          <p:nvPr/>
        </p:nvSpPr>
        <p:spPr>
          <a:xfrm>
            <a:off x="2209799" y="3257550"/>
            <a:ext cx="1752599"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3962399" y="3253412"/>
            <a:ext cx="1476175"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533401" y="3255757"/>
            <a:ext cx="1676400"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828802" y="361952"/>
            <a:ext cx="7315201" cy="1015663"/>
          </a:xfrm>
          <a:prstGeom prst="rect">
            <a:avLst/>
          </a:prstGeom>
          <a:noFill/>
        </p:spPr>
        <p:txBody>
          <a:bodyPr wrap="square" rtlCol="0">
            <a:spAutoFit/>
          </a:bodyPr>
          <a:lstStyle/>
          <a:p>
            <a:pPr algn="r"/>
            <a:r>
              <a:rPr lang="en-US" sz="6000" dirty="0">
                <a:solidFill>
                  <a:prstClr val="white"/>
                </a:solidFill>
                <a:effectLst>
                  <a:outerShdw blurRad="38100" dist="38100" dir="2700000" algn="tl">
                    <a:srgbClr val="000000">
                      <a:alpha val="43137"/>
                    </a:srgbClr>
                  </a:outerShdw>
                </a:effectLst>
                <a:latin typeface="Garamond" panose="02020404030301010803" pitchFamily="18" charset="0"/>
              </a:rPr>
              <a:t>Christmas &amp; the Bible</a:t>
            </a:r>
          </a:p>
        </p:txBody>
      </p:sp>
      <p:sp>
        <p:nvSpPr>
          <p:cNvPr id="7" name="TextBox 6"/>
          <p:cNvSpPr txBox="1"/>
          <p:nvPr/>
        </p:nvSpPr>
        <p:spPr>
          <a:xfrm>
            <a:off x="228601" y="1276352"/>
            <a:ext cx="8915402" cy="646331"/>
          </a:xfrm>
          <a:prstGeom prst="rect">
            <a:avLst/>
          </a:prstGeom>
          <a:noFill/>
        </p:spPr>
        <p:txBody>
          <a:bodyPr wrap="square" rtlCol="0">
            <a:spAutoFit/>
          </a:bodyPr>
          <a:lstStyle/>
          <a:p>
            <a:pPr algn="r"/>
            <a:r>
              <a:rPr lang="en-US" sz="36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Comparing Biblical Accounts to Christmas Story</a:t>
            </a:r>
            <a:endParaRPr lang="en-US" sz="3600" dirty="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457198" y="1887228"/>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b="1" dirty="0" smtClean="0">
                <a:solidFill>
                  <a:prstClr val="white"/>
                </a:solidFill>
                <a:latin typeface="Garamond" panose="02020404030301010803" pitchFamily="18" charset="0"/>
              </a:rPr>
              <a:t>Matthew</a:t>
            </a:r>
            <a:r>
              <a:rPr lang="en-US" sz="2400" dirty="0" smtClean="0">
                <a:solidFill>
                  <a:prstClr val="white"/>
                </a:solidFill>
                <a:latin typeface="Garamond" panose="02020404030301010803" pitchFamily="18" charset="0"/>
              </a:rPr>
              <a:t> tells of the </a:t>
            </a:r>
            <a:r>
              <a:rPr lang="en-US" sz="2400" b="1" dirty="0" smtClean="0">
                <a:solidFill>
                  <a:prstClr val="white"/>
                </a:solidFill>
                <a:latin typeface="Garamond" panose="02020404030301010803" pitchFamily="18" charset="0"/>
              </a:rPr>
              <a:t>wise men </a:t>
            </a:r>
            <a:r>
              <a:rPr lang="en-US" sz="2400" dirty="0" smtClean="0">
                <a:solidFill>
                  <a:prstClr val="white"/>
                </a:solidFill>
                <a:latin typeface="Garamond" panose="02020404030301010803" pitchFamily="18" charset="0"/>
              </a:rPr>
              <a:t>&amp; </a:t>
            </a:r>
            <a:r>
              <a:rPr lang="en-US" sz="2400" b="1" dirty="0" smtClean="0">
                <a:solidFill>
                  <a:prstClr val="white"/>
                </a:solidFill>
                <a:latin typeface="Garamond" panose="02020404030301010803" pitchFamily="18" charset="0"/>
              </a:rPr>
              <a:t>Luke</a:t>
            </a:r>
            <a:r>
              <a:rPr lang="en-US" sz="2400" dirty="0" smtClean="0">
                <a:solidFill>
                  <a:prstClr val="white"/>
                </a:solidFill>
                <a:latin typeface="Garamond" panose="02020404030301010803" pitchFamily="18" charset="0"/>
              </a:rPr>
              <a:t> tells of the </a:t>
            </a:r>
            <a:r>
              <a:rPr lang="en-US" sz="2400" b="1" dirty="0" smtClean="0">
                <a:solidFill>
                  <a:prstClr val="white"/>
                </a:solidFill>
                <a:latin typeface="Garamond" panose="02020404030301010803" pitchFamily="18" charset="0"/>
              </a:rPr>
              <a:t>shepherds</a:t>
            </a:r>
            <a:endParaRPr lang="en-US" sz="2400" b="1" dirty="0">
              <a:solidFill>
                <a:prstClr val="white"/>
              </a:solidFill>
              <a:latin typeface="Garamond" panose="02020404030301010803" pitchFamily="18" charset="0"/>
            </a:endParaRPr>
          </a:p>
        </p:txBody>
      </p:sp>
      <p:cxnSp>
        <p:nvCxnSpPr>
          <p:cNvPr id="12" name="Straight Connector 11"/>
          <p:cNvCxnSpPr/>
          <p:nvPr/>
        </p:nvCxnSpPr>
        <p:spPr>
          <a:xfrm>
            <a:off x="533400" y="325755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3714748"/>
            <a:ext cx="12954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Birth</a:t>
            </a:r>
            <a:endPar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endParaRPr>
          </a:p>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2:1-7</a:t>
            </a:r>
          </a:p>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Mt. 1:18-25</a:t>
            </a:r>
          </a:p>
        </p:txBody>
      </p:sp>
      <p:cxnSp>
        <p:nvCxnSpPr>
          <p:cNvPr id="14" name="Straight Connector 13"/>
          <p:cNvCxnSpPr/>
          <p:nvPr/>
        </p:nvCxnSpPr>
        <p:spPr>
          <a:xfrm>
            <a:off x="533400" y="3486148"/>
            <a:ext cx="8153400"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2391638"/>
            <a:ext cx="1905001" cy="86177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2:8-14</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Angel Visits Shepherds</a:t>
            </a:r>
          </a:p>
        </p:txBody>
      </p:sp>
      <p:sp>
        <p:nvSpPr>
          <p:cNvPr id="21" name="TextBox 20"/>
          <p:cNvSpPr txBox="1"/>
          <p:nvPr/>
        </p:nvSpPr>
        <p:spPr>
          <a:xfrm>
            <a:off x="1295400" y="3714748"/>
            <a:ext cx="1905001" cy="1138773"/>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2:15-20</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Shepherds Visit Infant Christ</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in Bethlehem</a:t>
            </a:r>
          </a:p>
        </p:txBody>
      </p:sp>
      <p:cxnSp>
        <p:nvCxnSpPr>
          <p:cNvPr id="22" name="Straight Connector 21"/>
          <p:cNvCxnSpPr/>
          <p:nvPr/>
        </p:nvCxnSpPr>
        <p:spPr>
          <a:xfrm>
            <a:off x="2209800" y="3253412"/>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399" y="325755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09899" y="2395776"/>
            <a:ext cx="1905001" cy="86177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2:21</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Infant Christ Circumcised</a:t>
            </a:r>
          </a:p>
        </p:txBody>
      </p:sp>
      <p:sp>
        <p:nvSpPr>
          <p:cNvPr id="28" name="TextBox 27"/>
          <p:cNvSpPr txBox="1"/>
          <p:nvPr/>
        </p:nvSpPr>
        <p:spPr>
          <a:xfrm>
            <a:off x="4419600" y="3714749"/>
            <a:ext cx="2057400" cy="1138773"/>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2:22-38; Lev. 12:1-8</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Infant Christ</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Presented to Lord at Temple</a:t>
            </a:r>
          </a:p>
        </p:txBody>
      </p:sp>
      <p:cxnSp>
        <p:nvCxnSpPr>
          <p:cNvPr id="29" name="Straight Connector 28"/>
          <p:cNvCxnSpPr/>
          <p:nvPr/>
        </p:nvCxnSpPr>
        <p:spPr>
          <a:xfrm>
            <a:off x="5438574" y="3257549"/>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62300" y="3222294"/>
            <a:ext cx="800099" cy="307777"/>
          </a:xfrm>
          <a:prstGeom prst="rect">
            <a:avLst/>
          </a:prstGeom>
          <a:noFill/>
        </p:spPr>
        <p:txBody>
          <a:bodyPr wrap="square" rtlCol="0">
            <a:spAutoFit/>
          </a:bodyPr>
          <a:lstStyle/>
          <a:p>
            <a:pPr algn="ctr"/>
            <a:r>
              <a:rPr lang="en-US" sz="1400" dirty="0" smtClean="0">
                <a:solidFill>
                  <a:prstClr val="white"/>
                </a:solidFill>
                <a:latin typeface="Garamond" panose="02020404030301010803" pitchFamily="18" charset="0"/>
              </a:rPr>
              <a:t>8 days</a:t>
            </a:r>
            <a:endParaRPr lang="en-US" sz="1400" dirty="0">
              <a:solidFill>
                <a:prstClr val="white"/>
              </a:solidFill>
              <a:latin typeface="Garamond" panose="02020404030301010803" pitchFamily="18" charset="0"/>
            </a:endParaRPr>
          </a:p>
        </p:txBody>
      </p:sp>
      <p:sp>
        <p:nvSpPr>
          <p:cNvPr id="33" name="TextBox 32"/>
          <p:cNvSpPr txBox="1"/>
          <p:nvPr/>
        </p:nvSpPr>
        <p:spPr>
          <a:xfrm>
            <a:off x="4686301" y="3222293"/>
            <a:ext cx="752271" cy="307777"/>
          </a:xfrm>
          <a:prstGeom prst="rect">
            <a:avLst/>
          </a:prstGeom>
          <a:noFill/>
        </p:spPr>
        <p:txBody>
          <a:bodyPr wrap="square" rtlCol="0">
            <a:spAutoFit/>
          </a:bodyPr>
          <a:lstStyle/>
          <a:p>
            <a:pPr algn="ctr"/>
            <a:r>
              <a:rPr lang="en-US" sz="1400" dirty="0" smtClean="0">
                <a:solidFill>
                  <a:prstClr val="white"/>
                </a:solidFill>
                <a:latin typeface="Garamond" panose="02020404030301010803" pitchFamily="18" charset="0"/>
              </a:rPr>
              <a:t>41 days</a:t>
            </a:r>
            <a:endParaRPr lang="en-US" sz="1400" dirty="0">
              <a:solidFill>
                <a:prstClr val="white"/>
              </a:solidFill>
              <a:latin typeface="Garamond" panose="02020404030301010803" pitchFamily="18" charset="0"/>
            </a:endParaRPr>
          </a:p>
        </p:txBody>
      </p:sp>
      <p:sp>
        <p:nvSpPr>
          <p:cNvPr id="46" name="TextBox 45"/>
          <p:cNvSpPr txBox="1"/>
          <p:nvPr/>
        </p:nvSpPr>
        <p:spPr>
          <a:xfrm>
            <a:off x="1409701" y="3215470"/>
            <a:ext cx="800099" cy="307777"/>
          </a:xfrm>
          <a:prstGeom prst="rect">
            <a:avLst/>
          </a:prstGeom>
          <a:noFill/>
        </p:spPr>
        <p:txBody>
          <a:bodyPr wrap="square" rtlCol="0">
            <a:spAutoFit/>
          </a:bodyPr>
          <a:lstStyle/>
          <a:p>
            <a:pPr algn="ctr"/>
            <a:r>
              <a:rPr lang="en-US" sz="1400" dirty="0">
                <a:solidFill>
                  <a:prstClr val="white"/>
                </a:solidFill>
                <a:latin typeface="Garamond" panose="02020404030301010803" pitchFamily="18" charset="0"/>
              </a:rPr>
              <a:t>?</a:t>
            </a:r>
            <a:r>
              <a:rPr lang="en-US" sz="1400" dirty="0" smtClean="0">
                <a:solidFill>
                  <a:prstClr val="white"/>
                </a:solidFill>
                <a:latin typeface="Garamond" panose="02020404030301010803" pitchFamily="18" charset="0"/>
              </a:rPr>
              <a:t> days</a:t>
            </a:r>
            <a:endParaRPr lang="en-US" sz="1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19295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26" grpId="0" animBg="1"/>
      <p:bldP spid="20" grpId="0"/>
      <p:bldP spid="21" grpId="0"/>
      <p:bldP spid="25" grpId="0"/>
      <p:bldP spid="28" grpId="0"/>
      <p:bldP spid="3" grpId="0"/>
      <p:bldP spid="33"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713" y="0"/>
            <a:ext cx="6778574" cy="5143500"/>
          </a:xfrm>
          <a:prstGeom prst="rect">
            <a:avLst/>
          </a:prstGeom>
        </p:spPr>
      </p:pic>
      <p:pic>
        <p:nvPicPr>
          <p:cNvPr id="1026" name="Picture 2" descr="C:\Users\JRBRONGER\AppData\Local\Microsoft\Windows\INetCache\IE\46GLBMPX\sy-bethlehem-st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5750"/>
            <a:ext cx="1114425" cy="119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3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31" name="Rectangle 30"/>
          <p:cNvSpPr/>
          <p:nvPr/>
        </p:nvSpPr>
        <p:spPr>
          <a:xfrm>
            <a:off x="5438572" y="3254967"/>
            <a:ext cx="2295727"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2209799" y="3257550"/>
            <a:ext cx="1752599"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3962399" y="3253412"/>
            <a:ext cx="1476175"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533401" y="3255757"/>
            <a:ext cx="1676400" cy="462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828802" y="361952"/>
            <a:ext cx="7315201" cy="1015663"/>
          </a:xfrm>
          <a:prstGeom prst="rect">
            <a:avLst/>
          </a:prstGeom>
          <a:noFill/>
        </p:spPr>
        <p:txBody>
          <a:bodyPr wrap="square" rtlCol="0">
            <a:spAutoFit/>
          </a:bodyPr>
          <a:lstStyle/>
          <a:p>
            <a:pPr algn="r"/>
            <a:r>
              <a:rPr lang="en-US" sz="6000" dirty="0">
                <a:solidFill>
                  <a:prstClr val="white"/>
                </a:solidFill>
                <a:effectLst>
                  <a:outerShdw blurRad="38100" dist="38100" dir="2700000" algn="tl">
                    <a:srgbClr val="000000">
                      <a:alpha val="43137"/>
                    </a:srgbClr>
                  </a:outerShdw>
                </a:effectLst>
                <a:latin typeface="Garamond" panose="02020404030301010803" pitchFamily="18" charset="0"/>
              </a:rPr>
              <a:t>Christmas &amp; the Bible</a:t>
            </a:r>
          </a:p>
        </p:txBody>
      </p:sp>
      <p:sp>
        <p:nvSpPr>
          <p:cNvPr id="7" name="TextBox 6"/>
          <p:cNvSpPr txBox="1"/>
          <p:nvPr/>
        </p:nvSpPr>
        <p:spPr>
          <a:xfrm>
            <a:off x="228601" y="1276352"/>
            <a:ext cx="8915402" cy="954107"/>
          </a:xfrm>
          <a:prstGeom prst="rect">
            <a:avLst/>
          </a:prstGeom>
          <a:noFill/>
        </p:spPr>
        <p:txBody>
          <a:bodyPr wrap="square" rtlCol="0">
            <a:spAutoFit/>
          </a:bodyPr>
          <a:lstStyle/>
          <a:p>
            <a:pPr algn="r"/>
            <a:r>
              <a:rPr lang="en-US" sz="36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Comparing Biblical Accounts to Christmas Story </a:t>
            </a:r>
          </a:p>
          <a:p>
            <a:pPr algn="r"/>
            <a:r>
              <a:rPr lang="en-US" sz="2000" dirty="0" smtClean="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rPr>
              <a:t>shows that the story didn’t happen the way so many millions of people take for granted</a:t>
            </a:r>
            <a:endParaRPr lang="en-US" sz="2000" dirty="0">
              <a:ln>
                <a:solidFill>
                  <a:prstClr val="white"/>
                </a:solidFill>
              </a:ln>
              <a:solidFill>
                <a:prstClr val="white"/>
              </a:solidFill>
              <a:effectLst>
                <a:outerShdw blurRad="38100" dist="38100" dir="2700000" algn="tl">
                  <a:srgbClr val="000000">
                    <a:alpha val="43137"/>
                  </a:srgbClr>
                </a:outerShdw>
              </a:effectLst>
              <a:latin typeface="Garamond" panose="02020404030301010803" pitchFamily="18" charset="0"/>
            </a:endParaRPr>
          </a:p>
        </p:txBody>
      </p:sp>
      <p:cxnSp>
        <p:nvCxnSpPr>
          <p:cNvPr id="12" name="Straight Connector 11"/>
          <p:cNvCxnSpPr/>
          <p:nvPr/>
        </p:nvCxnSpPr>
        <p:spPr>
          <a:xfrm>
            <a:off x="533400" y="3264374"/>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3714748"/>
            <a:ext cx="12954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Birth</a:t>
            </a:r>
            <a:endPar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endParaRPr>
          </a:p>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2:1-7</a:t>
            </a:r>
          </a:p>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Mt. 1:18-25</a:t>
            </a:r>
          </a:p>
        </p:txBody>
      </p:sp>
      <p:cxnSp>
        <p:nvCxnSpPr>
          <p:cNvPr id="14" name="Straight Connector 13"/>
          <p:cNvCxnSpPr/>
          <p:nvPr/>
        </p:nvCxnSpPr>
        <p:spPr>
          <a:xfrm>
            <a:off x="533400" y="3486148"/>
            <a:ext cx="8153400"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2391638"/>
            <a:ext cx="1905001" cy="86177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2:8-14</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Angels Visit Shepherds</a:t>
            </a:r>
          </a:p>
        </p:txBody>
      </p:sp>
      <p:sp>
        <p:nvSpPr>
          <p:cNvPr id="21" name="TextBox 20"/>
          <p:cNvSpPr txBox="1"/>
          <p:nvPr/>
        </p:nvSpPr>
        <p:spPr>
          <a:xfrm>
            <a:off x="1295400" y="3714748"/>
            <a:ext cx="1905001" cy="1138773"/>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2:15-20</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Shepherds Visit Infant Christ</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in Bethlehem</a:t>
            </a:r>
          </a:p>
        </p:txBody>
      </p:sp>
      <p:cxnSp>
        <p:nvCxnSpPr>
          <p:cNvPr id="22" name="Straight Connector 21"/>
          <p:cNvCxnSpPr/>
          <p:nvPr/>
        </p:nvCxnSpPr>
        <p:spPr>
          <a:xfrm>
            <a:off x="2209800" y="3260236"/>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399" y="3264374"/>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09899" y="2395776"/>
            <a:ext cx="1905001" cy="86177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2:21</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Infant Christ Circumcised</a:t>
            </a:r>
          </a:p>
        </p:txBody>
      </p:sp>
      <p:sp>
        <p:nvSpPr>
          <p:cNvPr id="28" name="TextBox 27"/>
          <p:cNvSpPr txBox="1"/>
          <p:nvPr/>
        </p:nvSpPr>
        <p:spPr>
          <a:xfrm>
            <a:off x="4419600" y="3714749"/>
            <a:ext cx="2057400" cy="1138773"/>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Lk. 2:22-38; Lev. 12:1-8</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Infant Christ</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Presented to Lord at Temple</a:t>
            </a:r>
          </a:p>
        </p:txBody>
      </p:sp>
      <p:cxnSp>
        <p:nvCxnSpPr>
          <p:cNvPr id="29" name="Straight Connector 28"/>
          <p:cNvCxnSpPr/>
          <p:nvPr/>
        </p:nvCxnSpPr>
        <p:spPr>
          <a:xfrm>
            <a:off x="5438574" y="3260236"/>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62300" y="3222294"/>
            <a:ext cx="800099" cy="307777"/>
          </a:xfrm>
          <a:prstGeom prst="rect">
            <a:avLst/>
          </a:prstGeom>
          <a:noFill/>
        </p:spPr>
        <p:txBody>
          <a:bodyPr wrap="square" rtlCol="0">
            <a:spAutoFit/>
          </a:bodyPr>
          <a:lstStyle/>
          <a:p>
            <a:pPr algn="ctr"/>
            <a:r>
              <a:rPr lang="en-US" sz="1400" dirty="0" smtClean="0">
                <a:solidFill>
                  <a:prstClr val="white"/>
                </a:solidFill>
                <a:latin typeface="Garamond" panose="02020404030301010803" pitchFamily="18" charset="0"/>
              </a:rPr>
              <a:t>8 days</a:t>
            </a:r>
            <a:endParaRPr lang="en-US" sz="1400" dirty="0">
              <a:solidFill>
                <a:prstClr val="white"/>
              </a:solidFill>
              <a:latin typeface="Garamond" panose="02020404030301010803" pitchFamily="18" charset="0"/>
            </a:endParaRPr>
          </a:p>
        </p:txBody>
      </p:sp>
      <p:sp>
        <p:nvSpPr>
          <p:cNvPr id="33" name="TextBox 32"/>
          <p:cNvSpPr txBox="1"/>
          <p:nvPr/>
        </p:nvSpPr>
        <p:spPr>
          <a:xfrm>
            <a:off x="4686301" y="3222293"/>
            <a:ext cx="752271" cy="307777"/>
          </a:xfrm>
          <a:prstGeom prst="rect">
            <a:avLst/>
          </a:prstGeom>
          <a:noFill/>
        </p:spPr>
        <p:txBody>
          <a:bodyPr wrap="square" rtlCol="0">
            <a:spAutoFit/>
          </a:bodyPr>
          <a:lstStyle/>
          <a:p>
            <a:pPr algn="ctr"/>
            <a:r>
              <a:rPr lang="en-US" sz="1400" dirty="0" smtClean="0">
                <a:solidFill>
                  <a:prstClr val="white"/>
                </a:solidFill>
                <a:latin typeface="Garamond" panose="02020404030301010803" pitchFamily="18" charset="0"/>
              </a:rPr>
              <a:t>41 days</a:t>
            </a:r>
            <a:endParaRPr lang="en-US" sz="1400" dirty="0">
              <a:solidFill>
                <a:prstClr val="white"/>
              </a:solidFill>
              <a:latin typeface="Garamond" panose="02020404030301010803" pitchFamily="18" charset="0"/>
            </a:endParaRPr>
          </a:p>
        </p:txBody>
      </p:sp>
      <p:sp>
        <p:nvSpPr>
          <p:cNvPr id="46" name="TextBox 45"/>
          <p:cNvSpPr txBox="1"/>
          <p:nvPr/>
        </p:nvSpPr>
        <p:spPr>
          <a:xfrm>
            <a:off x="1409701" y="3215470"/>
            <a:ext cx="800099" cy="307777"/>
          </a:xfrm>
          <a:prstGeom prst="rect">
            <a:avLst/>
          </a:prstGeom>
          <a:noFill/>
        </p:spPr>
        <p:txBody>
          <a:bodyPr wrap="square" rtlCol="0">
            <a:spAutoFit/>
          </a:bodyPr>
          <a:lstStyle/>
          <a:p>
            <a:pPr algn="ctr"/>
            <a:r>
              <a:rPr lang="en-US" sz="1400" dirty="0">
                <a:solidFill>
                  <a:prstClr val="white"/>
                </a:solidFill>
                <a:latin typeface="Garamond" panose="02020404030301010803" pitchFamily="18" charset="0"/>
              </a:rPr>
              <a:t>?</a:t>
            </a:r>
            <a:r>
              <a:rPr lang="en-US" sz="1400" dirty="0" smtClean="0">
                <a:solidFill>
                  <a:prstClr val="white"/>
                </a:solidFill>
                <a:latin typeface="Garamond" panose="02020404030301010803" pitchFamily="18" charset="0"/>
              </a:rPr>
              <a:t> days</a:t>
            </a:r>
            <a:endParaRPr lang="en-US" sz="1400" dirty="0">
              <a:solidFill>
                <a:prstClr val="white"/>
              </a:solidFill>
              <a:latin typeface="Garamond" panose="02020404030301010803" pitchFamily="18" charset="0"/>
            </a:endParaRPr>
          </a:p>
        </p:txBody>
      </p:sp>
      <p:cxnSp>
        <p:nvCxnSpPr>
          <p:cNvPr id="23" name="Straight Connector 22"/>
          <p:cNvCxnSpPr/>
          <p:nvPr/>
        </p:nvCxnSpPr>
        <p:spPr>
          <a:xfrm>
            <a:off x="7734299" y="3262819"/>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81799" y="2396061"/>
            <a:ext cx="1905001" cy="86177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prstClr val="white"/>
                </a:solidFill>
                <a:effectLst>
                  <a:outerShdw blurRad="38100" dist="38100" dir="2700000" algn="tl">
                    <a:srgbClr val="000000">
                      <a:alpha val="43137"/>
                    </a:srgbClr>
                  </a:outerShdw>
                </a:effectLst>
                <a:latin typeface="Garamond" panose="02020404030301010803" pitchFamily="18" charset="0"/>
              </a:rPr>
              <a:t>Mt. 2:1-16</a:t>
            </a:r>
          </a:p>
          <a:p>
            <a:pPr algn="ctr"/>
            <a:r>
              <a:rPr lang="en-US" b="1" dirty="0" smtClean="0">
                <a:solidFill>
                  <a:prstClr val="white"/>
                </a:solidFill>
                <a:effectLst>
                  <a:outerShdw blurRad="38100" dist="38100" dir="2700000" algn="tl">
                    <a:srgbClr val="000000">
                      <a:alpha val="43137"/>
                    </a:srgbClr>
                  </a:outerShdw>
                </a:effectLst>
                <a:latin typeface="Garamond" panose="02020404030301010803" pitchFamily="18" charset="0"/>
              </a:rPr>
              <a:t>“Child” Christ Visited by Magi</a:t>
            </a:r>
          </a:p>
        </p:txBody>
      </p:sp>
      <p:sp>
        <p:nvSpPr>
          <p:cNvPr id="32" name="TextBox 31"/>
          <p:cNvSpPr txBox="1"/>
          <p:nvPr/>
        </p:nvSpPr>
        <p:spPr>
          <a:xfrm>
            <a:off x="6172200" y="3222294"/>
            <a:ext cx="1562099" cy="307777"/>
          </a:xfrm>
          <a:prstGeom prst="rect">
            <a:avLst/>
          </a:prstGeom>
          <a:noFill/>
        </p:spPr>
        <p:txBody>
          <a:bodyPr wrap="square" rtlCol="0">
            <a:spAutoFit/>
          </a:bodyPr>
          <a:lstStyle/>
          <a:p>
            <a:pPr algn="ctr"/>
            <a:r>
              <a:rPr lang="en-US" sz="1400" dirty="0" smtClean="0">
                <a:solidFill>
                  <a:prstClr val="white"/>
                </a:solidFill>
                <a:latin typeface="Garamond" panose="02020404030301010803" pitchFamily="18" charset="0"/>
              </a:rPr>
              <a:t>Less than 2 years</a:t>
            </a:r>
            <a:endParaRPr lang="en-US" sz="1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35996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TextBox 5"/>
          <p:cNvSpPr txBox="1"/>
          <p:nvPr/>
        </p:nvSpPr>
        <p:spPr>
          <a:xfrm>
            <a:off x="215775" y="1276350"/>
            <a:ext cx="8458200" cy="304698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rPr>
              <a:t>1 Timothy 3:16</a:t>
            </a:r>
          </a:p>
          <a:p>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Great indeed, we confess, is the mystery of godliness:</a:t>
            </a:r>
          </a:p>
          <a:p>
            <a:pPr lvl="1"/>
            <a:r>
              <a:rPr lang="en-US" sz="2400" dirty="0" smtClean="0">
                <a:solidFill>
                  <a:prstClr val="white"/>
                </a:solidFill>
                <a:effectLst>
                  <a:outerShdw blurRad="38100" dist="38100" dir="2700000" algn="tl">
                    <a:srgbClr val="000000">
                      <a:alpha val="43137"/>
                    </a:srgbClr>
                  </a:outerShdw>
                </a:effectLst>
                <a:latin typeface="Garamond" panose="02020404030301010803" pitchFamily="18" charset="0"/>
              </a:rPr>
              <a:t>He </a:t>
            </a:r>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was manifested in the flesh,</a:t>
            </a:r>
          </a:p>
          <a:p>
            <a:pPr lvl="1"/>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    </a:t>
            </a:r>
            <a:r>
              <a:rPr lang="en-US" sz="2400" dirty="0" smtClean="0">
                <a:solidFill>
                  <a:prstClr val="white"/>
                </a:solidFill>
                <a:effectLst>
                  <a:outerShdw blurRad="38100" dist="38100" dir="2700000" algn="tl">
                    <a:srgbClr val="000000">
                      <a:alpha val="43137"/>
                    </a:srgbClr>
                  </a:outerShdw>
                </a:effectLst>
                <a:latin typeface="Garamond" panose="02020404030301010803" pitchFamily="18" charset="0"/>
              </a:rPr>
              <a:t>vindicated </a:t>
            </a:r>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by the Spirit</a:t>
            </a:r>
            <a:r>
              <a:rPr lang="en-US" sz="2400" dirty="0" smtClean="0">
                <a:solidFill>
                  <a:prstClr val="white"/>
                </a:solidFill>
                <a:effectLst>
                  <a:outerShdw blurRad="38100" dist="38100" dir="2700000" algn="tl">
                    <a:srgbClr val="000000">
                      <a:alpha val="43137"/>
                    </a:srgbClr>
                  </a:outerShdw>
                </a:effectLst>
                <a:latin typeface="Garamond" panose="02020404030301010803" pitchFamily="18" charset="0"/>
              </a:rPr>
              <a:t>,</a:t>
            </a:r>
            <a:endParaRPr lang="en-US" sz="2400" dirty="0">
              <a:solidFill>
                <a:prstClr val="white"/>
              </a:solidFill>
              <a:effectLst>
                <a:outerShdw blurRad="38100" dist="38100" dir="2700000" algn="tl">
                  <a:srgbClr val="000000">
                    <a:alpha val="43137"/>
                  </a:srgbClr>
                </a:outerShdw>
              </a:effectLst>
              <a:latin typeface="Garamond" panose="02020404030301010803" pitchFamily="18" charset="0"/>
            </a:endParaRPr>
          </a:p>
          <a:p>
            <a:pPr lvl="1"/>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        seen by angels,</a:t>
            </a:r>
          </a:p>
          <a:p>
            <a:pPr lvl="1"/>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proclaimed among the nations,</a:t>
            </a:r>
          </a:p>
          <a:p>
            <a:pPr lvl="1"/>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    believed on in the world,</a:t>
            </a:r>
          </a:p>
          <a:p>
            <a:pPr lvl="1"/>
            <a:r>
              <a:rPr lang="en-US" sz="2400" dirty="0">
                <a:solidFill>
                  <a:prstClr val="white"/>
                </a:solidFill>
                <a:effectLst>
                  <a:outerShdw blurRad="38100" dist="38100" dir="2700000" algn="tl">
                    <a:srgbClr val="000000">
                      <a:alpha val="43137"/>
                    </a:srgbClr>
                  </a:outerShdw>
                </a:effectLst>
                <a:latin typeface="Garamond" panose="02020404030301010803" pitchFamily="18" charset="0"/>
              </a:rPr>
              <a:t>        taken up in glory.</a:t>
            </a:r>
            <a:endPar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64406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3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TextBox 5"/>
          <p:cNvSpPr txBox="1"/>
          <p:nvPr/>
        </p:nvSpPr>
        <p:spPr>
          <a:xfrm>
            <a:off x="215775" y="1276350"/>
            <a:ext cx="8458200" cy="230832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rPr>
              <a:t>Hebrews 10:5-7</a:t>
            </a:r>
          </a:p>
          <a:p>
            <a:r>
              <a:rPr lang="en-US" sz="2400" dirty="0" smtClean="0">
                <a:solidFill>
                  <a:prstClr val="white"/>
                </a:solidFill>
                <a:effectLst>
                  <a:outerShdw blurRad="38100" dist="38100" dir="2700000" algn="tl">
                    <a:srgbClr val="000000">
                      <a:alpha val="43137"/>
                    </a:srgbClr>
                  </a:outerShdw>
                </a:effectLst>
                <a:latin typeface="Garamond" panose="02020404030301010803" pitchFamily="18" charset="0"/>
              </a:rPr>
              <a:t>Consequently, when Christ came into the world, he said, “Sacrifices and offerings you have not desired, but a body have you prepared for me; in burnt offerings and sin offerings you have taken no pleasure. Then I said, ‘Behold, I have come to do your will, O God, as it is written of me in the scroll of the book.’”</a:t>
            </a:r>
            <a:endPar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29341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TextBox 5"/>
          <p:cNvSpPr txBox="1"/>
          <p:nvPr/>
        </p:nvSpPr>
        <p:spPr>
          <a:xfrm>
            <a:off x="220639" y="1352550"/>
            <a:ext cx="8458200" cy="156966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rPr>
              <a:t>Galatians 4:4-5</a:t>
            </a:r>
          </a:p>
          <a:p>
            <a:r>
              <a:rPr lang="en-US" sz="2400" dirty="0" smtClean="0">
                <a:solidFill>
                  <a:prstClr val="white"/>
                </a:solidFill>
                <a:effectLst>
                  <a:outerShdw blurRad="38100" dist="38100" dir="2700000" algn="tl">
                    <a:srgbClr val="000000">
                      <a:alpha val="43137"/>
                    </a:srgbClr>
                  </a:outerShdw>
                </a:effectLst>
                <a:latin typeface="Garamond" panose="02020404030301010803" pitchFamily="18" charset="0"/>
              </a:rPr>
              <a:t>But when the fullness of time had come, God sent forth his Son, born of woman, born under the law, to redeem those who were under the law, so that we might receive adoption as sons.</a:t>
            </a:r>
            <a:endParaRPr lang="en-US" sz="2400" b="1" dirty="0" smtClean="0">
              <a:solidFill>
                <a:prstClr val="white"/>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423336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6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1828797" y="1276350"/>
            <a:ext cx="7315201"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year was Jesus born?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15" name="TextBox 14"/>
          <p:cNvSpPr txBox="1"/>
          <p:nvPr/>
        </p:nvSpPr>
        <p:spPr>
          <a:xfrm>
            <a:off x="457198" y="1887226"/>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Presently: December 25, </a:t>
            </a:r>
            <a:r>
              <a:rPr lang="en-US" sz="2400" b="1" dirty="0" smtClean="0">
                <a:solidFill>
                  <a:schemeClr val="bg1"/>
                </a:solidFill>
                <a:latin typeface="Garamond" panose="02020404030301010803" pitchFamily="18" charset="0"/>
              </a:rPr>
              <a:t>Anno Domini</a:t>
            </a:r>
            <a:r>
              <a:rPr lang="en-US" sz="2400" dirty="0" smtClean="0">
                <a:solidFill>
                  <a:schemeClr val="bg1"/>
                </a:solidFill>
                <a:latin typeface="Garamond" panose="02020404030301010803" pitchFamily="18" charset="0"/>
              </a:rPr>
              <a:t> (AD) 2016</a:t>
            </a:r>
            <a:endParaRPr lang="en-US" sz="2400" dirty="0">
              <a:solidFill>
                <a:schemeClr val="bg1"/>
              </a:solidFill>
              <a:latin typeface="Garamond" panose="02020404030301010803" pitchFamily="18" charset="0"/>
            </a:endParaRPr>
          </a:p>
          <a:p>
            <a:pPr algn="r"/>
            <a:r>
              <a:rPr lang="en-US" sz="2400" dirty="0" smtClean="0">
                <a:solidFill>
                  <a:schemeClr val="bg1"/>
                </a:solidFill>
                <a:latin typeface="Garamond" panose="02020404030301010803" pitchFamily="18" charset="0"/>
              </a:rPr>
              <a:t>So… 2016 years ago, right?</a:t>
            </a:r>
          </a:p>
        </p:txBody>
      </p:sp>
      <p:cxnSp>
        <p:nvCxnSpPr>
          <p:cNvPr id="16" name="Straight Connector 15"/>
          <p:cNvCxnSpPr/>
          <p:nvPr/>
        </p:nvCxnSpPr>
        <p:spPr>
          <a:xfrm>
            <a:off x="3810000" y="4400550"/>
            <a:ext cx="4533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439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962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2016</a:t>
            </a:r>
          </a:p>
        </p:txBody>
      </p:sp>
      <p:sp>
        <p:nvSpPr>
          <p:cNvPr id="22" name="TextBox 21"/>
          <p:cNvSpPr txBox="1"/>
          <p:nvPr/>
        </p:nvSpPr>
        <p:spPr>
          <a:xfrm>
            <a:off x="3162300" y="4629149"/>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spTree>
    <p:extLst>
      <p:ext uri="{BB962C8B-B14F-4D97-AF65-F5344CB8AC3E}">
        <p14:creationId xmlns:p14="http://schemas.microsoft.com/office/powerpoint/2010/main" val="5108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1828797" y="1276350"/>
            <a:ext cx="7315201"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year was Jesus born?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5" name="TextBox 4"/>
          <p:cNvSpPr txBox="1"/>
          <p:nvPr/>
        </p:nvSpPr>
        <p:spPr>
          <a:xfrm>
            <a:off x="76200" y="1887226"/>
            <a:ext cx="9067798" cy="120032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b="1" dirty="0" smtClean="0">
                <a:solidFill>
                  <a:schemeClr val="bg1"/>
                </a:solidFill>
                <a:latin typeface="Garamond" panose="02020404030301010803" pitchFamily="18" charset="0"/>
              </a:rPr>
              <a:t>Dionysius </a:t>
            </a:r>
            <a:r>
              <a:rPr lang="en-US" sz="2400" b="1" dirty="0" err="1" smtClean="0">
                <a:solidFill>
                  <a:schemeClr val="bg1"/>
                </a:solidFill>
                <a:latin typeface="Garamond" panose="02020404030301010803" pitchFamily="18" charset="0"/>
              </a:rPr>
              <a:t>Exeguus</a:t>
            </a:r>
            <a:r>
              <a:rPr lang="en-US" sz="2400" b="1" dirty="0" smtClean="0">
                <a:solidFill>
                  <a:schemeClr val="bg1"/>
                </a:solidFill>
                <a:latin typeface="Garamond" panose="02020404030301010803" pitchFamily="18" charset="0"/>
              </a:rPr>
              <a:t> </a:t>
            </a:r>
            <a:r>
              <a:rPr lang="en-US" sz="2400" dirty="0" smtClean="0">
                <a:solidFill>
                  <a:schemeClr val="bg1"/>
                </a:solidFill>
                <a:latin typeface="Garamond" panose="02020404030301010803" pitchFamily="18" charset="0"/>
              </a:rPr>
              <a:t>(inventor of the “Anno Domini” system) placed the birth of Jesus at 753 AUS (‘Ab Urbe Condita’) which is our year zero (0)</a:t>
            </a:r>
          </a:p>
          <a:p>
            <a:pPr algn="r"/>
            <a:r>
              <a:rPr lang="en-US" sz="2400" dirty="0" smtClean="0">
                <a:solidFill>
                  <a:schemeClr val="bg1"/>
                </a:solidFill>
                <a:latin typeface="Garamond" panose="02020404030301010803" pitchFamily="18" charset="0"/>
              </a:rPr>
              <a:t>… but </a:t>
            </a:r>
            <a:r>
              <a:rPr lang="en-US" sz="2400" dirty="0" err="1" smtClean="0">
                <a:solidFill>
                  <a:schemeClr val="bg1"/>
                </a:solidFill>
                <a:latin typeface="Garamond" panose="02020404030301010803" pitchFamily="18" charset="0"/>
              </a:rPr>
              <a:t>Exeguus</a:t>
            </a:r>
            <a:r>
              <a:rPr lang="en-US" sz="2400" dirty="0" smtClean="0">
                <a:solidFill>
                  <a:schemeClr val="bg1"/>
                </a:solidFill>
                <a:latin typeface="Garamond" panose="02020404030301010803" pitchFamily="18" charset="0"/>
              </a:rPr>
              <a:t> made a calendar </a:t>
            </a:r>
            <a:r>
              <a:rPr lang="en-US" sz="2400" b="1" dirty="0" smtClean="0">
                <a:solidFill>
                  <a:schemeClr val="bg1"/>
                </a:solidFill>
                <a:latin typeface="Garamond" panose="02020404030301010803" pitchFamily="18" charset="0"/>
              </a:rPr>
              <a:t>error</a:t>
            </a:r>
            <a:r>
              <a:rPr lang="en-US" sz="2400" dirty="0" smtClean="0">
                <a:solidFill>
                  <a:schemeClr val="bg1"/>
                </a:solidFill>
                <a:latin typeface="Garamond" panose="02020404030301010803" pitchFamily="18" charset="0"/>
              </a:rPr>
              <a:t> in AD 526</a:t>
            </a:r>
          </a:p>
        </p:txBody>
      </p:sp>
      <p:cxnSp>
        <p:nvCxnSpPr>
          <p:cNvPr id="13" name="Straight Connector 12"/>
          <p:cNvCxnSpPr/>
          <p:nvPr/>
        </p:nvCxnSpPr>
        <p:spPr>
          <a:xfrm>
            <a:off x="3810000" y="4400550"/>
            <a:ext cx="4533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439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2016</a:t>
            </a:r>
          </a:p>
        </p:txBody>
      </p:sp>
      <p:sp>
        <p:nvSpPr>
          <p:cNvPr id="17" name="TextBox 16"/>
          <p:cNvSpPr txBox="1"/>
          <p:nvPr/>
        </p:nvSpPr>
        <p:spPr>
          <a:xfrm>
            <a:off x="3162300" y="4629149"/>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spTree>
    <p:extLst>
      <p:ext uri="{BB962C8B-B14F-4D97-AF65-F5344CB8AC3E}">
        <p14:creationId xmlns:p14="http://schemas.microsoft.com/office/powerpoint/2010/main" val="37970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1828797" y="1276350"/>
            <a:ext cx="7315201"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year was Jesus born?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5" name="TextBox 4"/>
          <p:cNvSpPr txBox="1"/>
          <p:nvPr/>
        </p:nvSpPr>
        <p:spPr>
          <a:xfrm>
            <a:off x="457198" y="1887226"/>
            <a:ext cx="86868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a:solidFill>
                  <a:schemeClr val="bg1"/>
                </a:solidFill>
                <a:latin typeface="Garamond" panose="02020404030301010803" pitchFamily="18" charset="0"/>
              </a:rPr>
              <a:t>History verifies that Herod the Great (Mt. 2) died in 4 </a:t>
            </a:r>
            <a:r>
              <a:rPr lang="en-US" sz="2400" dirty="0" smtClean="0">
                <a:solidFill>
                  <a:schemeClr val="bg1"/>
                </a:solidFill>
                <a:latin typeface="Garamond" panose="02020404030301010803" pitchFamily="18" charset="0"/>
              </a:rPr>
              <a:t>BC</a:t>
            </a:r>
            <a:endParaRPr lang="en-US" sz="2400" dirty="0">
              <a:solidFill>
                <a:schemeClr val="bg1"/>
              </a:solidFill>
              <a:latin typeface="Garamond" panose="02020404030301010803" pitchFamily="18" charset="0"/>
            </a:endParaRPr>
          </a:p>
        </p:txBody>
      </p:sp>
      <p:cxnSp>
        <p:nvCxnSpPr>
          <p:cNvPr id="13" name="Straight Connector 12"/>
          <p:cNvCxnSpPr/>
          <p:nvPr/>
        </p:nvCxnSpPr>
        <p:spPr>
          <a:xfrm>
            <a:off x="3048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003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4 BC</a:t>
            </a:r>
          </a:p>
        </p:txBody>
      </p:sp>
      <p:cxnSp>
        <p:nvCxnSpPr>
          <p:cNvPr id="18" name="Straight Connector 17"/>
          <p:cNvCxnSpPr/>
          <p:nvPr/>
        </p:nvCxnSpPr>
        <p:spPr>
          <a:xfrm>
            <a:off x="3048000" y="4400550"/>
            <a:ext cx="5295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439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962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2016</a:t>
            </a:r>
          </a:p>
        </p:txBody>
      </p:sp>
      <p:sp>
        <p:nvSpPr>
          <p:cNvPr id="22" name="TextBox 21"/>
          <p:cNvSpPr txBox="1"/>
          <p:nvPr/>
        </p:nvSpPr>
        <p:spPr>
          <a:xfrm>
            <a:off x="3162300" y="4629149"/>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spTree>
    <p:extLst>
      <p:ext uri="{BB962C8B-B14F-4D97-AF65-F5344CB8AC3E}">
        <p14:creationId xmlns:p14="http://schemas.microsoft.com/office/powerpoint/2010/main" val="255914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1828797" y="1276350"/>
            <a:ext cx="7315201"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year was Jesus born?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5" name="TextBox 4"/>
          <p:cNvSpPr txBox="1"/>
          <p:nvPr/>
        </p:nvSpPr>
        <p:spPr>
          <a:xfrm>
            <a:off x="457198" y="1887226"/>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a:solidFill>
                  <a:schemeClr val="bg1"/>
                </a:solidFill>
                <a:latin typeface="Garamond" panose="02020404030301010803" pitchFamily="18" charset="0"/>
              </a:rPr>
              <a:t>Cannot verify with specificity the date of the census of Caesar Augustus (Lk. 2:1)</a:t>
            </a:r>
          </a:p>
        </p:txBody>
      </p:sp>
      <p:cxnSp>
        <p:nvCxnSpPr>
          <p:cNvPr id="13" name="Straight Connector 12"/>
          <p:cNvCxnSpPr/>
          <p:nvPr/>
        </p:nvCxnSpPr>
        <p:spPr>
          <a:xfrm>
            <a:off x="3048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003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4 BC</a:t>
            </a:r>
          </a:p>
        </p:txBody>
      </p:sp>
      <p:cxnSp>
        <p:nvCxnSpPr>
          <p:cNvPr id="16" name="Straight Connector 15"/>
          <p:cNvCxnSpPr/>
          <p:nvPr/>
        </p:nvCxnSpPr>
        <p:spPr>
          <a:xfrm>
            <a:off x="2172509" y="4171949"/>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809"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latin typeface="Garamond" panose="02020404030301010803" pitchFamily="18" charset="0"/>
              </a:rPr>
              <a:t>6</a:t>
            </a:r>
            <a:r>
              <a:rPr lang="en-US" sz="2400" dirty="0" smtClean="0">
                <a:solidFill>
                  <a:schemeClr val="bg1"/>
                </a:solidFill>
                <a:latin typeface="Garamond" panose="02020404030301010803" pitchFamily="18" charset="0"/>
              </a:rPr>
              <a:t> BC</a:t>
            </a:r>
          </a:p>
        </p:txBody>
      </p:sp>
      <p:cxnSp>
        <p:nvCxnSpPr>
          <p:cNvPr id="18" name="Straight Connector 17"/>
          <p:cNvCxnSpPr/>
          <p:nvPr/>
        </p:nvCxnSpPr>
        <p:spPr>
          <a:xfrm>
            <a:off x="2172509" y="4400550"/>
            <a:ext cx="6171391"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439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962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2016</a:t>
            </a:r>
          </a:p>
        </p:txBody>
      </p:sp>
      <p:sp>
        <p:nvSpPr>
          <p:cNvPr id="22" name="TextBox 21"/>
          <p:cNvSpPr txBox="1"/>
          <p:nvPr/>
        </p:nvSpPr>
        <p:spPr>
          <a:xfrm>
            <a:off x="3162300" y="4629149"/>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spTree>
    <p:extLst>
      <p:ext uri="{BB962C8B-B14F-4D97-AF65-F5344CB8AC3E}">
        <p14:creationId xmlns:p14="http://schemas.microsoft.com/office/powerpoint/2010/main" val="29990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8" cy="5143498"/>
          </a:xfrm>
          <a:prstGeom prst="rect">
            <a:avLst/>
          </a:prstGeom>
        </p:spPr>
      </p:pic>
      <p:sp>
        <p:nvSpPr>
          <p:cNvPr id="6" name="Rectangle 5"/>
          <p:cNvSpPr/>
          <p:nvPr/>
        </p:nvSpPr>
        <p:spPr>
          <a:xfrm>
            <a:off x="1371600" y="4171950"/>
            <a:ext cx="1676400" cy="462469"/>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798" y="361950"/>
            <a:ext cx="7315201" cy="1015663"/>
          </a:xfrm>
          <a:prstGeom prst="rect">
            <a:avLst/>
          </a:prstGeom>
          <a:noFill/>
        </p:spPr>
        <p:txBody>
          <a:bodyPr wrap="square" rtlCol="0">
            <a:spAutoFit/>
          </a:bodyPr>
          <a:lstStyle/>
          <a:p>
            <a:pPr algn="r"/>
            <a:r>
              <a:rPr lang="en-US" sz="60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Christmas &amp; the Bible</a:t>
            </a:r>
            <a:endParaRPr lang="en-US" sz="60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9" name="TextBox 8"/>
          <p:cNvSpPr txBox="1"/>
          <p:nvPr/>
        </p:nvSpPr>
        <p:spPr>
          <a:xfrm>
            <a:off x="1828797" y="1276350"/>
            <a:ext cx="7315201" cy="646331"/>
          </a:xfrm>
          <a:prstGeom prst="rect">
            <a:avLst/>
          </a:prstGeom>
          <a:noFill/>
        </p:spPr>
        <p:txBody>
          <a:bodyPr wrap="square" rtlCol="0">
            <a:spAutoFit/>
          </a:bodyPr>
          <a:lstStyle/>
          <a:p>
            <a:pPr algn="r"/>
            <a:r>
              <a:rPr lang="en-US" sz="3600" dirty="0" smtClean="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rPr>
              <a:t>What year was Jesus born?</a:t>
            </a:r>
            <a:endParaRPr lang="en-US" sz="3600" dirty="0">
              <a:ln>
                <a:solidFill>
                  <a:schemeClr val="bg1"/>
                </a:solidFill>
              </a:ln>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5" name="TextBox 4"/>
          <p:cNvSpPr txBox="1"/>
          <p:nvPr/>
        </p:nvSpPr>
        <p:spPr>
          <a:xfrm>
            <a:off x="457198" y="1887226"/>
            <a:ext cx="8686800"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r"/>
            <a:r>
              <a:rPr lang="en-US" sz="2400" dirty="0" smtClean="0">
                <a:solidFill>
                  <a:schemeClr val="bg1"/>
                </a:solidFill>
                <a:latin typeface="Garamond" panose="02020404030301010803" pitchFamily="18" charset="0"/>
              </a:rPr>
              <a:t>Cannot verify with specificity the date of the census of Caesar Augustus (Lk. 2:1)</a:t>
            </a:r>
          </a:p>
        </p:txBody>
      </p:sp>
      <p:cxnSp>
        <p:nvCxnSpPr>
          <p:cNvPr id="13" name="Straight Connector 12"/>
          <p:cNvCxnSpPr/>
          <p:nvPr/>
        </p:nvCxnSpPr>
        <p:spPr>
          <a:xfrm>
            <a:off x="3048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003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4 BC</a:t>
            </a:r>
          </a:p>
        </p:txBody>
      </p:sp>
      <p:cxnSp>
        <p:nvCxnSpPr>
          <p:cNvPr id="16" name="Straight Connector 15"/>
          <p:cNvCxnSpPr/>
          <p:nvPr/>
        </p:nvCxnSpPr>
        <p:spPr>
          <a:xfrm>
            <a:off x="1371600" y="4177219"/>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 y="462996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8 BC</a:t>
            </a:r>
          </a:p>
        </p:txBody>
      </p:sp>
      <p:cxnSp>
        <p:nvCxnSpPr>
          <p:cNvPr id="18" name="Straight Connector 17"/>
          <p:cNvCxnSpPr/>
          <p:nvPr/>
        </p:nvCxnSpPr>
        <p:spPr>
          <a:xfrm>
            <a:off x="1371600" y="4400550"/>
            <a:ext cx="69723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439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4171950"/>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96200" y="4629150"/>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AD 2016</a:t>
            </a:r>
          </a:p>
        </p:txBody>
      </p:sp>
      <p:sp>
        <p:nvSpPr>
          <p:cNvPr id="22" name="TextBox 21"/>
          <p:cNvSpPr txBox="1"/>
          <p:nvPr/>
        </p:nvSpPr>
        <p:spPr>
          <a:xfrm>
            <a:off x="3162300" y="4629149"/>
            <a:ext cx="1295400"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Garamond" panose="02020404030301010803" pitchFamily="18" charset="0"/>
              </a:rPr>
              <a:t>0</a:t>
            </a:r>
          </a:p>
        </p:txBody>
      </p:sp>
    </p:spTree>
    <p:extLst>
      <p:ext uri="{BB962C8B-B14F-4D97-AF65-F5344CB8AC3E}">
        <p14:creationId xmlns:p14="http://schemas.microsoft.com/office/powerpoint/2010/main" val="276850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2088</Words>
  <Application>Microsoft Office PowerPoint</Application>
  <PresentationFormat>On-screen Show (16:9)</PresentationFormat>
  <Paragraphs>241</Paragraphs>
  <Slides>42</Slides>
  <Notes>3</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Default</vt:lpstr>
      <vt:lpstr>1_Default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Church</dc:creator>
  <cp:lastModifiedBy>JRBRONGER</cp:lastModifiedBy>
  <cp:revision>58</cp:revision>
  <dcterms:created xsi:type="dcterms:W3CDTF">2014-12-16T16:46:52Z</dcterms:created>
  <dcterms:modified xsi:type="dcterms:W3CDTF">2016-12-25T13:36:50Z</dcterms:modified>
</cp:coreProperties>
</file>