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89" r:id="rId3"/>
    <p:sldId id="288" r:id="rId4"/>
    <p:sldId id="257" r:id="rId5"/>
    <p:sldId id="28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9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25A43"/>
    <a:srgbClr val="D3A83D"/>
    <a:srgbClr val="FFFFFF"/>
    <a:srgbClr val="EDD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1206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53969-942A-466E-8CE8-506E29030910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FF4BF-F648-4A3F-8126-19A2F077A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2779" y="2347921"/>
            <a:ext cx="1580726" cy="205123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2779" y="2347921"/>
            <a:ext cx="1580726" cy="205123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264" y="648649"/>
            <a:ext cx="4066031" cy="136124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98284"/>
            <a:ext cx="8211824" cy="3283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98284"/>
            <a:ext cx="8211824" cy="3283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98284"/>
            <a:ext cx="8211824" cy="3283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99020" y="255805"/>
            <a:ext cx="2329972" cy="7856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342875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Hebrews 9:1-10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Priesthood Ordained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r </a:t>
            </a:r>
            <a:r>
              <a:rPr lang="en-US" sz="6000" dirty="0" err="1" smtClean="0"/>
              <a:t>i</a:t>
            </a:r>
            <a:r>
              <a:rPr lang="en-US" sz="6000" dirty="0" smtClean="0"/>
              <a:t> e s t h o </a:t>
            </a:r>
            <a:r>
              <a:rPr lang="en-US" sz="6000" dirty="0" err="1" smtClean="0"/>
              <a:t>o</a:t>
            </a:r>
            <a:r>
              <a:rPr lang="en-US" sz="6000" dirty="0" smtClean="0"/>
              <a:t> d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855180" y="1155949"/>
            <a:ext cx="1492161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8-10; 21-22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79" y="1801367"/>
            <a:ext cx="3801161" cy="28466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98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13939" y="2678153"/>
            <a:ext cx="5062118" cy="1170431"/>
          </a:xfrm>
          <a:prstGeom prst="leftRightArrow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Priesthood Ordained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r </a:t>
            </a:r>
            <a:r>
              <a:rPr lang="en-US" sz="6000" dirty="0" err="1" smtClean="0"/>
              <a:t>i</a:t>
            </a:r>
            <a:r>
              <a:rPr lang="en-US" sz="6000" dirty="0" smtClean="0"/>
              <a:t> e s t h o </a:t>
            </a:r>
            <a:r>
              <a:rPr lang="en-US" sz="6000" dirty="0" err="1" smtClean="0"/>
              <a:t>o</a:t>
            </a:r>
            <a:r>
              <a:rPr lang="en-US" sz="6000" dirty="0" smtClean="0"/>
              <a:t> d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855180" y="1155949"/>
            <a:ext cx="1492161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8-10; 21-22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8"/>
          <a:stretch/>
        </p:blipFill>
        <p:spPr>
          <a:xfrm>
            <a:off x="3446144" y="1914985"/>
            <a:ext cx="3597708" cy="26967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Horizontal Scroll 6"/>
          <p:cNvSpPr/>
          <p:nvPr/>
        </p:nvSpPr>
        <p:spPr>
          <a:xfrm rot="16200000">
            <a:off x="-1283261" y="2475738"/>
            <a:ext cx="4302252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Priest Qualifications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96364" y="11106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21-22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444494" y="2669234"/>
            <a:ext cx="3211374" cy="11882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YHWH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 rot="5400000">
            <a:off x="6838564" y="2669237"/>
            <a:ext cx="3211374" cy="11882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ISRAEL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66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Priesthood Ordained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r </a:t>
            </a:r>
            <a:r>
              <a:rPr lang="en-US" sz="6000" dirty="0" err="1" smtClean="0"/>
              <a:t>i</a:t>
            </a:r>
            <a:r>
              <a:rPr lang="en-US" sz="6000" dirty="0" smtClean="0"/>
              <a:t> e s t h o </a:t>
            </a:r>
            <a:r>
              <a:rPr lang="en-US" sz="6000" dirty="0" err="1" smtClean="0"/>
              <a:t>o</a:t>
            </a:r>
            <a:r>
              <a:rPr lang="en-US" sz="6000" dirty="0" smtClean="0"/>
              <a:t> d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855180" y="1155949"/>
            <a:ext cx="1492161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8-10; 21-22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15"/>
          <a:stretch/>
        </p:blipFill>
        <p:spPr>
          <a:xfrm>
            <a:off x="2144298" y="1779209"/>
            <a:ext cx="3634709" cy="29683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Horizontal Scroll 6"/>
          <p:cNvSpPr/>
          <p:nvPr/>
        </p:nvSpPr>
        <p:spPr>
          <a:xfrm rot="16200000">
            <a:off x="-1283261" y="2475738"/>
            <a:ext cx="4302252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Priest Qualifications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96364" y="11106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21-22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35040" y="2669232"/>
            <a:ext cx="2830982" cy="11882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Nadab &amp; Abihu </a:t>
            </a:r>
            <a:r>
              <a:rPr lang="en-US" sz="1600" b="1" dirty="0" smtClean="0"/>
              <a:t>destroyed for disregarding God’s holiness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3586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u r </a:t>
            </a:r>
            <a:r>
              <a:rPr lang="en-US" sz="6000" dirty="0" err="1" smtClean="0"/>
              <a:t>i</a:t>
            </a:r>
            <a:r>
              <a:rPr lang="en-US" sz="6000" dirty="0" smtClean="0"/>
              <a:t> t y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11-15; 18-20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14246" y="1973960"/>
            <a:ext cx="2948026" cy="2036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Laws</a:t>
            </a:r>
            <a:endParaRPr lang="en-US" sz="2800" b="1" dirty="0"/>
          </a:p>
          <a:p>
            <a:pPr algn="ctr"/>
            <a:r>
              <a:rPr lang="en-US" dirty="0" smtClean="0"/>
              <a:t>Skin disease</a:t>
            </a:r>
          </a:p>
          <a:p>
            <a:pPr algn="ctr"/>
            <a:r>
              <a:rPr lang="en-US" dirty="0" smtClean="0"/>
              <a:t>Touching mold/fungus</a:t>
            </a:r>
          </a:p>
          <a:p>
            <a:pPr algn="ctr"/>
            <a:r>
              <a:rPr lang="en-US" dirty="0" smtClean="0"/>
              <a:t>Contact w/ dead bodies</a:t>
            </a:r>
          </a:p>
          <a:p>
            <a:pPr algn="ctr"/>
            <a:r>
              <a:rPr lang="en-US" dirty="0" smtClean="0"/>
              <a:t>Dealing w/ bodily fluids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462270" y="2205418"/>
            <a:ext cx="2282343" cy="15739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Death</a:t>
            </a:r>
            <a:endParaRPr lang="en-US" sz="3600" b="1" dirty="0"/>
          </a:p>
        </p:txBody>
      </p:sp>
      <p:pic>
        <p:nvPicPr>
          <p:cNvPr id="5122" name="Picture 2" descr="C:\Users\JRBRONGER\AppData\Local\Microsoft\Windows\INetCache\IE\OWCRE67A\Young_Osage_Warrior_Mongoloid_American_Indian_skull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46" y="1953158"/>
            <a:ext cx="2060855" cy="20784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u r </a:t>
            </a:r>
            <a:r>
              <a:rPr lang="en-US" sz="6000" dirty="0" err="1" smtClean="0"/>
              <a:t>i</a:t>
            </a:r>
            <a:r>
              <a:rPr lang="en-US" sz="6000" dirty="0" smtClean="0"/>
              <a:t> t y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11-15; 18-20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33702" y="1688667"/>
            <a:ext cx="6225236" cy="2036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9933"/>
                </a:solidFill>
              </a:rPr>
              <a:t>Important:</a:t>
            </a:r>
            <a:endParaRPr lang="en-US" sz="3600" b="1" dirty="0">
              <a:solidFill>
                <a:srgbClr val="FF9933"/>
              </a:solidFill>
            </a:endParaRP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eing ritually impure/unclean </a:t>
            </a:r>
          </a:p>
          <a:p>
            <a:pPr algn="ctr"/>
            <a:r>
              <a:rPr lang="en-US" sz="2400" dirty="0" smtClean="0"/>
              <a:t>is not sinful/wrong. </a:t>
            </a:r>
          </a:p>
          <a:p>
            <a:pPr algn="ctr"/>
            <a:r>
              <a:rPr lang="en-US" sz="2400" dirty="0" smtClean="0"/>
              <a:t>Ritual states are temporary.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8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u r </a:t>
            </a:r>
            <a:r>
              <a:rPr lang="en-US" sz="6000" dirty="0" err="1" smtClean="0"/>
              <a:t>i</a:t>
            </a:r>
            <a:r>
              <a:rPr lang="en-US" sz="6000" dirty="0" smtClean="0"/>
              <a:t> t y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11-15; 18-20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5727802" y="3635654"/>
            <a:ext cx="3306470" cy="13935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9933"/>
                </a:solidFill>
              </a:rPr>
              <a:t>Clear:</a:t>
            </a:r>
            <a:endParaRPr lang="en-US" sz="2800" b="1" dirty="0">
              <a:solidFill>
                <a:srgbClr val="FF9933"/>
              </a:solidFill>
            </a:endParaRPr>
          </a:p>
          <a:p>
            <a:pPr algn="ctr"/>
            <a:r>
              <a:rPr lang="en-US" dirty="0" smtClean="0"/>
              <a:t>God’s holiness affects every aspect of life, even diet.</a:t>
            </a:r>
            <a:endParaRPr lang="en-US" dirty="0"/>
          </a:p>
        </p:txBody>
      </p:sp>
      <p:sp>
        <p:nvSpPr>
          <p:cNvPr id="5" name="Bent-Up Arrow 4"/>
          <p:cNvSpPr/>
          <p:nvPr/>
        </p:nvSpPr>
        <p:spPr>
          <a:xfrm flipV="1">
            <a:off x="5603443" y="1540339"/>
            <a:ext cx="2399385" cy="2044108"/>
          </a:xfrm>
          <a:prstGeom prst="bentUpArrow">
            <a:avLst>
              <a:gd name="adj1" fmla="val 35811"/>
              <a:gd name="adj2" fmla="val 30576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/>
          <a:stretch/>
        </p:blipFill>
        <p:spPr>
          <a:xfrm>
            <a:off x="1455725" y="1540343"/>
            <a:ext cx="4147718" cy="3469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625742" y="1419663"/>
            <a:ext cx="15105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u r </a:t>
            </a:r>
            <a:r>
              <a:rPr lang="en-US" sz="6000" dirty="0" err="1" smtClean="0"/>
              <a:t>i</a:t>
            </a:r>
            <a:r>
              <a:rPr lang="en-US" sz="6000" dirty="0" smtClean="0"/>
              <a:t> t y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11-15; 18-20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 rot="16200000">
            <a:off x="-1283262" y="2475737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Moral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296364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18-20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33702" y="1550707"/>
            <a:ext cx="7168896" cy="2883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33"/>
                </a:solidFill>
              </a:rPr>
              <a:t>Exodus 19:3-6</a:t>
            </a:r>
            <a:endParaRPr lang="en-US" sz="3200" b="1" dirty="0">
              <a:solidFill>
                <a:srgbClr val="FF9933"/>
              </a:solidFill>
            </a:endParaRPr>
          </a:p>
          <a:p>
            <a:pPr algn="just"/>
            <a:r>
              <a:rPr lang="en-US" sz="2000" dirty="0"/>
              <a:t>‘You yourselves have seen what I did to the Egyptians, and how I bore you on eagles’ wings, and brought you to Myself. Now then, if you will indeed obey My voice and keep My covenant, then you shall be </a:t>
            </a:r>
            <a:r>
              <a:rPr lang="en-US" sz="2000" dirty="0">
                <a:solidFill>
                  <a:srgbClr val="FF9933"/>
                </a:solidFill>
              </a:rPr>
              <a:t>My own possession </a:t>
            </a:r>
            <a:r>
              <a:rPr lang="en-US" sz="2000" dirty="0"/>
              <a:t>among all the peoples, for all the earth is Mine; and you shall be to Me a </a:t>
            </a:r>
            <a:r>
              <a:rPr lang="en-US" sz="2000" dirty="0">
                <a:solidFill>
                  <a:srgbClr val="FF9933"/>
                </a:solidFill>
              </a:rPr>
              <a:t>kingdom of priests and a holy nation</a:t>
            </a:r>
            <a:r>
              <a:rPr lang="en-US" sz="2000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5626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 u r </a:t>
            </a:r>
            <a:r>
              <a:rPr lang="en-US" sz="6000" dirty="0" err="1" smtClean="0"/>
              <a:t>i</a:t>
            </a:r>
            <a:r>
              <a:rPr lang="en-US" sz="6000" dirty="0" smtClean="0"/>
              <a:t> t y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11-15; 18-20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 rot="16200000">
            <a:off x="-1283262" y="2475737"/>
            <a:ext cx="4302252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Moral Purity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296364" y="11106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18-20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44767" y="1931213"/>
            <a:ext cx="2728571" cy="2599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9933"/>
                </a:solidFill>
              </a:rPr>
              <a:t>Israel</a:t>
            </a:r>
            <a:endParaRPr lang="en-US" sz="4000" dirty="0" smtClean="0"/>
          </a:p>
          <a:p>
            <a:pPr algn="ctr"/>
            <a:r>
              <a:rPr lang="en-US" sz="2000" dirty="0" smtClean="0"/>
              <a:t>Care for poor; Promote social justice; Healthy relationships; Sexual integrity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547872" y="1729943"/>
            <a:ext cx="2596895" cy="15739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chemeClr val="tx1"/>
                </a:solidFill>
              </a:rPr>
              <a:t>Sanctified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JRBRONGER\AppData\Local\Microsoft\Windows\INetCache\IE\ASXNRA34\earth_3d_by_raccoonanimator-d5g31n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14" y="1104606"/>
            <a:ext cx="2824582" cy="2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 rot="16200000">
            <a:off x="4415881" y="3327958"/>
            <a:ext cx="259781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Purity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Horizontal Scroll 17"/>
          <p:cNvSpPr/>
          <p:nvPr/>
        </p:nvSpPr>
        <p:spPr>
          <a:xfrm rot="16200000">
            <a:off x="2021372" y="3327959"/>
            <a:ext cx="259781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Purity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 rot="16200000">
            <a:off x="5617402" y="3327959"/>
            <a:ext cx="259781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Priesthood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 rot="16200000">
            <a:off x="823599" y="3327959"/>
            <a:ext cx="259781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Priesthood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 rot="16200000">
            <a:off x="6815876" y="3327959"/>
            <a:ext cx="259781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Ritual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 rot="16200000">
            <a:off x="-378623" y="3327959"/>
            <a:ext cx="259781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L e v </a:t>
            </a:r>
            <a:r>
              <a:rPr lang="en-US" sz="6000" dirty="0" err="1" smtClean="0"/>
              <a:t>i</a:t>
            </a:r>
            <a:r>
              <a:rPr lang="en-US" sz="6000" dirty="0" smtClean="0"/>
              <a:t> t </a:t>
            </a:r>
            <a:r>
              <a:rPr lang="en-US" sz="6000" dirty="0" err="1" smtClean="0"/>
              <a:t>i</a:t>
            </a:r>
            <a:r>
              <a:rPr lang="en-US" sz="6000" dirty="0" smtClean="0"/>
              <a:t> c u s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348782" y="177161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50303" y="177161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8-10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748777" y="177161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947251" y="1771619"/>
            <a:ext cx="1143000" cy="1033272"/>
          </a:xfrm>
          <a:prstGeom prst="horizontalScroll">
            <a:avLst/>
          </a:prstGeom>
          <a:solidFill>
            <a:srgbClr val="225A4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16-17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5143286" y="177161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18-20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344807" y="177161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21-22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543281" y="177161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23-25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8930" y="2374852"/>
            <a:ext cx="15105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5805"/>
            <a:ext cx="9144000" cy="785685"/>
          </a:xfrm>
        </p:spPr>
        <p:txBody>
          <a:bodyPr>
            <a:noAutofit/>
          </a:bodyPr>
          <a:lstStyle/>
          <a:p>
            <a:r>
              <a:rPr lang="en-US" sz="5800" dirty="0" smtClean="0"/>
              <a:t>D a y  o f  A t o n e m e n t</a:t>
            </a:r>
            <a:endParaRPr lang="en-US" sz="5800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16-17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534" y="1547224"/>
            <a:ext cx="2033987" cy="168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197510" y="3328416"/>
            <a:ext cx="3482036" cy="1362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9933"/>
                </a:solidFill>
              </a:rPr>
              <a:t>Purification Offering</a:t>
            </a:r>
            <a:endParaRPr lang="en-US" sz="32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3913632" y="1554540"/>
            <a:ext cx="4988966" cy="2568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33"/>
                </a:solidFill>
              </a:rPr>
              <a:t>Leviticus 17:11</a:t>
            </a:r>
            <a:endParaRPr lang="en-US" sz="3200" b="1" dirty="0">
              <a:solidFill>
                <a:srgbClr val="FF9933"/>
              </a:solidFill>
            </a:endParaRPr>
          </a:p>
          <a:p>
            <a:pPr algn="just"/>
            <a:r>
              <a:rPr lang="en-US" sz="2000" dirty="0"/>
              <a:t>For the </a:t>
            </a:r>
            <a:r>
              <a:rPr lang="en-US" sz="2000" dirty="0" smtClean="0"/>
              <a:t>life </a:t>
            </a:r>
            <a:r>
              <a:rPr lang="en-US" sz="2000" dirty="0"/>
              <a:t>of the flesh is in the blood, and I have given it to you on the altar to make atonement for your souls; for it is the blood by reason of the </a:t>
            </a:r>
            <a:r>
              <a:rPr lang="en-US" sz="2000" dirty="0" smtClean="0"/>
              <a:t>life </a:t>
            </a:r>
            <a:r>
              <a:rPr lang="en-US" sz="2000" dirty="0"/>
              <a:t>that makes atonement</a:t>
            </a:r>
          </a:p>
        </p:txBody>
      </p:sp>
    </p:spTree>
    <p:extLst>
      <p:ext uri="{BB962C8B-B14F-4D97-AF65-F5344CB8AC3E}">
        <p14:creationId xmlns:p14="http://schemas.microsoft.com/office/powerpoint/2010/main" val="15866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5805"/>
            <a:ext cx="9144000" cy="785685"/>
          </a:xfrm>
        </p:spPr>
        <p:txBody>
          <a:bodyPr>
            <a:noAutofit/>
          </a:bodyPr>
          <a:lstStyle/>
          <a:p>
            <a:r>
              <a:rPr lang="en-US" sz="5800" dirty="0" smtClean="0"/>
              <a:t>D a y  o f  A t o n e m e n t</a:t>
            </a:r>
            <a:endParaRPr lang="en-US" sz="5800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16-17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534" y="1547224"/>
            <a:ext cx="2033987" cy="168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197510" y="3328416"/>
            <a:ext cx="3482036" cy="1362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9933"/>
                </a:solidFill>
              </a:rPr>
              <a:t>Purification Offering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48" y="1547224"/>
            <a:ext cx="2033987" cy="16879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5449824" y="3328416"/>
            <a:ext cx="3482036" cy="1362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9933"/>
                </a:solidFill>
              </a:rPr>
              <a:t>Scapegoat</a:t>
            </a:r>
            <a:endParaRPr lang="en-US" sz="3200" dirty="0" smtClean="0"/>
          </a:p>
        </p:txBody>
      </p:sp>
      <p:pic>
        <p:nvPicPr>
          <p:cNvPr id="9" name="Picture 7" descr="C:\Users\JRBRONGER\AppData\Local\Microsoft\Windows\INetCache\IE\6EUV08G4\blood-splatter-psd-452772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75" y="427742"/>
            <a:ext cx="4759943" cy="4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6370" y="2233007"/>
            <a:ext cx="2282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Animal</a:t>
            </a:r>
          </a:p>
          <a:p>
            <a:pPr algn="ctr"/>
            <a:r>
              <a:rPr lang="en-US" sz="3200" dirty="0" smtClean="0"/>
              <a:t>Sacrifices? </a:t>
            </a:r>
            <a:endParaRPr lang="en-US" sz="2400" dirty="0" smtClean="0"/>
          </a:p>
          <a:p>
            <a:pPr algn="ctr"/>
            <a:r>
              <a:rPr lang="en-US" sz="2400" i="1" dirty="0" smtClean="0"/>
              <a:t>Really??!!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156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5805"/>
            <a:ext cx="9144000" cy="785685"/>
          </a:xfrm>
        </p:spPr>
        <p:txBody>
          <a:bodyPr>
            <a:noAutofit/>
          </a:bodyPr>
          <a:lstStyle/>
          <a:p>
            <a:r>
              <a:rPr lang="en-US" sz="5800" dirty="0" smtClean="0"/>
              <a:t>C o n c l u s </a:t>
            </a:r>
            <a:r>
              <a:rPr lang="en-US" sz="5800" dirty="0" err="1" smtClean="0"/>
              <a:t>i</a:t>
            </a:r>
            <a:r>
              <a:rPr lang="en-US" sz="5800" dirty="0" smtClean="0"/>
              <a:t> o n</a:t>
            </a:r>
            <a:endParaRPr lang="en-US" sz="5800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679546" y="1148563"/>
            <a:ext cx="1784908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26-27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222" y="1630709"/>
            <a:ext cx="8785555" cy="33006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380390" y="1842850"/>
            <a:ext cx="3730752" cy="9369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9933"/>
                </a:solidFill>
              </a:rPr>
              <a:t>Obedience </a:t>
            </a: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Blessing </a:t>
            </a:r>
            <a:r>
              <a:rPr lang="en-US" sz="2400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Disobedience </a:t>
            </a: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Cursing</a:t>
            </a:r>
            <a:endParaRPr lang="en-US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74" y="358445"/>
            <a:ext cx="8160063" cy="375578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Then the cloud covered the tent of meeting, and the glory of the </a:t>
            </a:r>
            <a:r>
              <a:rPr lang="en-US" sz="2400" cap="small" dirty="0"/>
              <a:t>Lord</a:t>
            </a:r>
            <a:r>
              <a:rPr lang="en-US" sz="2400" dirty="0"/>
              <a:t> filled the tabernacle. </a:t>
            </a:r>
            <a:r>
              <a:rPr lang="en-US" sz="2400" dirty="0">
                <a:solidFill>
                  <a:srgbClr val="FF9933"/>
                </a:solidFill>
              </a:rPr>
              <a:t>Moses was </a:t>
            </a:r>
            <a:r>
              <a:rPr lang="en-US" sz="2400" u="sng" dirty="0">
                <a:solidFill>
                  <a:srgbClr val="FF9933"/>
                </a:solidFill>
              </a:rPr>
              <a:t>not able to enter</a:t>
            </a:r>
            <a:r>
              <a:rPr lang="en-US" sz="2400" dirty="0">
                <a:solidFill>
                  <a:srgbClr val="FF9933"/>
                </a:solidFill>
              </a:rPr>
              <a:t> the tent of meeting </a:t>
            </a:r>
            <a:r>
              <a:rPr lang="en-US" sz="2400" dirty="0"/>
              <a:t>because the cloud had settled on it, and the glory of the </a:t>
            </a:r>
            <a:r>
              <a:rPr lang="en-US" sz="2400" cap="small" dirty="0"/>
              <a:t>Lord</a:t>
            </a:r>
            <a:r>
              <a:rPr lang="en-US" sz="2400" dirty="0"/>
              <a:t> filled the tabernacle.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Exodus 40:34-35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4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74" y="749124"/>
            <a:ext cx="8160063" cy="336511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Then the </a:t>
            </a:r>
            <a:r>
              <a:rPr lang="en-US" sz="2400" cap="small" dirty="0"/>
              <a:t>Lord</a:t>
            </a:r>
            <a:r>
              <a:rPr lang="en-US" sz="2400" dirty="0"/>
              <a:t> called to Moses and </a:t>
            </a:r>
            <a:r>
              <a:rPr lang="en-US" sz="2400" dirty="0">
                <a:solidFill>
                  <a:srgbClr val="FF9933"/>
                </a:solidFill>
              </a:rPr>
              <a:t>spoke to him </a:t>
            </a:r>
            <a:r>
              <a:rPr lang="en-US" sz="2400" u="sng" dirty="0">
                <a:solidFill>
                  <a:srgbClr val="FF9933"/>
                </a:solidFill>
              </a:rPr>
              <a:t>from</a:t>
            </a:r>
            <a:r>
              <a:rPr lang="en-US" sz="2400" dirty="0">
                <a:solidFill>
                  <a:srgbClr val="FF9933"/>
                </a:solidFill>
              </a:rPr>
              <a:t> the tent</a:t>
            </a:r>
            <a:r>
              <a:rPr lang="en-US" sz="2400" dirty="0"/>
              <a:t> of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Leviticus 1:1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4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74" y="749124"/>
            <a:ext cx="8160063" cy="336511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Then the </a:t>
            </a:r>
            <a:r>
              <a:rPr lang="en-US" sz="2400" cap="small" dirty="0"/>
              <a:t>Lord</a:t>
            </a:r>
            <a:r>
              <a:rPr lang="en-US" sz="2400" dirty="0"/>
              <a:t> spoke to Moses in the wilderness of Sinai, </a:t>
            </a:r>
            <a:r>
              <a:rPr lang="en-US" sz="2400" u="sng" dirty="0">
                <a:solidFill>
                  <a:srgbClr val="FF9933"/>
                </a:solidFill>
              </a:rPr>
              <a:t>in</a:t>
            </a:r>
            <a:r>
              <a:rPr lang="en-US" sz="2400" dirty="0">
                <a:solidFill>
                  <a:srgbClr val="FF9933"/>
                </a:solidFill>
              </a:rPr>
              <a:t> the tent of </a:t>
            </a:r>
            <a:r>
              <a:rPr lang="en-US" sz="2400" dirty="0" smtClean="0">
                <a:solidFill>
                  <a:srgbClr val="FF9933"/>
                </a:solidFill>
              </a:rPr>
              <a:t>meeting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Numbers 1:1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49264" y="2202587"/>
            <a:ext cx="4111929" cy="546670"/>
          </a:xfrm>
        </p:spPr>
        <p:txBody>
          <a:bodyPr/>
          <a:lstStyle/>
          <a:p>
            <a:r>
              <a:rPr lang="en-US" sz="2800" dirty="0" smtClean="0">
                <a:solidFill>
                  <a:srgbClr val="FF9933"/>
                </a:solidFill>
              </a:rPr>
              <a:t>- an outline -</a:t>
            </a:r>
            <a:endParaRPr lang="en-US" sz="2800" dirty="0">
              <a:solidFill>
                <a:srgbClr val="FF99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764" y="887122"/>
            <a:ext cx="6861028" cy="136124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/>
              <a:t>L e v </a:t>
            </a:r>
            <a:r>
              <a:rPr lang="en-US" sz="7200" dirty="0" err="1" smtClean="0"/>
              <a:t>i</a:t>
            </a:r>
            <a:r>
              <a:rPr lang="en-US" sz="7200" dirty="0" smtClean="0"/>
              <a:t> t </a:t>
            </a:r>
            <a:r>
              <a:rPr lang="en-US" sz="7200" dirty="0" err="1" smtClean="0"/>
              <a:t>i</a:t>
            </a:r>
            <a:r>
              <a:rPr lang="en-US" sz="7200" dirty="0" smtClean="0"/>
              <a:t> c u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74" y="749124"/>
            <a:ext cx="8160063" cy="336511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Then the cloud covered the tent of meeting, and the glory of the </a:t>
            </a:r>
            <a:r>
              <a:rPr lang="en-US" sz="2400" cap="small" dirty="0"/>
              <a:t>Lord</a:t>
            </a:r>
            <a:r>
              <a:rPr lang="en-US" sz="2400" dirty="0"/>
              <a:t> filled the tabernacle. </a:t>
            </a:r>
            <a:r>
              <a:rPr lang="en-US" sz="2400" dirty="0">
                <a:solidFill>
                  <a:srgbClr val="FF9933"/>
                </a:solidFill>
              </a:rPr>
              <a:t>Moses was </a:t>
            </a:r>
            <a:r>
              <a:rPr lang="en-US" sz="2400" u="sng" dirty="0">
                <a:solidFill>
                  <a:srgbClr val="FF9933"/>
                </a:solidFill>
              </a:rPr>
              <a:t>not able to enter</a:t>
            </a:r>
            <a:r>
              <a:rPr lang="en-US" sz="2400" dirty="0">
                <a:solidFill>
                  <a:srgbClr val="FF9933"/>
                </a:solidFill>
              </a:rPr>
              <a:t> the tent of meeting </a:t>
            </a:r>
            <a:r>
              <a:rPr lang="en-US" sz="2400" dirty="0"/>
              <a:t>because the cloud had settled on it, and the glory of the </a:t>
            </a:r>
            <a:r>
              <a:rPr lang="en-US" sz="2400" cap="small" dirty="0"/>
              <a:t>Lord</a:t>
            </a:r>
            <a:r>
              <a:rPr lang="en-US" sz="2400" dirty="0"/>
              <a:t> filled the tabernacle.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Exodus 40:34-35</a:t>
            </a:r>
            <a:endParaRPr lang="en-US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8313" y="230082"/>
            <a:ext cx="8211824" cy="5466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Paradox: God’s Holiness &amp; Mankind’s Sin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74" y="749124"/>
            <a:ext cx="8160063" cy="336511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Then the </a:t>
            </a:r>
            <a:r>
              <a:rPr lang="en-US" sz="2400" cap="small" dirty="0"/>
              <a:t>Lord</a:t>
            </a:r>
            <a:r>
              <a:rPr lang="en-US" sz="2400" dirty="0"/>
              <a:t> called to Moses and </a:t>
            </a:r>
            <a:r>
              <a:rPr lang="en-US" sz="2400" dirty="0">
                <a:solidFill>
                  <a:srgbClr val="FF9933"/>
                </a:solidFill>
              </a:rPr>
              <a:t>spoke to him </a:t>
            </a:r>
            <a:r>
              <a:rPr lang="en-US" sz="2400" u="sng" dirty="0">
                <a:solidFill>
                  <a:srgbClr val="FF9933"/>
                </a:solidFill>
              </a:rPr>
              <a:t>from</a:t>
            </a:r>
            <a:r>
              <a:rPr lang="en-US" sz="2400" dirty="0">
                <a:solidFill>
                  <a:srgbClr val="FF9933"/>
                </a:solidFill>
              </a:rPr>
              <a:t> the tent</a:t>
            </a:r>
            <a:r>
              <a:rPr lang="en-US" sz="2400" dirty="0"/>
              <a:t> of </a:t>
            </a:r>
            <a:r>
              <a:rPr lang="en-US" sz="2400" dirty="0" smtClean="0"/>
              <a:t>meeting…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Leviticus 1:1</a:t>
            </a:r>
            <a:endParaRPr lang="en-US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8313" y="230082"/>
            <a:ext cx="8211824" cy="5466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Paradox: God’s Holiness &amp; Mankind’s Sin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33006" y="202521"/>
            <a:ext cx="4621988" cy="50598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1663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53619" y="2360503"/>
            <a:ext cx="2728570" cy="26993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663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JRBRONGER\AppData\Local\Microsoft\Windows\INetCache\IE\6EUV08G4\sun[1]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6595" y="627504"/>
            <a:ext cx="7617676" cy="35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 rot="5400000">
            <a:off x="7112988" y="1838169"/>
            <a:ext cx="3286618" cy="115580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God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310638" y="85410"/>
            <a:ext cx="2546769" cy="7924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</a:rPr>
              <a:t>“Holy”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51130" y="3202832"/>
            <a:ext cx="2333548" cy="5852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Israel</a:t>
            </a: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310638" y="631459"/>
            <a:ext cx="2546769" cy="4927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set apart, unique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JRBRONGER\AppData\Local\Microsoft\Windows\INetCache\IE\6EUV08G4\mlp_resource__unfurled_scroll_by_zutheskunk-d46jssj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9203">
            <a:off x="3564781" y="1278333"/>
            <a:ext cx="1605789" cy="31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>
          <a:xfrm rot="20337858">
            <a:off x="3152813" y="2606673"/>
            <a:ext cx="2546769" cy="49743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Leviticus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51130" y="3788108"/>
            <a:ext cx="2333548" cy="5425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sin, corruption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20" grpId="0"/>
      <p:bldP spid="1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 rot="16200000">
            <a:off x="4415881" y="3327958"/>
            <a:ext cx="259781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Purity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Horizontal Scroll 17"/>
          <p:cNvSpPr/>
          <p:nvPr/>
        </p:nvSpPr>
        <p:spPr>
          <a:xfrm rot="16200000">
            <a:off x="2021372" y="3327959"/>
            <a:ext cx="259781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Purity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 rot="16200000">
            <a:off x="5617402" y="3327959"/>
            <a:ext cx="259781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Priesthood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 rot="16200000">
            <a:off x="823599" y="3327959"/>
            <a:ext cx="259781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Priesthood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 rot="16200000">
            <a:off x="6815876" y="3327959"/>
            <a:ext cx="259781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Ritual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 rot="16200000">
            <a:off x="-378623" y="3327959"/>
            <a:ext cx="259781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 smtClean="0"/>
              <a:t>L e v </a:t>
            </a:r>
            <a:r>
              <a:rPr lang="en-US" sz="6000" dirty="0" err="1" smtClean="0"/>
              <a:t>i</a:t>
            </a:r>
            <a:r>
              <a:rPr lang="en-US" sz="6000" dirty="0" smtClean="0"/>
              <a:t> t </a:t>
            </a:r>
            <a:r>
              <a:rPr lang="en-US" sz="6000" dirty="0" err="1" smtClean="0"/>
              <a:t>i</a:t>
            </a:r>
            <a:r>
              <a:rPr lang="en-US" sz="6000" dirty="0" smtClean="0"/>
              <a:t> c u s</a:t>
            </a:r>
            <a:endParaRPr lang="en-US" sz="60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8313" y="1224949"/>
            <a:ext cx="8211824" cy="5466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FF9933"/>
                </a:solidFill>
              </a:rPr>
              <a:t>Leviticus: Israel Dwelling in God’s Presence</a:t>
            </a:r>
            <a:endParaRPr lang="en-US" sz="2800" i="1" dirty="0">
              <a:solidFill>
                <a:srgbClr val="FF9933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48782" y="177161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50303" y="177161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8-10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748777" y="177161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11-15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947251" y="1771619"/>
            <a:ext cx="1143000" cy="1033272"/>
          </a:xfrm>
          <a:prstGeom prst="horizontalScroll">
            <a:avLst/>
          </a:prstGeom>
          <a:solidFill>
            <a:srgbClr val="225A4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16-17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5143286" y="1771619"/>
            <a:ext cx="1143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18-20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344807" y="1771619"/>
            <a:ext cx="1143000" cy="1033272"/>
          </a:xfrm>
          <a:prstGeom prst="horizontalScroll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21-22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543281" y="177161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23-25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Sacrifices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/>
              <a:t>R</a:t>
            </a:r>
            <a:r>
              <a:rPr lang="en-US" sz="6000" dirty="0" smtClean="0"/>
              <a:t> </a:t>
            </a:r>
            <a:r>
              <a:rPr lang="en-US" sz="6000" dirty="0" err="1" smtClean="0"/>
              <a:t>i</a:t>
            </a:r>
            <a:r>
              <a:rPr lang="en-US" sz="6000" dirty="0" smtClean="0"/>
              <a:t> t u a l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855180" y="1155949"/>
            <a:ext cx="1492161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1-7; 23-25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3074" name="Picture 2" descr="C:\Users\JRBRONGER\AppData\Local\Microsoft\Windows\INetCache\IE\OWCRE67A\wheat1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22" y="3427736"/>
            <a:ext cx="1421264" cy="14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989734" y="1711756"/>
            <a:ext cx="2611526" cy="1640440"/>
          </a:xfrm>
          <a:prstGeom prst="wedgeRoundRectCallout">
            <a:avLst>
              <a:gd name="adj1" fmla="val 11380"/>
              <a:gd name="adj2" fmla="val 763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“Thank You”</a:t>
            </a:r>
          </a:p>
          <a:p>
            <a:pPr algn="ctr"/>
            <a:r>
              <a:rPr lang="en-US" dirty="0" smtClean="0"/>
              <a:t>Grain offering</a:t>
            </a:r>
          </a:p>
          <a:p>
            <a:pPr algn="ctr"/>
            <a:r>
              <a:rPr lang="en-US" dirty="0" smtClean="0"/>
              <a:t>Fellowship offering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753660" y="1711756"/>
            <a:ext cx="2611526" cy="1640440"/>
          </a:xfrm>
          <a:prstGeom prst="wedgeRoundRectCallout">
            <a:avLst>
              <a:gd name="adj1" fmla="val -10469"/>
              <a:gd name="adj2" fmla="val 776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“I’m Sorry”</a:t>
            </a:r>
          </a:p>
          <a:p>
            <a:pPr algn="ctr"/>
            <a:r>
              <a:rPr lang="en-US" dirty="0" smtClean="0"/>
              <a:t>Burnt offering</a:t>
            </a:r>
          </a:p>
          <a:p>
            <a:pPr algn="ctr"/>
            <a:r>
              <a:rPr lang="en-US" dirty="0" smtClean="0"/>
              <a:t>Sin offering</a:t>
            </a:r>
          </a:p>
          <a:p>
            <a:pPr algn="ctr"/>
            <a:r>
              <a:rPr lang="en-US" dirty="0" smtClean="0"/>
              <a:t>Guilt offering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56" y="3539664"/>
            <a:ext cx="1603830" cy="1330979"/>
          </a:xfrm>
          <a:prstGeom prst="rect">
            <a:avLst/>
          </a:prstGeom>
          <a:noFill/>
        </p:spPr>
      </p:pic>
      <p:pic>
        <p:nvPicPr>
          <p:cNvPr id="3079" name="Picture 7" descr="C:\Users\JRBRONGER\AppData\Local\Microsoft\Windows\INetCache\IE\6EUV08G4\blood-splatter-psd-452772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95" y="-1986804"/>
            <a:ext cx="4759943" cy="4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190" y="111069"/>
            <a:ext cx="22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“Atonement”</a:t>
            </a:r>
            <a:endParaRPr lang="en-US" dirty="0" smtClean="0"/>
          </a:p>
          <a:p>
            <a:pPr algn="ctr"/>
            <a:r>
              <a:rPr lang="en-US" dirty="0"/>
              <a:t>b</a:t>
            </a:r>
            <a:r>
              <a:rPr lang="en-US" dirty="0" smtClean="0"/>
              <a:t>lood symbolically covers 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2" grpId="0" animBg="1"/>
      <p:bldP spid="2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 rot="16200000">
            <a:off x="-1479554" y="2475738"/>
            <a:ext cx="4302252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Sacrifices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255805"/>
            <a:ext cx="8211824" cy="785685"/>
          </a:xfrm>
        </p:spPr>
        <p:txBody>
          <a:bodyPr>
            <a:noAutofit/>
          </a:bodyPr>
          <a:lstStyle/>
          <a:p>
            <a:r>
              <a:rPr lang="en-US" sz="6000" dirty="0"/>
              <a:t>R</a:t>
            </a:r>
            <a:r>
              <a:rPr lang="en-US" sz="6000" dirty="0" smtClean="0"/>
              <a:t> </a:t>
            </a:r>
            <a:r>
              <a:rPr lang="en-US" sz="6000" dirty="0" err="1" smtClean="0"/>
              <a:t>i</a:t>
            </a:r>
            <a:r>
              <a:rPr lang="en-US" sz="6000" dirty="0" smtClean="0"/>
              <a:t> t u a l</a:t>
            </a:r>
            <a:endParaRPr lang="en-US" sz="6000" dirty="0"/>
          </a:p>
        </p:txBody>
      </p:sp>
      <p:sp>
        <p:nvSpPr>
          <p:cNvPr id="3" name="Horizontal Scroll 2"/>
          <p:cNvSpPr/>
          <p:nvPr/>
        </p:nvSpPr>
        <p:spPr>
          <a:xfrm>
            <a:off x="100071" y="11106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855180" y="1155949"/>
            <a:ext cx="1492161" cy="3917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933"/>
                </a:solidFill>
              </a:rPr>
              <a:t>1-7; 23-25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 rot="16200000">
            <a:off x="-1283261" y="2475738"/>
            <a:ext cx="4302252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Ritual Feasts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96364" y="111069"/>
            <a:ext cx="11430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23-25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60396" y="1650033"/>
            <a:ext cx="4981652" cy="2684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Remembrance</a:t>
            </a:r>
          </a:p>
          <a:p>
            <a:pPr algn="ctr"/>
            <a:r>
              <a:rPr lang="en-US" dirty="0"/>
              <a:t>Passover</a:t>
            </a:r>
          </a:p>
          <a:p>
            <a:pPr algn="ctr"/>
            <a:r>
              <a:rPr lang="en-US" dirty="0"/>
              <a:t>Unleavened Bread</a:t>
            </a:r>
          </a:p>
          <a:p>
            <a:pPr algn="ctr"/>
            <a:r>
              <a:rPr lang="en-US" dirty="0"/>
              <a:t>First Fruits</a:t>
            </a:r>
          </a:p>
          <a:p>
            <a:pPr algn="ctr"/>
            <a:r>
              <a:rPr lang="en-US" dirty="0"/>
              <a:t>Feast of Weeks/Pentecost</a:t>
            </a:r>
          </a:p>
          <a:p>
            <a:pPr algn="ctr"/>
            <a:r>
              <a:rPr lang="en-US" dirty="0"/>
              <a:t>Day of Atonement</a:t>
            </a:r>
          </a:p>
          <a:p>
            <a:pPr algn="ctr"/>
            <a:r>
              <a:rPr lang="en-US" dirty="0"/>
              <a:t>Tabernacles</a:t>
            </a:r>
          </a:p>
        </p:txBody>
      </p:sp>
    </p:spTree>
    <p:extLst>
      <p:ext uri="{BB962C8B-B14F-4D97-AF65-F5344CB8AC3E}">
        <p14:creationId xmlns:p14="http://schemas.microsoft.com/office/powerpoint/2010/main" val="26010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 animBg="1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262</TotalTime>
  <Words>676</Words>
  <Application>Microsoft Office PowerPoint</Application>
  <PresentationFormat>On-screen Show (16:9)</PresentationFormat>
  <Paragraphs>159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</vt:lpstr>
      <vt:lpstr>PowerPoint Presentation</vt:lpstr>
      <vt:lpstr>PowerPoint Presentation</vt:lpstr>
      <vt:lpstr> L e v i t i c u s</vt:lpstr>
      <vt:lpstr>PowerPoint Presentation</vt:lpstr>
      <vt:lpstr>PowerPoint Presentation</vt:lpstr>
      <vt:lpstr>PowerPoint Presentation</vt:lpstr>
      <vt:lpstr>L e v i t i c u s</vt:lpstr>
      <vt:lpstr>R i t u a l</vt:lpstr>
      <vt:lpstr>R i t u a l</vt:lpstr>
      <vt:lpstr>P r i e s t h o o d</vt:lpstr>
      <vt:lpstr>P r i e s t h o o d</vt:lpstr>
      <vt:lpstr>P r i e s t h o o d</vt:lpstr>
      <vt:lpstr>P u r i t y</vt:lpstr>
      <vt:lpstr>P u r i t y</vt:lpstr>
      <vt:lpstr>P u r i t y</vt:lpstr>
      <vt:lpstr>P u r i t y</vt:lpstr>
      <vt:lpstr>P u r i t y</vt:lpstr>
      <vt:lpstr>L e v i t i c u s</vt:lpstr>
      <vt:lpstr>D a y  o f  A t o n e m e n t</vt:lpstr>
      <vt:lpstr>D a y  o f  A t o n e m e n t</vt:lpstr>
      <vt:lpstr>C o n c l u s i o 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JRBRONGER</cp:lastModifiedBy>
  <cp:revision>52</cp:revision>
  <dcterms:created xsi:type="dcterms:W3CDTF">2014-03-26T14:03:34Z</dcterms:created>
  <dcterms:modified xsi:type="dcterms:W3CDTF">2016-11-12T21:03:34Z</dcterms:modified>
</cp:coreProperties>
</file>