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7" r:id="rId3"/>
    <p:sldId id="258" r:id="rId4"/>
    <p:sldId id="259" r:id="rId5"/>
    <p:sldId id="256" r:id="rId6"/>
    <p:sldId id="260" r:id="rId7"/>
    <p:sldId id="261" r:id="rId8"/>
    <p:sldId id="265" r:id="rId9"/>
    <p:sldId id="262" r:id="rId10"/>
    <p:sldId id="263" r:id="rId11"/>
    <p:sldId id="273" r:id="rId12"/>
    <p:sldId id="267" r:id="rId13"/>
    <p:sldId id="264" r:id="rId14"/>
    <p:sldId id="266" r:id="rId15"/>
    <p:sldId id="268" r:id="rId16"/>
    <p:sldId id="269" r:id="rId17"/>
    <p:sldId id="270" r:id="rId18"/>
    <p:sldId id="271" r:id="rId19"/>
    <p:sldId id="274" r:id="rId20"/>
    <p:sldId id="272"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40" d="100"/>
          <a:sy n="140" d="100"/>
        </p:scale>
        <p:origin x="-768"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95CFB-DB16-4B0B-8156-70FFCA32B9A2}" type="datetimeFigureOut">
              <a:rPr lang="en-US" smtClean="0"/>
              <a:t>11/18/2016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48628D-2402-4612-8AC1-4E6AA7DDB951}" type="slidenum">
              <a:rPr lang="en-US" smtClean="0"/>
              <a:t>‹#›</a:t>
            </a:fld>
            <a:endParaRPr lang="en-US"/>
          </a:p>
        </p:txBody>
      </p:sp>
    </p:spTree>
    <p:extLst>
      <p:ext uri="{BB962C8B-B14F-4D97-AF65-F5344CB8AC3E}">
        <p14:creationId xmlns:p14="http://schemas.microsoft.com/office/powerpoint/2010/main" val="55449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DF57F-E6F7-4A64-B61C-FFF9F13E2C1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1054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2849BB-25EA-42FA-9673-47C290E6F3E2}"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AAC4-BCCE-4AFC-A689-B20242DDE42F}" type="slidenum">
              <a:rPr lang="en-US" smtClean="0"/>
              <a:t>‹#›</a:t>
            </a:fld>
            <a:endParaRPr lang="en-US"/>
          </a:p>
        </p:txBody>
      </p:sp>
    </p:spTree>
    <p:extLst>
      <p:ext uri="{BB962C8B-B14F-4D97-AF65-F5344CB8AC3E}">
        <p14:creationId xmlns:p14="http://schemas.microsoft.com/office/powerpoint/2010/main" val="2583541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849BB-25EA-42FA-9673-47C290E6F3E2}"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AAC4-BCCE-4AFC-A689-B20242DDE42F}" type="slidenum">
              <a:rPr lang="en-US" smtClean="0"/>
              <a:t>‹#›</a:t>
            </a:fld>
            <a:endParaRPr lang="en-US"/>
          </a:p>
        </p:txBody>
      </p:sp>
    </p:spTree>
    <p:extLst>
      <p:ext uri="{BB962C8B-B14F-4D97-AF65-F5344CB8AC3E}">
        <p14:creationId xmlns:p14="http://schemas.microsoft.com/office/powerpoint/2010/main" val="5183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849BB-25EA-42FA-9673-47C290E6F3E2}"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AAC4-BCCE-4AFC-A689-B20242DDE42F}" type="slidenum">
              <a:rPr lang="en-US" smtClean="0"/>
              <a:t>‹#›</a:t>
            </a:fld>
            <a:endParaRPr lang="en-US"/>
          </a:p>
        </p:txBody>
      </p:sp>
    </p:spTree>
    <p:extLst>
      <p:ext uri="{BB962C8B-B14F-4D97-AF65-F5344CB8AC3E}">
        <p14:creationId xmlns:p14="http://schemas.microsoft.com/office/powerpoint/2010/main" val="96919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557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953920" y="3278141"/>
            <a:ext cx="1314970" cy="316003"/>
          </a:xfrm>
        </p:spPr>
        <p:txBody>
          <a:bodyPr>
            <a:noAutofit/>
          </a:bodyPr>
          <a:lstStyle>
            <a:lvl1pPr>
              <a:defRPr sz="1200"/>
            </a:lvl1pPr>
          </a:lstStyle>
          <a:p>
            <a:pPr lvl="0"/>
            <a:r>
              <a:rPr lang="en-US" dirty="0" smtClean="0"/>
              <a:t>Add Your Subtitle</a:t>
            </a:r>
            <a:endParaRPr lang="en-US" dirty="0"/>
          </a:p>
        </p:txBody>
      </p:sp>
    </p:spTree>
    <p:extLst>
      <p:ext uri="{BB962C8B-B14F-4D97-AF65-F5344CB8AC3E}">
        <p14:creationId xmlns:p14="http://schemas.microsoft.com/office/powerpoint/2010/main" val="1561100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953920" y="3278141"/>
            <a:ext cx="1314970" cy="316003"/>
          </a:xfrm>
        </p:spPr>
        <p:txBody>
          <a:bodyPr>
            <a:noAutofit/>
          </a:bodyPr>
          <a:lstStyle>
            <a:lvl1pPr>
              <a:defRPr sz="1200"/>
            </a:lvl1pPr>
          </a:lstStyle>
          <a:p>
            <a:pPr lvl="0"/>
            <a:r>
              <a:rPr lang="en-US" dirty="0" smtClean="0"/>
              <a:t>Add Your Subtitle</a:t>
            </a:r>
            <a:endParaRPr lang="en-US" dirty="0"/>
          </a:p>
        </p:txBody>
      </p:sp>
      <p:sp>
        <p:nvSpPr>
          <p:cNvPr id="5" name="Title 1"/>
          <p:cNvSpPr>
            <a:spLocks noGrp="1"/>
          </p:cNvSpPr>
          <p:nvPr>
            <p:ph type="title" hasCustomPrompt="1"/>
          </p:nvPr>
        </p:nvSpPr>
        <p:spPr>
          <a:xfrm>
            <a:off x="2972194" y="2116852"/>
            <a:ext cx="3125307" cy="873764"/>
          </a:xfrm>
        </p:spPr>
        <p:txBody>
          <a:bodyPr>
            <a:normAutofit/>
          </a:bodyPr>
          <a:lstStyle>
            <a:lvl1pPr>
              <a:defRPr sz="3600"/>
            </a:lvl1pPr>
          </a:lstStyle>
          <a:p>
            <a:r>
              <a:rPr lang="en-US" dirty="0" smtClean="0"/>
              <a:t>Add Your Title</a:t>
            </a:r>
            <a:endParaRPr lang="en-US" dirty="0"/>
          </a:p>
        </p:txBody>
      </p:sp>
    </p:spTree>
    <p:extLst>
      <p:ext uri="{BB962C8B-B14F-4D97-AF65-F5344CB8AC3E}">
        <p14:creationId xmlns:p14="http://schemas.microsoft.com/office/powerpoint/2010/main" val="1489477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88180" y="254016"/>
            <a:ext cx="6349720" cy="473635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287908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88180" y="254016"/>
            <a:ext cx="6349720" cy="473635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649892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88180" y="254016"/>
            <a:ext cx="6349720" cy="473635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6" name="Title 1"/>
          <p:cNvSpPr>
            <a:spLocks noGrp="1"/>
          </p:cNvSpPr>
          <p:nvPr>
            <p:ph type="title" hasCustomPrompt="1"/>
          </p:nvPr>
        </p:nvSpPr>
        <p:spPr>
          <a:xfrm>
            <a:off x="6827421" y="3197798"/>
            <a:ext cx="2116181" cy="685694"/>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1935238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2250976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4081202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849BB-25EA-42FA-9673-47C290E6F3E2}"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AAC4-BCCE-4AFC-A689-B20242DDE42F}" type="slidenum">
              <a:rPr lang="en-US" smtClean="0"/>
              <a:t>‹#›</a:t>
            </a:fld>
            <a:endParaRPr lang="en-US"/>
          </a:p>
        </p:txBody>
      </p:sp>
    </p:spTree>
    <p:extLst>
      <p:ext uri="{BB962C8B-B14F-4D97-AF65-F5344CB8AC3E}">
        <p14:creationId xmlns:p14="http://schemas.microsoft.com/office/powerpoint/2010/main" val="179116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11/18/2016</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7384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2849BB-25EA-42FA-9673-47C290E6F3E2}" type="datetimeFigureOut">
              <a:rPr lang="en-US" smtClean="0"/>
              <a:t>11/18/2016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AAC4-BCCE-4AFC-A689-B20242DDE42F}" type="slidenum">
              <a:rPr lang="en-US" smtClean="0"/>
              <a:t>‹#›</a:t>
            </a:fld>
            <a:endParaRPr lang="en-US"/>
          </a:p>
        </p:txBody>
      </p:sp>
    </p:spTree>
    <p:extLst>
      <p:ext uri="{BB962C8B-B14F-4D97-AF65-F5344CB8AC3E}">
        <p14:creationId xmlns:p14="http://schemas.microsoft.com/office/powerpoint/2010/main" val="408138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2849BB-25EA-42FA-9673-47C290E6F3E2}" type="datetimeFigureOut">
              <a:rPr lang="en-US" smtClean="0"/>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AAC4-BCCE-4AFC-A689-B20242DDE42F}" type="slidenum">
              <a:rPr lang="en-US" smtClean="0"/>
              <a:t>‹#›</a:t>
            </a:fld>
            <a:endParaRPr lang="en-US"/>
          </a:p>
        </p:txBody>
      </p:sp>
    </p:spTree>
    <p:extLst>
      <p:ext uri="{BB962C8B-B14F-4D97-AF65-F5344CB8AC3E}">
        <p14:creationId xmlns:p14="http://schemas.microsoft.com/office/powerpoint/2010/main" val="110589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2849BB-25EA-42FA-9673-47C290E6F3E2}" type="datetimeFigureOut">
              <a:rPr lang="en-US" smtClean="0"/>
              <a:t>11/18/2016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72AAC4-BCCE-4AFC-A689-B20242DDE42F}" type="slidenum">
              <a:rPr lang="en-US" smtClean="0"/>
              <a:t>‹#›</a:t>
            </a:fld>
            <a:endParaRPr lang="en-US"/>
          </a:p>
        </p:txBody>
      </p:sp>
    </p:spTree>
    <p:extLst>
      <p:ext uri="{BB962C8B-B14F-4D97-AF65-F5344CB8AC3E}">
        <p14:creationId xmlns:p14="http://schemas.microsoft.com/office/powerpoint/2010/main" val="404299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2849BB-25EA-42FA-9673-47C290E6F3E2}" type="datetimeFigureOut">
              <a:rPr lang="en-US" smtClean="0"/>
              <a:t>11/18/2016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2AAC4-BCCE-4AFC-A689-B20242DDE42F}" type="slidenum">
              <a:rPr lang="en-US" smtClean="0"/>
              <a:t>‹#›</a:t>
            </a:fld>
            <a:endParaRPr lang="en-US"/>
          </a:p>
        </p:txBody>
      </p:sp>
    </p:spTree>
    <p:extLst>
      <p:ext uri="{BB962C8B-B14F-4D97-AF65-F5344CB8AC3E}">
        <p14:creationId xmlns:p14="http://schemas.microsoft.com/office/powerpoint/2010/main" val="28762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849BB-25EA-42FA-9673-47C290E6F3E2}" type="datetimeFigureOut">
              <a:rPr lang="en-US" smtClean="0"/>
              <a:t>11/18/2016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72AAC4-BCCE-4AFC-A689-B20242DDE42F}" type="slidenum">
              <a:rPr lang="en-US" smtClean="0"/>
              <a:t>‹#›</a:t>
            </a:fld>
            <a:endParaRPr lang="en-US"/>
          </a:p>
        </p:txBody>
      </p:sp>
    </p:spTree>
    <p:extLst>
      <p:ext uri="{BB962C8B-B14F-4D97-AF65-F5344CB8AC3E}">
        <p14:creationId xmlns:p14="http://schemas.microsoft.com/office/powerpoint/2010/main" val="187640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849BB-25EA-42FA-9673-47C290E6F3E2}" type="datetimeFigureOut">
              <a:rPr lang="en-US" smtClean="0"/>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AAC4-BCCE-4AFC-A689-B20242DDE42F}" type="slidenum">
              <a:rPr lang="en-US" smtClean="0"/>
              <a:t>‹#›</a:t>
            </a:fld>
            <a:endParaRPr lang="en-US"/>
          </a:p>
        </p:txBody>
      </p:sp>
    </p:spTree>
    <p:extLst>
      <p:ext uri="{BB962C8B-B14F-4D97-AF65-F5344CB8AC3E}">
        <p14:creationId xmlns:p14="http://schemas.microsoft.com/office/powerpoint/2010/main" val="99419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849BB-25EA-42FA-9673-47C290E6F3E2}" type="datetimeFigureOut">
              <a:rPr lang="en-US" smtClean="0"/>
              <a:t>11/18/2016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AAC4-BCCE-4AFC-A689-B20242DDE42F}" type="slidenum">
              <a:rPr lang="en-US" smtClean="0"/>
              <a:t>‹#›</a:t>
            </a:fld>
            <a:endParaRPr lang="en-US"/>
          </a:p>
        </p:txBody>
      </p:sp>
    </p:spTree>
    <p:extLst>
      <p:ext uri="{BB962C8B-B14F-4D97-AF65-F5344CB8AC3E}">
        <p14:creationId xmlns:p14="http://schemas.microsoft.com/office/powerpoint/2010/main" val="4132080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2849BB-25EA-42FA-9673-47C290E6F3E2}" type="datetimeFigureOut">
              <a:rPr lang="en-US" smtClean="0"/>
              <a:t>11/18/2016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72AAC4-BCCE-4AFC-A689-B20242DDE42F}" type="slidenum">
              <a:rPr lang="en-US" smtClean="0"/>
              <a:t>‹#›</a:t>
            </a:fld>
            <a:endParaRPr lang="en-US"/>
          </a:p>
        </p:txBody>
      </p:sp>
    </p:spTree>
    <p:extLst>
      <p:ext uri="{BB962C8B-B14F-4D97-AF65-F5344CB8AC3E}">
        <p14:creationId xmlns:p14="http://schemas.microsoft.com/office/powerpoint/2010/main" val="1249343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white">
                    <a:tint val="75000"/>
                  </a:prstClr>
                </a:solidFill>
              </a:rPr>
              <a:pPr/>
              <a:t>11/18/2016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519792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bg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bg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342875"/>
            <a:r>
              <a:rPr lang="en-US" sz="3000" dirty="0">
                <a:solidFill>
                  <a:prstClr val="white"/>
                </a:solidFill>
              </a:rPr>
              <a:t>Scripture Reading: </a:t>
            </a:r>
            <a:r>
              <a:rPr lang="en-US" sz="3000" dirty="0" smtClean="0">
                <a:solidFill>
                  <a:prstClr val="white"/>
                </a:solidFill>
              </a:rPr>
              <a:t>Psalm 50:7-15</a:t>
            </a:r>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p:txBody>
      </p:sp>
    </p:spTree>
    <p:extLst>
      <p:ext uri="{BB962C8B-B14F-4D97-AF65-F5344CB8AC3E}">
        <p14:creationId xmlns:p14="http://schemas.microsoft.com/office/powerpoint/2010/main" val="384829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87" t="8361" r="3514" b="68056"/>
          <a:stretch/>
        </p:blipFill>
        <p:spPr>
          <a:xfrm>
            <a:off x="0" y="144512"/>
            <a:ext cx="9144000" cy="1623888"/>
          </a:xfrm>
          <a:prstGeom prst="rect">
            <a:avLst/>
          </a:prstGeom>
        </p:spPr>
      </p:pic>
      <p:sp>
        <p:nvSpPr>
          <p:cNvPr id="5" name="TextBox 4"/>
          <p:cNvSpPr txBox="1"/>
          <p:nvPr/>
        </p:nvSpPr>
        <p:spPr>
          <a:xfrm>
            <a:off x="4191000" y="361950"/>
            <a:ext cx="4953000" cy="707886"/>
          </a:xfrm>
          <a:prstGeom prst="rect">
            <a:avLst/>
          </a:prstGeom>
          <a:noFill/>
        </p:spPr>
        <p:txBody>
          <a:bodyPr wrap="square" rtlCol="0">
            <a:spAutoFit/>
          </a:bodyPr>
          <a:lstStyle/>
          <a:p>
            <a:pPr algn="r"/>
            <a:r>
              <a:rPr lang="en-US" sz="4000" dirty="0" smtClean="0">
                <a:solidFill>
                  <a:schemeClr val="bg1"/>
                </a:solidFill>
                <a:latin typeface="Felix Titling" panose="04060505060202020A04" pitchFamily="82" charset="0"/>
              </a:rPr>
              <a:t>A Troubled King</a:t>
            </a:r>
            <a:endParaRPr lang="en-US" sz="4000" dirty="0">
              <a:solidFill>
                <a:schemeClr val="bg1"/>
              </a:solidFill>
              <a:latin typeface="Felix Titling" panose="04060505060202020A04" pitchFamily="82" charset="0"/>
            </a:endParaRPr>
          </a:p>
        </p:txBody>
      </p:sp>
      <p:sp>
        <p:nvSpPr>
          <p:cNvPr id="6" name="TextBox 5"/>
          <p:cNvSpPr txBox="1"/>
          <p:nvPr/>
        </p:nvSpPr>
        <p:spPr>
          <a:xfrm>
            <a:off x="4191000" y="895350"/>
            <a:ext cx="4953000" cy="523220"/>
          </a:xfrm>
          <a:prstGeom prst="rect">
            <a:avLst/>
          </a:prstGeom>
          <a:noFill/>
        </p:spPr>
        <p:txBody>
          <a:bodyPr wrap="square" rtlCol="0">
            <a:spAutoFit/>
          </a:bodyPr>
          <a:lstStyle/>
          <a:p>
            <a:pPr algn="r"/>
            <a:r>
              <a:rPr lang="en-US" sz="2800" dirty="0" smtClean="0">
                <a:solidFill>
                  <a:schemeClr val="bg1">
                    <a:lumMod val="75000"/>
                  </a:schemeClr>
                </a:solidFill>
                <a:latin typeface="Felix Titling" panose="04060505060202020A04" pitchFamily="82" charset="0"/>
              </a:rPr>
              <a:t>The Legacy of King Saul</a:t>
            </a:r>
            <a:endParaRPr lang="en-US" sz="2800" dirty="0">
              <a:solidFill>
                <a:schemeClr val="bg1">
                  <a:lumMod val="75000"/>
                </a:schemeClr>
              </a:solidFill>
              <a:latin typeface="Felix Titling" panose="04060505060202020A04" pitchFamily="82" charset="0"/>
            </a:endParaRPr>
          </a:p>
        </p:txBody>
      </p:sp>
      <p:cxnSp>
        <p:nvCxnSpPr>
          <p:cNvPr id="8" name="Straight Connector 7"/>
          <p:cNvCxnSpPr/>
          <p:nvPr/>
        </p:nvCxnSpPr>
        <p:spPr>
          <a:xfrm flipH="1">
            <a:off x="3505200" y="952095"/>
            <a:ext cx="5638800" cy="0"/>
          </a:xfrm>
          <a:prstGeom prst="line">
            <a:avLst/>
          </a:prstGeom>
          <a:ln w="28575">
            <a:gradFill flip="none" rotWithShape="1">
              <a:gsLst>
                <a:gs pos="0">
                  <a:schemeClr val="accent1">
                    <a:tint val="66000"/>
                    <a:satMod val="160000"/>
                    <a:alpha val="0"/>
                  </a:schemeClr>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1885950"/>
            <a:ext cx="8915400" cy="523220"/>
          </a:xfrm>
          <a:prstGeom prst="rect">
            <a:avLst/>
          </a:prstGeom>
          <a:noFill/>
        </p:spPr>
        <p:txBody>
          <a:bodyPr wrap="square" rtlCol="0">
            <a:spAutoFit/>
          </a:bodyPr>
          <a:lstStyle/>
          <a:p>
            <a:pPr marL="514350" indent="-514350">
              <a:buFont typeface="+mj-lt"/>
              <a:buAutoNum type="arabicPeriod" startAt="2"/>
            </a:pP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Saul’s</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a:t>
            </a: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Foolishness </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a:t>
            </a:r>
            <a:r>
              <a:rPr lang="en-US" sz="2800" i="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1 Samuel 14:24-33</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a:t>
            </a:r>
          </a:p>
        </p:txBody>
      </p:sp>
      <p:sp>
        <p:nvSpPr>
          <p:cNvPr id="3" name="TextBox 2"/>
          <p:cNvSpPr txBox="1"/>
          <p:nvPr/>
        </p:nvSpPr>
        <p:spPr>
          <a:xfrm>
            <a:off x="533400" y="2647950"/>
            <a:ext cx="8077200" cy="1077218"/>
          </a:xfrm>
          <a:prstGeom prst="rect">
            <a:avLst/>
          </a:prstGeom>
          <a:noFill/>
        </p:spPr>
        <p:txBody>
          <a:bodyPr wrap="square" rtlCol="0">
            <a:spAutoFit/>
          </a:bodyPr>
          <a:lstStyle/>
          <a:p>
            <a:r>
              <a:rPr lang="en-US" sz="2400" dirty="0" smtClean="0">
                <a:solidFill>
                  <a:schemeClr val="tx1">
                    <a:lumMod val="65000"/>
                    <a:lumOff val="35000"/>
                  </a:schemeClr>
                </a:solidFill>
                <a:latin typeface="Georgia" panose="02040502050405020303" pitchFamily="18" charset="0"/>
              </a:rPr>
              <a:t>(Proverbs 20:24)</a:t>
            </a:r>
            <a:endParaRPr lang="en-US" sz="2400" dirty="0">
              <a:solidFill>
                <a:schemeClr val="tx1">
                  <a:lumMod val="65000"/>
                  <a:lumOff val="35000"/>
                </a:schemeClr>
              </a:solidFill>
              <a:latin typeface="Georgia" panose="02040502050405020303" pitchFamily="18" charset="0"/>
            </a:endParaRPr>
          </a:p>
          <a:p>
            <a:r>
              <a:rPr lang="en-US" sz="2000" i="1" dirty="0" smtClean="0">
                <a:solidFill>
                  <a:schemeClr val="tx1">
                    <a:lumMod val="65000"/>
                    <a:lumOff val="35000"/>
                  </a:schemeClr>
                </a:solidFill>
                <a:latin typeface="Georgia" panose="02040502050405020303" pitchFamily="18" charset="0"/>
              </a:rPr>
              <a:t>Man’s steps are ordained by the Lord,</a:t>
            </a:r>
          </a:p>
          <a:p>
            <a:r>
              <a:rPr lang="en-US" sz="2000" i="1" dirty="0" smtClean="0">
                <a:solidFill>
                  <a:schemeClr val="tx1">
                    <a:lumMod val="65000"/>
                    <a:lumOff val="35000"/>
                  </a:schemeClr>
                </a:solidFill>
                <a:latin typeface="Georgia" panose="02040502050405020303" pitchFamily="18" charset="0"/>
              </a:rPr>
              <a:t>How then can man understand his way?</a:t>
            </a:r>
            <a:endParaRPr lang="en-US" sz="2000" dirty="0" smtClean="0">
              <a:solidFill>
                <a:schemeClr val="tx1">
                  <a:lumMod val="65000"/>
                  <a:lumOff val="35000"/>
                </a:schemeClr>
              </a:solidFill>
              <a:latin typeface="Georgia" panose="02040502050405020303" pitchFamily="18" charset="0"/>
            </a:endParaRPr>
          </a:p>
        </p:txBody>
      </p:sp>
    </p:spTree>
    <p:extLst>
      <p:ext uri="{BB962C8B-B14F-4D97-AF65-F5344CB8AC3E}">
        <p14:creationId xmlns:p14="http://schemas.microsoft.com/office/powerpoint/2010/main" val="213565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87" t="8361" r="3514" b="68056"/>
          <a:stretch/>
        </p:blipFill>
        <p:spPr>
          <a:xfrm>
            <a:off x="0" y="144512"/>
            <a:ext cx="9144000" cy="1623888"/>
          </a:xfrm>
          <a:prstGeom prst="rect">
            <a:avLst/>
          </a:prstGeom>
        </p:spPr>
      </p:pic>
      <p:sp>
        <p:nvSpPr>
          <p:cNvPr id="5" name="TextBox 4"/>
          <p:cNvSpPr txBox="1"/>
          <p:nvPr/>
        </p:nvSpPr>
        <p:spPr>
          <a:xfrm>
            <a:off x="4191000" y="361950"/>
            <a:ext cx="4953000" cy="707886"/>
          </a:xfrm>
          <a:prstGeom prst="rect">
            <a:avLst/>
          </a:prstGeom>
          <a:noFill/>
        </p:spPr>
        <p:txBody>
          <a:bodyPr wrap="square" rtlCol="0">
            <a:spAutoFit/>
          </a:bodyPr>
          <a:lstStyle/>
          <a:p>
            <a:pPr algn="r"/>
            <a:r>
              <a:rPr lang="en-US" sz="4000" dirty="0" smtClean="0">
                <a:solidFill>
                  <a:schemeClr val="bg1"/>
                </a:solidFill>
                <a:latin typeface="Felix Titling" panose="04060505060202020A04" pitchFamily="82" charset="0"/>
              </a:rPr>
              <a:t>A Troubled King</a:t>
            </a:r>
            <a:endParaRPr lang="en-US" sz="4000" dirty="0">
              <a:solidFill>
                <a:schemeClr val="bg1"/>
              </a:solidFill>
              <a:latin typeface="Felix Titling" panose="04060505060202020A04" pitchFamily="82" charset="0"/>
            </a:endParaRPr>
          </a:p>
        </p:txBody>
      </p:sp>
      <p:sp>
        <p:nvSpPr>
          <p:cNvPr id="6" name="TextBox 5"/>
          <p:cNvSpPr txBox="1"/>
          <p:nvPr/>
        </p:nvSpPr>
        <p:spPr>
          <a:xfrm>
            <a:off x="4191000" y="895350"/>
            <a:ext cx="4953000" cy="523220"/>
          </a:xfrm>
          <a:prstGeom prst="rect">
            <a:avLst/>
          </a:prstGeom>
          <a:noFill/>
        </p:spPr>
        <p:txBody>
          <a:bodyPr wrap="square" rtlCol="0">
            <a:spAutoFit/>
          </a:bodyPr>
          <a:lstStyle/>
          <a:p>
            <a:pPr algn="r"/>
            <a:r>
              <a:rPr lang="en-US" sz="2800" dirty="0" smtClean="0">
                <a:solidFill>
                  <a:schemeClr val="bg1">
                    <a:lumMod val="75000"/>
                  </a:schemeClr>
                </a:solidFill>
                <a:latin typeface="Felix Titling" panose="04060505060202020A04" pitchFamily="82" charset="0"/>
              </a:rPr>
              <a:t>The Legacy of King Saul</a:t>
            </a:r>
            <a:endParaRPr lang="en-US" sz="2800" dirty="0">
              <a:solidFill>
                <a:schemeClr val="bg1">
                  <a:lumMod val="75000"/>
                </a:schemeClr>
              </a:solidFill>
              <a:latin typeface="Felix Titling" panose="04060505060202020A04" pitchFamily="82" charset="0"/>
            </a:endParaRPr>
          </a:p>
        </p:txBody>
      </p:sp>
      <p:cxnSp>
        <p:nvCxnSpPr>
          <p:cNvPr id="8" name="Straight Connector 7"/>
          <p:cNvCxnSpPr/>
          <p:nvPr/>
        </p:nvCxnSpPr>
        <p:spPr>
          <a:xfrm flipH="1">
            <a:off x="3505200" y="952095"/>
            <a:ext cx="5638800" cy="0"/>
          </a:xfrm>
          <a:prstGeom prst="line">
            <a:avLst/>
          </a:prstGeom>
          <a:ln w="28575">
            <a:gradFill flip="none" rotWithShape="1">
              <a:gsLst>
                <a:gs pos="0">
                  <a:schemeClr val="accent1">
                    <a:tint val="66000"/>
                    <a:satMod val="160000"/>
                    <a:alpha val="0"/>
                  </a:schemeClr>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1885950"/>
            <a:ext cx="8915400" cy="523220"/>
          </a:xfrm>
          <a:prstGeom prst="rect">
            <a:avLst/>
          </a:prstGeom>
          <a:noFill/>
        </p:spPr>
        <p:txBody>
          <a:bodyPr wrap="square" rtlCol="0">
            <a:spAutoFit/>
          </a:bodyPr>
          <a:lstStyle/>
          <a:p>
            <a:pPr marL="514350" indent="-514350">
              <a:buFont typeface="+mj-lt"/>
              <a:buAutoNum type="arabicPeriod" startAt="2"/>
            </a:pP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Saul’s</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a:t>
            </a: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Foolishness </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a:t>
            </a:r>
            <a:r>
              <a:rPr lang="en-US" sz="2800" i="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1 Samuel 14:24-33</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a:t>
            </a:r>
          </a:p>
        </p:txBody>
      </p:sp>
      <p:sp>
        <p:nvSpPr>
          <p:cNvPr id="3" name="TextBox 2"/>
          <p:cNvSpPr txBox="1"/>
          <p:nvPr/>
        </p:nvSpPr>
        <p:spPr>
          <a:xfrm>
            <a:off x="533400" y="2647950"/>
            <a:ext cx="8077200" cy="2000548"/>
          </a:xfrm>
          <a:prstGeom prst="rect">
            <a:avLst/>
          </a:prstGeom>
          <a:noFill/>
        </p:spPr>
        <p:txBody>
          <a:bodyPr wrap="square" rtlCol="0">
            <a:spAutoFit/>
          </a:bodyPr>
          <a:lstStyle/>
          <a:p>
            <a:r>
              <a:rPr lang="en-US" sz="2400" dirty="0" smtClean="0">
                <a:solidFill>
                  <a:schemeClr val="tx1">
                    <a:lumMod val="65000"/>
                    <a:lumOff val="35000"/>
                  </a:schemeClr>
                </a:solidFill>
                <a:latin typeface="Georgia" panose="02040502050405020303" pitchFamily="18" charset="0"/>
              </a:rPr>
              <a:t>(Psalms 119:9, 105)</a:t>
            </a:r>
            <a:endParaRPr lang="en-US" sz="2400" dirty="0">
              <a:solidFill>
                <a:schemeClr val="tx1">
                  <a:lumMod val="65000"/>
                  <a:lumOff val="35000"/>
                </a:schemeClr>
              </a:solidFill>
              <a:latin typeface="Georgia" panose="02040502050405020303" pitchFamily="18" charset="0"/>
            </a:endParaRPr>
          </a:p>
          <a:p>
            <a:r>
              <a:rPr lang="en-US" sz="2000" i="1" dirty="0" smtClean="0">
                <a:solidFill>
                  <a:schemeClr val="tx1">
                    <a:lumMod val="65000"/>
                    <a:lumOff val="35000"/>
                  </a:schemeClr>
                </a:solidFill>
                <a:latin typeface="Georgia" panose="02040502050405020303" pitchFamily="18" charset="0"/>
              </a:rPr>
              <a:t>How can a young man keep his way pure?</a:t>
            </a:r>
          </a:p>
          <a:p>
            <a:r>
              <a:rPr lang="en-US" sz="2000" i="1" dirty="0" smtClean="0">
                <a:solidFill>
                  <a:schemeClr val="tx1">
                    <a:lumMod val="65000"/>
                    <a:lumOff val="35000"/>
                  </a:schemeClr>
                </a:solidFill>
                <a:latin typeface="Georgia" panose="02040502050405020303" pitchFamily="18" charset="0"/>
              </a:rPr>
              <a:t>By keeping it according to Your word.</a:t>
            </a:r>
          </a:p>
          <a:p>
            <a:endParaRPr lang="en-US" sz="2000" i="1" dirty="0">
              <a:solidFill>
                <a:schemeClr val="tx1">
                  <a:lumMod val="65000"/>
                  <a:lumOff val="35000"/>
                </a:schemeClr>
              </a:solidFill>
              <a:latin typeface="Georgia" panose="02040502050405020303" pitchFamily="18" charset="0"/>
            </a:endParaRPr>
          </a:p>
          <a:p>
            <a:r>
              <a:rPr lang="en-US" sz="2000" i="1" dirty="0" smtClean="0">
                <a:solidFill>
                  <a:schemeClr val="tx1">
                    <a:lumMod val="65000"/>
                    <a:lumOff val="35000"/>
                  </a:schemeClr>
                </a:solidFill>
                <a:latin typeface="Georgia" panose="02040502050405020303" pitchFamily="18" charset="0"/>
              </a:rPr>
              <a:t>Your word is a lamp to my feet</a:t>
            </a:r>
          </a:p>
          <a:p>
            <a:r>
              <a:rPr lang="en-US" sz="2000" i="1" dirty="0" smtClean="0">
                <a:solidFill>
                  <a:schemeClr val="tx1">
                    <a:lumMod val="65000"/>
                    <a:lumOff val="35000"/>
                  </a:schemeClr>
                </a:solidFill>
                <a:latin typeface="Georgia" panose="02040502050405020303" pitchFamily="18" charset="0"/>
              </a:rPr>
              <a:t>And a light to my path.</a:t>
            </a:r>
          </a:p>
        </p:txBody>
      </p:sp>
    </p:spTree>
    <p:extLst>
      <p:ext uri="{BB962C8B-B14F-4D97-AF65-F5344CB8AC3E}">
        <p14:creationId xmlns:p14="http://schemas.microsoft.com/office/powerpoint/2010/main" val="19072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87" t="8361" r="3514" b="68056"/>
          <a:stretch/>
        </p:blipFill>
        <p:spPr>
          <a:xfrm>
            <a:off x="0" y="144512"/>
            <a:ext cx="9144000" cy="1623888"/>
          </a:xfrm>
          <a:prstGeom prst="rect">
            <a:avLst/>
          </a:prstGeom>
        </p:spPr>
      </p:pic>
      <p:sp>
        <p:nvSpPr>
          <p:cNvPr id="5" name="TextBox 4"/>
          <p:cNvSpPr txBox="1"/>
          <p:nvPr/>
        </p:nvSpPr>
        <p:spPr>
          <a:xfrm>
            <a:off x="4191000" y="361950"/>
            <a:ext cx="4953000" cy="707886"/>
          </a:xfrm>
          <a:prstGeom prst="rect">
            <a:avLst/>
          </a:prstGeom>
          <a:noFill/>
        </p:spPr>
        <p:txBody>
          <a:bodyPr wrap="square" rtlCol="0">
            <a:spAutoFit/>
          </a:bodyPr>
          <a:lstStyle/>
          <a:p>
            <a:pPr algn="r"/>
            <a:r>
              <a:rPr lang="en-US" sz="4000" dirty="0" smtClean="0">
                <a:solidFill>
                  <a:schemeClr val="bg1"/>
                </a:solidFill>
                <a:latin typeface="Felix Titling" panose="04060505060202020A04" pitchFamily="82" charset="0"/>
              </a:rPr>
              <a:t>A Troubled King</a:t>
            </a:r>
            <a:endParaRPr lang="en-US" sz="4000" dirty="0">
              <a:solidFill>
                <a:schemeClr val="bg1"/>
              </a:solidFill>
              <a:latin typeface="Felix Titling" panose="04060505060202020A04" pitchFamily="82" charset="0"/>
            </a:endParaRPr>
          </a:p>
        </p:txBody>
      </p:sp>
      <p:sp>
        <p:nvSpPr>
          <p:cNvPr id="6" name="TextBox 5"/>
          <p:cNvSpPr txBox="1"/>
          <p:nvPr/>
        </p:nvSpPr>
        <p:spPr>
          <a:xfrm>
            <a:off x="4191000" y="895350"/>
            <a:ext cx="4953000" cy="523220"/>
          </a:xfrm>
          <a:prstGeom prst="rect">
            <a:avLst/>
          </a:prstGeom>
          <a:noFill/>
        </p:spPr>
        <p:txBody>
          <a:bodyPr wrap="square" rtlCol="0">
            <a:spAutoFit/>
          </a:bodyPr>
          <a:lstStyle/>
          <a:p>
            <a:pPr algn="r"/>
            <a:r>
              <a:rPr lang="en-US" sz="2800" dirty="0" smtClean="0">
                <a:solidFill>
                  <a:schemeClr val="bg1">
                    <a:lumMod val="75000"/>
                  </a:schemeClr>
                </a:solidFill>
                <a:latin typeface="Felix Titling" panose="04060505060202020A04" pitchFamily="82" charset="0"/>
              </a:rPr>
              <a:t>The Legacy of King Saul</a:t>
            </a:r>
            <a:endParaRPr lang="en-US" sz="2800" dirty="0">
              <a:solidFill>
                <a:schemeClr val="bg1">
                  <a:lumMod val="75000"/>
                </a:schemeClr>
              </a:solidFill>
              <a:latin typeface="Felix Titling" panose="04060505060202020A04" pitchFamily="82" charset="0"/>
            </a:endParaRPr>
          </a:p>
        </p:txBody>
      </p:sp>
      <p:cxnSp>
        <p:nvCxnSpPr>
          <p:cNvPr id="8" name="Straight Connector 7"/>
          <p:cNvCxnSpPr/>
          <p:nvPr/>
        </p:nvCxnSpPr>
        <p:spPr>
          <a:xfrm flipH="1">
            <a:off x="3505200" y="952095"/>
            <a:ext cx="5638800" cy="0"/>
          </a:xfrm>
          <a:prstGeom prst="line">
            <a:avLst/>
          </a:prstGeom>
          <a:ln w="28575">
            <a:gradFill flip="none" rotWithShape="1">
              <a:gsLst>
                <a:gs pos="0">
                  <a:schemeClr val="accent1">
                    <a:tint val="66000"/>
                    <a:satMod val="160000"/>
                    <a:alpha val="0"/>
                  </a:schemeClr>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1885950"/>
            <a:ext cx="8915400" cy="1815882"/>
          </a:xfrm>
          <a:prstGeom prst="rect">
            <a:avLst/>
          </a:prstGeom>
          <a:noFill/>
        </p:spPr>
        <p:txBody>
          <a:bodyPr wrap="square" rtlCol="0">
            <a:spAutoFit/>
          </a:bodyPr>
          <a:lstStyle/>
          <a:p>
            <a:pPr marL="514350" indent="-514350">
              <a:buFont typeface="+mj-lt"/>
              <a:buAutoNum type="arabicPeriod" startAt="2"/>
            </a:pP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Saul’s</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a:t>
            </a: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Foolishness </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a:t>
            </a:r>
            <a:r>
              <a:rPr lang="en-US" sz="2800" i="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1 Samuel 14:24-33</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a:t>
            </a:r>
          </a:p>
          <a:p>
            <a:pPr marL="971550" lvl="1" indent="-514350">
              <a:buFont typeface="Arial" panose="020B0604020202020204" pitchFamily="34" charset="0"/>
              <a:buChar char="•"/>
            </a:pPr>
            <a:r>
              <a:rPr lang="en-US" sz="20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God’s will is </a:t>
            </a:r>
            <a:r>
              <a:rPr lang="en-US" sz="2000" dirty="0" smtClean="0">
                <a:solidFill>
                  <a:srgbClr val="C00000"/>
                </a:solidFill>
                <a:latin typeface="Georgia" panose="02040502050405020303" pitchFamily="18" charset="0"/>
                <a:ea typeface="Ebrima" panose="02000000000000000000" pitchFamily="2" charset="0"/>
                <a:cs typeface="Ebrima" panose="02000000000000000000" pitchFamily="2" charset="0"/>
              </a:rPr>
              <a:t>accessible</a:t>
            </a:r>
            <a:r>
              <a:rPr lang="en-US" sz="20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(1 Cor. 2:10)</a:t>
            </a:r>
          </a:p>
          <a:p>
            <a:pPr marL="971550" lvl="1" indent="-514350">
              <a:buFont typeface="Arial" panose="020B0604020202020204" pitchFamily="34" charset="0"/>
              <a:buChar char="•"/>
            </a:pPr>
            <a:r>
              <a:rPr lang="en-US" sz="20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God’s will leads to </a:t>
            </a:r>
            <a:r>
              <a:rPr lang="en-US" sz="2000" dirty="0" smtClean="0">
                <a:solidFill>
                  <a:srgbClr val="C00000"/>
                </a:solidFill>
                <a:latin typeface="Georgia" panose="02040502050405020303" pitchFamily="18" charset="0"/>
                <a:ea typeface="Ebrima" panose="02000000000000000000" pitchFamily="2" charset="0"/>
                <a:cs typeface="Ebrima" panose="02000000000000000000" pitchFamily="2" charset="0"/>
              </a:rPr>
              <a:t>life</a:t>
            </a:r>
            <a:r>
              <a:rPr lang="en-US" sz="20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(Rom. 8:2)</a:t>
            </a:r>
          </a:p>
          <a:p>
            <a:pPr marL="971550" lvl="1" indent="-514350">
              <a:buFont typeface="Arial" panose="020B0604020202020204" pitchFamily="34" charset="0"/>
              <a:buChar char="•"/>
            </a:pPr>
            <a:r>
              <a:rPr lang="en-US" sz="20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God’s will is </a:t>
            </a:r>
            <a:r>
              <a:rPr lang="en-US" sz="2000" dirty="0" smtClean="0">
                <a:solidFill>
                  <a:srgbClr val="C00000"/>
                </a:solidFill>
                <a:latin typeface="Georgia" panose="02040502050405020303" pitchFamily="18" charset="0"/>
                <a:ea typeface="Ebrima" panose="02000000000000000000" pitchFamily="2" charset="0"/>
                <a:cs typeface="Ebrima" panose="02000000000000000000" pitchFamily="2" charset="0"/>
              </a:rPr>
              <a:t>understandable</a:t>
            </a:r>
            <a:r>
              <a:rPr lang="en-US" sz="20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(Eph. 5:17)</a:t>
            </a:r>
            <a:endParaRPr lang="en-US" sz="2800" dirty="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endParaRPr>
          </a:p>
          <a:p>
            <a:pPr marL="971550" lvl="1" indent="-514350">
              <a:buFont typeface="Arial" panose="020B0604020202020204" pitchFamily="34" charset="0"/>
              <a:buChar char="•"/>
            </a:pPr>
            <a:r>
              <a:rPr lang="en-US" sz="20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God expects His will to be </a:t>
            </a:r>
            <a:r>
              <a:rPr lang="en-US" sz="2000" dirty="0" smtClean="0">
                <a:solidFill>
                  <a:srgbClr val="C00000"/>
                </a:solidFill>
                <a:latin typeface="Georgia" panose="02040502050405020303" pitchFamily="18" charset="0"/>
                <a:ea typeface="Ebrima" panose="02000000000000000000" pitchFamily="2" charset="0"/>
                <a:cs typeface="Ebrima" panose="02000000000000000000" pitchFamily="2" charset="0"/>
              </a:rPr>
              <a:t>followed</a:t>
            </a:r>
            <a:r>
              <a:rPr lang="en-US" sz="20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(Rom. 1:5; 16:26)</a:t>
            </a:r>
            <a:endParaRPr lang="en-US" sz="16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endParaRPr>
          </a:p>
        </p:txBody>
      </p:sp>
      <p:sp>
        <p:nvSpPr>
          <p:cNvPr id="3" name="TextBox 2"/>
          <p:cNvSpPr txBox="1"/>
          <p:nvPr/>
        </p:nvSpPr>
        <p:spPr>
          <a:xfrm>
            <a:off x="533400" y="3725168"/>
            <a:ext cx="8077200" cy="1077218"/>
          </a:xfrm>
          <a:prstGeom prst="rect">
            <a:avLst/>
          </a:prstGeom>
          <a:noFill/>
        </p:spPr>
        <p:txBody>
          <a:bodyPr wrap="square" rtlCol="0">
            <a:spAutoFit/>
          </a:bodyPr>
          <a:lstStyle/>
          <a:p>
            <a:r>
              <a:rPr lang="en-US" sz="2400" dirty="0" smtClean="0">
                <a:solidFill>
                  <a:schemeClr val="tx1">
                    <a:lumMod val="65000"/>
                    <a:lumOff val="35000"/>
                  </a:schemeClr>
                </a:solidFill>
                <a:latin typeface="Georgia" panose="02040502050405020303" pitchFamily="18" charset="0"/>
              </a:rPr>
              <a:t>(Romans 1:6; cf. 16:26)</a:t>
            </a:r>
            <a:endParaRPr lang="en-US" sz="2400" dirty="0">
              <a:solidFill>
                <a:schemeClr val="tx1">
                  <a:lumMod val="65000"/>
                  <a:lumOff val="35000"/>
                </a:schemeClr>
              </a:solidFill>
              <a:latin typeface="Georgia" panose="02040502050405020303" pitchFamily="18" charset="0"/>
            </a:endParaRPr>
          </a:p>
          <a:p>
            <a:r>
              <a:rPr lang="en-US" sz="2000" i="1" dirty="0" smtClean="0">
                <a:solidFill>
                  <a:schemeClr val="tx1">
                    <a:lumMod val="65000"/>
                    <a:lumOff val="35000"/>
                  </a:schemeClr>
                </a:solidFill>
                <a:latin typeface="Georgia" panose="02040502050405020303" pitchFamily="18" charset="0"/>
              </a:rPr>
              <a:t>…we have received grace and apostleship to bring about the </a:t>
            </a:r>
            <a:r>
              <a:rPr lang="en-US" sz="2000" i="1" dirty="0" smtClean="0">
                <a:solidFill>
                  <a:srgbClr val="FF0000"/>
                </a:solidFill>
                <a:latin typeface="Georgia" panose="02040502050405020303" pitchFamily="18" charset="0"/>
              </a:rPr>
              <a:t>obedience of faith </a:t>
            </a:r>
            <a:r>
              <a:rPr lang="en-US" sz="2000" i="1" dirty="0" smtClean="0">
                <a:solidFill>
                  <a:schemeClr val="tx1">
                    <a:lumMod val="65000"/>
                    <a:lumOff val="35000"/>
                  </a:schemeClr>
                </a:solidFill>
                <a:latin typeface="Georgia" panose="02040502050405020303" pitchFamily="18" charset="0"/>
              </a:rPr>
              <a:t>among all the Gentiles for His name’s sake</a:t>
            </a:r>
            <a:endParaRPr lang="en-US" sz="2000" dirty="0" smtClean="0">
              <a:solidFill>
                <a:schemeClr val="tx1">
                  <a:lumMod val="65000"/>
                  <a:lumOff val="35000"/>
                </a:schemeClr>
              </a:solidFill>
              <a:latin typeface="Georgia" panose="02040502050405020303" pitchFamily="18" charset="0"/>
            </a:endParaRPr>
          </a:p>
        </p:txBody>
      </p:sp>
    </p:spTree>
    <p:extLst>
      <p:ext uri="{BB962C8B-B14F-4D97-AF65-F5344CB8AC3E}">
        <p14:creationId xmlns:p14="http://schemas.microsoft.com/office/powerpoint/2010/main" val="280981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87" t="8361" r="3514" b="68056"/>
          <a:stretch/>
        </p:blipFill>
        <p:spPr>
          <a:xfrm>
            <a:off x="0" y="144512"/>
            <a:ext cx="9144000" cy="1623888"/>
          </a:xfrm>
          <a:prstGeom prst="rect">
            <a:avLst/>
          </a:prstGeom>
        </p:spPr>
      </p:pic>
      <p:sp>
        <p:nvSpPr>
          <p:cNvPr id="5" name="TextBox 4"/>
          <p:cNvSpPr txBox="1"/>
          <p:nvPr/>
        </p:nvSpPr>
        <p:spPr>
          <a:xfrm>
            <a:off x="4191000" y="361950"/>
            <a:ext cx="4953000" cy="707886"/>
          </a:xfrm>
          <a:prstGeom prst="rect">
            <a:avLst/>
          </a:prstGeom>
          <a:noFill/>
        </p:spPr>
        <p:txBody>
          <a:bodyPr wrap="square" rtlCol="0">
            <a:spAutoFit/>
          </a:bodyPr>
          <a:lstStyle/>
          <a:p>
            <a:pPr algn="r"/>
            <a:r>
              <a:rPr lang="en-US" sz="4000" dirty="0" smtClean="0">
                <a:solidFill>
                  <a:schemeClr val="bg1"/>
                </a:solidFill>
                <a:latin typeface="Felix Titling" panose="04060505060202020A04" pitchFamily="82" charset="0"/>
              </a:rPr>
              <a:t>A Troubled King</a:t>
            </a:r>
            <a:endParaRPr lang="en-US" sz="4000" dirty="0">
              <a:solidFill>
                <a:schemeClr val="bg1"/>
              </a:solidFill>
              <a:latin typeface="Felix Titling" panose="04060505060202020A04" pitchFamily="82" charset="0"/>
            </a:endParaRPr>
          </a:p>
        </p:txBody>
      </p:sp>
      <p:sp>
        <p:nvSpPr>
          <p:cNvPr id="6" name="TextBox 5"/>
          <p:cNvSpPr txBox="1"/>
          <p:nvPr/>
        </p:nvSpPr>
        <p:spPr>
          <a:xfrm>
            <a:off x="4191000" y="895350"/>
            <a:ext cx="4953000" cy="523220"/>
          </a:xfrm>
          <a:prstGeom prst="rect">
            <a:avLst/>
          </a:prstGeom>
          <a:noFill/>
        </p:spPr>
        <p:txBody>
          <a:bodyPr wrap="square" rtlCol="0">
            <a:spAutoFit/>
          </a:bodyPr>
          <a:lstStyle/>
          <a:p>
            <a:pPr algn="r"/>
            <a:r>
              <a:rPr lang="en-US" sz="2800" dirty="0" smtClean="0">
                <a:solidFill>
                  <a:schemeClr val="bg1">
                    <a:lumMod val="75000"/>
                  </a:schemeClr>
                </a:solidFill>
                <a:latin typeface="Felix Titling" panose="04060505060202020A04" pitchFamily="82" charset="0"/>
              </a:rPr>
              <a:t>The Legacy of King Saul</a:t>
            </a:r>
            <a:endParaRPr lang="en-US" sz="2800" dirty="0">
              <a:solidFill>
                <a:schemeClr val="bg1">
                  <a:lumMod val="75000"/>
                </a:schemeClr>
              </a:solidFill>
              <a:latin typeface="Felix Titling" panose="04060505060202020A04" pitchFamily="82" charset="0"/>
            </a:endParaRPr>
          </a:p>
        </p:txBody>
      </p:sp>
      <p:cxnSp>
        <p:nvCxnSpPr>
          <p:cNvPr id="8" name="Straight Connector 7"/>
          <p:cNvCxnSpPr/>
          <p:nvPr/>
        </p:nvCxnSpPr>
        <p:spPr>
          <a:xfrm flipH="1">
            <a:off x="3505200" y="952095"/>
            <a:ext cx="5638800" cy="0"/>
          </a:xfrm>
          <a:prstGeom prst="line">
            <a:avLst/>
          </a:prstGeom>
          <a:ln w="28575">
            <a:gradFill flip="none" rotWithShape="1">
              <a:gsLst>
                <a:gs pos="0">
                  <a:schemeClr val="accent1">
                    <a:tint val="66000"/>
                    <a:satMod val="160000"/>
                    <a:alpha val="0"/>
                  </a:schemeClr>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1885950"/>
            <a:ext cx="8915400" cy="892552"/>
          </a:xfrm>
          <a:prstGeom prst="rect">
            <a:avLst/>
          </a:prstGeom>
          <a:noFill/>
        </p:spPr>
        <p:txBody>
          <a:bodyPr wrap="square" rtlCol="0">
            <a:spAutoFit/>
          </a:bodyPr>
          <a:lstStyle/>
          <a:p>
            <a:pPr marL="514350" indent="-514350">
              <a:buFont typeface="+mj-lt"/>
              <a:buAutoNum type="arabicPeriod" startAt="2"/>
            </a:pP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Saul’s</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a:t>
            </a: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Foolishness </a:t>
            </a:r>
            <a:r>
              <a:rPr lang="en-US" sz="2800" u="sng" dirty="0" smtClean="0">
                <a:solidFill>
                  <a:srgbClr val="C00000"/>
                </a:solidFill>
                <a:latin typeface="Georgia" panose="02040502050405020303" pitchFamily="18" charset="0"/>
                <a:ea typeface="Ebrima" panose="02000000000000000000" pitchFamily="2" charset="0"/>
                <a:cs typeface="Ebrima" panose="02000000000000000000" pitchFamily="2" charset="0"/>
              </a:rPr>
              <a:t>led others into sin</a:t>
            </a:r>
            <a:r>
              <a:rPr lang="en-US" sz="2800" dirty="0" smtClean="0">
                <a:solidFill>
                  <a:srgbClr val="C00000"/>
                </a:solidFill>
                <a:latin typeface="Georgia" panose="02040502050405020303" pitchFamily="18" charset="0"/>
                <a:ea typeface="Ebrima" panose="02000000000000000000" pitchFamily="2" charset="0"/>
                <a:cs typeface="Ebrima" panose="02000000000000000000" pitchFamily="2" charset="0"/>
              </a:rPr>
              <a:t>!</a:t>
            </a:r>
          </a:p>
          <a:p>
            <a:pPr lvl="1"/>
            <a:r>
              <a:rPr lang="en-US" sz="2400" i="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What destruction might we cause by our foolish choices?</a:t>
            </a:r>
          </a:p>
        </p:txBody>
      </p:sp>
    </p:spTree>
    <p:extLst>
      <p:ext uri="{BB962C8B-B14F-4D97-AF65-F5344CB8AC3E}">
        <p14:creationId xmlns:p14="http://schemas.microsoft.com/office/powerpoint/2010/main" val="384544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87" t="8361" r="3514" b="68056"/>
          <a:stretch/>
        </p:blipFill>
        <p:spPr>
          <a:xfrm>
            <a:off x="0" y="144512"/>
            <a:ext cx="9144000" cy="1623888"/>
          </a:xfrm>
          <a:prstGeom prst="rect">
            <a:avLst/>
          </a:prstGeom>
        </p:spPr>
      </p:pic>
      <p:sp>
        <p:nvSpPr>
          <p:cNvPr id="5" name="TextBox 4"/>
          <p:cNvSpPr txBox="1"/>
          <p:nvPr/>
        </p:nvSpPr>
        <p:spPr>
          <a:xfrm>
            <a:off x="4191000" y="361950"/>
            <a:ext cx="4953000" cy="707886"/>
          </a:xfrm>
          <a:prstGeom prst="rect">
            <a:avLst/>
          </a:prstGeom>
          <a:noFill/>
        </p:spPr>
        <p:txBody>
          <a:bodyPr wrap="square" rtlCol="0">
            <a:spAutoFit/>
          </a:bodyPr>
          <a:lstStyle/>
          <a:p>
            <a:pPr algn="r"/>
            <a:r>
              <a:rPr lang="en-US" sz="4000" dirty="0" smtClean="0">
                <a:solidFill>
                  <a:schemeClr val="bg1"/>
                </a:solidFill>
                <a:latin typeface="Felix Titling" panose="04060505060202020A04" pitchFamily="82" charset="0"/>
              </a:rPr>
              <a:t>A Troubled King</a:t>
            </a:r>
            <a:endParaRPr lang="en-US" sz="4000" dirty="0">
              <a:solidFill>
                <a:schemeClr val="bg1"/>
              </a:solidFill>
              <a:latin typeface="Felix Titling" panose="04060505060202020A04" pitchFamily="82" charset="0"/>
            </a:endParaRPr>
          </a:p>
        </p:txBody>
      </p:sp>
      <p:sp>
        <p:nvSpPr>
          <p:cNvPr id="6" name="TextBox 5"/>
          <p:cNvSpPr txBox="1"/>
          <p:nvPr/>
        </p:nvSpPr>
        <p:spPr>
          <a:xfrm>
            <a:off x="4191000" y="895350"/>
            <a:ext cx="4953000" cy="523220"/>
          </a:xfrm>
          <a:prstGeom prst="rect">
            <a:avLst/>
          </a:prstGeom>
          <a:noFill/>
        </p:spPr>
        <p:txBody>
          <a:bodyPr wrap="square" rtlCol="0">
            <a:spAutoFit/>
          </a:bodyPr>
          <a:lstStyle/>
          <a:p>
            <a:pPr algn="r"/>
            <a:r>
              <a:rPr lang="en-US" sz="2800" dirty="0" smtClean="0">
                <a:solidFill>
                  <a:schemeClr val="bg1">
                    <a:lumMod val="75000"/>
                  </a:schemeClr>
                </a:solidFill>
                <a:latin typeface="Felix Titling" panose="04060505060202020A04" pitchFamily="82" charset="0"/>
              </a:rPr>
              <a:t>The Legacy of King Saul</a:t>
            </a:r>
            <a:endParaRPr lang="en-US" sz="2800" dirty="0">
              <a:solidFill>
                <a:schemeClr val="bg1">
                  <a:lumMod val="75000"/>
                </a:schemeClr>
              </a:solidFill>
              <a:latin typeface="Felix Titling" panose="04060505060202020A04" pitchFamily="82" charset="0"/>
            </a:endParaRPr>
          </a:p>
        </p:txBody>
      </p:sp>
      <p:cxnSp>
        <p:nvCxnSpPr>
          <p:cNvPr id="8" name="Straight Connector 7"/>
          <p:cNvCxnSpPr/>
          <p:nvPr/>
        </p:nvCxnSpPr>
        <p:spPr>
          <a:xfrm flipH="1">
            <a:off x="3505200" y="952095"/>
            <a:ext cx="5638800" cy="0"/>
          </a:xfrm>
          <a:prstGeom prst="line">
            <a:avLst/>
          </a:prstGeom>
          <a:ln w="28575">
            <a:gradFill flip="none" rotWithShape="1">
              <a:gsLst>
                <a:gs pos="0">
                  <a:schemeClr val="accent1">
                    <a:tint val="66000"/>
                    <a:satMod val="160000"/>
                    <a:alpha val="0"/>
                  </a:schemeClr>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1885950"/>
            <a:ext cx="8915400" cy="523220"/>
          </a:xfrm>
          <a:prstGeom prst="rect">
            <a:avLst/>
          </a:prstGeom>
          <a:noFill/>
        </p:spPr>
        <p:txBody>
          <a:bodyPr wrap="square" rtlCol="0">
            <a:spAutoFit/>
          </a:bodyPr>
          <a:lstStyle/>
          <a:p>
            <a:pPr marL="514350" indent="-514350">
              <a:buFont typeface="+mj-lt"/>
              <a:buAutoNum type="arabicPeriod" startAt="3"/>
            </a:pP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Saul’s</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a:t>
            </a: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Disobedience </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a:t>
            </a:r>
            <a:r>
              <a:rPr lang="en-US" sz="2800" i="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1 Samuel 15:1-35</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a:t>
            </a:r>
          </a:p>
        </p:txBody>
      </p:sp>
      <p:sp>
        <p:nvSpPr>
          <p:cNvPr id="3" name="TextBox 2"/>
          <p:cNvSpPr txBox="1"/>
          <p:nvPr/>
        </p:nvSpPr>
        <p:spPr>
          <a:xfrm>
            <a:off x="533400" y="2647950"/>
            <a:ext cx="8077200" cy="2400657"/>
          </a:xfrm>
          <a:prstGeom prst="rect">
            <a:avLst/>
          </a:prstGeom>
          <a:noFill/>
        </p:spPr>
        <p:txBody>
          <a:bodyPr wrap="square" rtlCol="0">
            <a:spAutoFit/>
          </a:bodyPr>
          <a:lstStyle/>
          <a:p>
            <a:r>
              <a:rPr lang="en-US" sz="2400" dirty="0" smtClean="0">
                <a:solidFill>
                  <a:schemeClr val="tx1">
                    <a:lumMod val="65000"/>
                    <a:lumOff val="35000"/>
                  </a:schemeClr>
                </a:solidFill>
                <a:latin typeface="Georgia" panose="02040502050405020303" pitchFamily="18" charset="0"/>
              </a:rPr>
              <a:t>(Deuteronomy 25:17-19)</a:t>
            </a:r>
            <a:endParaRPr lang="en-US" sz="2400" dirty="0">
              <a:solidFill>
                <a:schemeClr val="tx1">
                  <a:lumMod val="65000"/>
                  <a:lumOff val="35000"/>
                </a:schemeClr>
              </a:solidFill>
              <a:latin typeface="Georgia" panose="02040502050405020303" pitchFamily="18" charset="0"/>
            </a:endParaRPr>
          </a:p>
          <a:p>
            <a:r>
              <a:rPr lang="en-US" i="1" dirty="0" smtClean="0">
                <a:solidFill>
                  <a:schemeClr val="tx1">
                    <a:lumMod val="65000"/>
                    <a:lumOff val="35000"/>
                  </a:schemeClr>
                </a:solidFill>
                <a:latin typeface="Georgia" panose="02040502050405020303" pitchFamily="18" charset="0"/>
              </a:rPr>
              <a:t>Remember what Amalek did to you along the way when you came out from Egypt, how he met you along the way and attacked among you all the stragglers at your rear when you were faint and weary; and he did not fear God. Therefore it shall come about when the Lord your God has given you rest from all your surrounding enemies, in the land which the Lord your God gives you as an inheritance to possess, you shall blot out the memory of Amalek from under heaven; you must not forget.</a:t>
            </a:r>
          </a:p>
        </p:txBody>
      </p:sp>
    </p:spTree>
    <p:extLst>
      <p:ext uri="{BB962C8B-B14F-4D97-AF65-F5344CB8AC3E}">
        <p14:creationId xmlns:p14="http://schemas.microsoft.com/office/powerpoint/2010/main" val="213074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87" t="8361" r="3514" b="68056"/>
          <a:stretch/>
        </p:blipFill>
        <p:spPr>
          <a:xfrm>
            <a:off x="0" y="144512"/>
            <a:ext cx="9144000" cy="1623888"/>
          </a:xfrm>
          <a:prstGeom prst="rect">
            <a:avLst/>
          </a:prstGeom>
        </p:spPr>
      </p:pic>
      <p:sp>
        <p:nvSpPr>
          <p:cNvPr id="5" name="TextBox 4"/>
          <p:cNvSpPr txBox="1"/>
          <p:nvPr/>
        </p:nvSpPr>
        <p:spPr>
          <a:xfrm>
            <a:off x="4191000" y="361950"/>
            <a:ext cx="4953000" cy="707886"/>
          </a:xfrm>
          <a:prstGeom prst="rect">
            <a:avLst/>
          </a:prstGeom>
          <a:noFill/>
        </p:spPr>
        <p:txBody>
          <a:bodyPr wrap="square" rtlCol="0">
            <a:spAutoFit/>
          </a:bodyPr>
          <a:lstStyle/>
          <a:p>
            <a:pPr algn="r"/>
            <a:r>
              <a:rPr lang="en-US" sz="4000" dirty="0" smtClean="0">
                <a:solidFill>
                  <a:schemeClr val="bg1"/>
                </a:solidFill>
                <a:latin typeface="Felix Titling" panose="04060505060202020A04" pitchFamily="82" charset="0"/>
              </a:rPr>
              <a:t>A Troubled King</a:t>
            </a:r>
            <a:endParaRPr lang="en-US" sz="4000" dirty="0">
              <a:solidFill>
                <a:schemeClr val="bg1"/>
              </a:solidFill>
              <a:latin typeface="Felix Titling" panose="04060505060202020A04" pitchFamily="82" charset="0"/>
            </a:endParaRPr>
          </a:p>
        </p:txBody>
      </p:sp>
      <p:sp>
        <p:nvSpPr>
          <p:cNvPr id="6" name="TextBox 5"/>
          <p:cNvSpPr txBox="1"/>
          <p:nvPr/>
        </p:nvSpPr>
        <p:spPr>
          <a:xfrm>
            <a:off x="4191000" y="895350"/>
            <a:ext cx="4953000" cy="523220"/>
          </a:xfrm>
          <a:prstGeom prst="rect">
            <a:avLst/>
          </a:prstGeom>
          <a:noFill/>
        </p:spPr>
        <p:txBody>
          <a:bodyPr wrap="square" rtlCol="0">
            <a:spAutoFit/>
          </a:bodyPr>
          <a:lstStyle/>
          <a:p>
            <a:pPr algn="r"/>
            <a:r>
              <a:rPr lang="en-US" sz="2800" dirty="0" smtClean="0">
                <a:solidFill>
                  <a:schemeClr val="bg1">
                    <a:lumMod val="75000"/>
                  </a:schemeClr>
                </a:solidFill>
                <a:latin typeface="Felix Titling" panose="04060505060202020A04" pitchFamily="82" charset="0"/>
              </a:rPr>
              <a:t>The Legacy of King Saul</a:t>
            </a:r>
            <a:endParaRPr lang="en-US" sz="2800" dirty="0">
              <a:solidFill>
                <a:schemeClr val="bg1">
                  <a:lumMod val="75000"/>
                </a:schemeClr>
              </a:solidFill>
              <a:latin typeface="Felix Titling" panose="04060505060202020A04" pitchFamily="82" charset="0"/>
            </a:endParaRPr>
          </a:p>
        </p:txBody>
      </p:sp>
      <p:cxnSp>
        <p:nvCxnSpPr>
          <p:cNvPr id="8" name="Straight Connector 7"/>
          <p:cNvCxnSpPr/>
          <p:nvPr/>
        </p:nvCxnSpPr>
        <p:spPr>
          <a:xfrm flipH="1">
            <a:off x="3505200" y="952095"/>
            <a:ext cx="5638800" cy="0"/>
          </a:xfrm>
          <a:prstGeom prst="line">
            <a:avLst/>
          </a:prstGeom>
          <a:ln w="28575">
            <a:gradFill flip="none" rotWithShape="1">
              <a:gsLst>
                <a:gs pos="0">
                  <a:schemeClr val="accent1">
                    <a:tint val="66000"/>
                    <a:satMod val="160000"/>
                    <a:alpha val="0"/>
                  </a:schemeClr>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1885950"/>
            <a:ext cx="8915400" cy="523220"/>
          </a:xfrm>
          <a:prstGeom prst="rect">
            <a:avLst/>
          </a:prstGeom>
          <a:noFill/>
        </p:spPr>
        <p:txBody>
          <a:bodyPr wrap="square" rtlCol="0">
            <a:spAutoFit/>
          </a:bodyPr>
          <a:lstStyle/>
          <a:p>
            <a:pPr marL="514350" indent="-514350">
              <a:buFont typeface="+mj-lt"/>
              <a:buAutoNum type="arabicPeriod" startAt="3"/>
            </a:pP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Saul’s</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a:t>
            </a: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Disobedience </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a:t>
            </a:r>
            <a:r>
              <a:rPr lang="en-US" sz="2800" i="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1 Samuel 15:1-35</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a:t>
            </a:r>
          </a:p>
        </p:txBody>
      </p:sp>
      <p:sp>
        <p:nvSpPr>
          <p:cNvPr id="3" name="TextBox 2"/>
          <p:cNvSpPr txBox="1"/>
          <p:nvPr/>
        </p:nvSpPr>
        <p:spPr>
          <a:xfrm>
            <a:off x="533400" y="2647950"/>
            <a:ext cx="8077200" cy="2215991"/>
          </a:xfrm>
          <a:prstGeom prst="rect">
            <a:avLst/>
          </a:prstGeom>
          <a:noFill/>
        </p:spPr>
        <p:txBody>
          <a:bodyPr wrap="square" rtlCol="0">
            <a:spAutoFit/>
          </a:bodyPr>
          <a:lstStyle/>
          <a:p>
            <a:r>
              <a:rPr lang="en-US" sz="2400" dirty="0" smtClean="0">
                <a:solidFill>
                  <a:schemeClr val="tx1">
                    <a:lumMod val="65000"/>
                    <a:lumOff val="35000"/>
                  </a:schemeClr>
                </a:solidFill>
                <a:latin typeface="Georgia" panose="02040502050405020303" pitchFamily="18" charset="0"/>
              </a:rPr>
              <a:t>(Amos 5:21-24; cf. Psalm 50:7-15)</a:t>
            </a:r>
            <a:endParaRPr lang="en-US" sz="2400" dirty="0">
              <a:solidFill>
                <a:schemeClr val="tx1">
                  <a:lumMod val="65000"/>
                  <a:lumOff val="35000"/>
                </a:schemeClr>
              </a:solidFill>
              <a:latin typeface="Georgia" panose="02040502050405020303" pitchFamily="18" charset="0"/>
            </a:endParaRPr>
          </a:p>
          <a:p>
            <a:r>
              <a:rPr lang="en-US" sz="1900" i="1" dirty="0" smtClean="0">
                <a:solidFill>
                  <a:schemeClr val="tx1">
                    <a:lumMod val="65000"/>
                    <a:lumOff val="35000"/>
                  </a:schemeClr>
                </a:solidFill>
                <a:latin typeface="Georgia" panose="02040502050405020303" pitchFamily="18" charset="0"/>
              </a:rPr>
              <a:t>I hate, I reject your festivals, Nor do I delight in your solemn assemblies. Even though you offer up to Me burnt offerings and your grain offerings, I will not accept them; And I will not even look at the peace offerings of your fatlings. Take away from Me the noise of your songs; I will not even listen to the sound of your harps. But let justice roll down like waters And righteousness like an ever-flowing stream.</a:t>
            </a:r>
          </a:p>
        </p:txBody>
      </p:sp>
    </p:spTree>
    <p:extLst>
      <p:ext uri="{BB962C8B-B14F-4D97-AF65-F5344CB8AC3E}">
        <p14:creationId xmlns:p14="http://schemas.microsoft.com/office/powerpoint/2010/main" val="141413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87" t="8361" r="3514" b="68056"/>
          <a:stretch/>
        </p:blipFill>
        <p:spPr>
          <a:xfrm>
            <a:off x="0" y="144512"/>
            <a:ext cx="9144000" cy="1623888"/>
          </a:xfrm>
          <a:prstGeom prst="rect">
            <a:avLst/>
          </a:prstGeom>
        </p:spPr>
      </p:pic>
      <p:sp>
        <p:nvSpPr>
          <p:cNvPr id="5" name="TextBox 4"/>
          <p:cNvSpPr txBox="1"/>
          <p:nvPr/>
        </p:nvSpPr>
        <p:spPr>
          <a:xfrm>
            <a:off x="4191000" y="361950"/>
            <a:ext cx="4953000" cy="707886"/>
          </a:xfrm>
          <a:prstGeom prst="rect">
            <a:avLst/>
          </a:prstGeom>
          <a:noFill/>
        </p:spPr>
        <p:txBody>
          <a:bodyPr wrap="square" rtlCol="0">
            <a:spAutoFit/>
          </a:bodyPr>
          <a:lstStyle/>
          <a:p>
            <a:pPr algn="r"/>
            <a:r>
              <a:rPr lang="en-US" sz="4000" dirty="0" smtClean="0">
                <a:solidFill>
                  <a:schemeClr val="bg1"/>
                </a:solidFill>
                <a:latin typeface="Felix Titling" panose="04060505060202020A04" pitchFamily="82" charset="0"/>
              </a:rPr>
              <a:t>A Troubled King</a:t>
            </a:r>
            <a:endParaRPr lang="en-US" sz="4000" dirty="0">
              <a:solidFill>
                <a:schemeClr val="bg1"/>
              </a:solidFill>
              <a:latin typeface="Felix Titling" panose="04060505060202020A04" pitchFamily="82" charset="0"/>
            </a:endParaRPr>
          </a:p>
        </p:txBody>
      </p:sp>
      <p:sp>
        <p:nvSpPr>
          <p:cNvPr id="6" name="TextBox 5"/>
          <p:cNvSpPr txBox="1"/>
          <p:nvPr/>
        </p:nvSpPr>
        <p:spPr>
          <a:xfrm>
            <a:off x="4191000" y="895350"/>
            <a:ext cx="4953000" cy="523220"/>
          </a:xfrm>
          <a:prstGeom prst="rect">
            <a:avLst/>
          </a:prstGeom>
          <a:noFill/>
        </p:spPr>
        <p:txBody>
          <a:bodyPr wrap="square" rtlCol="0">
            <a:spAutoFit/>
          </a:bodyPr>
          <a:lstStyle/>
          <a:p>
            <a:pPr algn="r"/>
            <a:r>
              <a:rPr lang="en-US" sz="2800" dirty="0" smtClean="0">
                <a:solidFill>
                  <a:schemeClr val="bg1">
                    <a:lumMod val="75000"/>
                  </a:schemeClr>
                </a:solidFill>
                <a:latin typeface="Felix Titling" panose="04060505060202020A04" pitchFamily="82" charset="0"/>
              </a:rPr>
              <a:t>The Legacy of King Saul</a:t>
            </a:r>
            <a:endParaRPr lang="en-US" sz="2800" dirty="0">
              <a:solidFill>
                <a:schemeClr val="bg1">
                  <a:lumMod val="75000"/>
                </a:schemeClr>
              </a:solidFill>
              <a:latin typeface="Felix Titling" panose="04060505060202020A04" pitchFamily="82" charset="0"/>
            </a:endParaRPr>
          </a:p>
        </p:txBody>
      </p:sp>
      <p:cxnSp>
        <p:nvCxnSpPr>
          <p:cNvPr id="8" name="Straight Connector 7"/>
          <p:cNvCxnSpPr/>
          <p:nvPr/>
        </p:nvCxnSpPr>
        <p:spPr>
          <a:xfrm flipH="1">
            <a:off x="3505200" y="952095"/>
            <a:ext cx="5638800" cy="0"/>
          </a:xfrm>
          <a:prstGeom prst="line">
            <a:avLst/>
          </a:prstGeom>
          <a:ln w="28575">
            <a:gradFill flip="none" rotWithShape="1">
              <a:gsLst>
                <a:gs pos="0">
                  <a:schemeClr val="accent1">
                    <a:tint val="66000"/>
                    <a:satMod val="160000"/>
                    <a:alpha val="0"/>
                  </a:schemeClr>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1885950"/>
            <a:ext cx="8915400" cy="523220"/>
          </a:xfrm>
          <a:prstGeom prst="rect">
            <a:avLst/>
          </a:prstGeom>
          <a:noFill/>
        </p:spPr>
        <p:txBody>
          <a:bodyPr wrap="square" rtlCol="0">
            <a:spAutoFit/>
          </a:bodyPr>
          <a:lstStyle/>
          <a:p>
            <a:pPr marL="514350" indent="-514350">
              <a:buFont typeface="+mj-lt"/>
              <a:buAutoNum type="arabicPeriod" startAt="3"/>
            </a:pP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Saul’s</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a:t>
            </a: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Disobedience </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a:t>
            </a:r>
            <a:r>
              <a:rPr lang="en-US" sz="2800" i="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1 Samuel 15:1-35</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a:t>
            </a:r>
          </a:p>
        </p:txBody>
      </p:sp>
      <p:sp>
        <p:nvSpPr>
          <p:cNvPr id="3" name="TextBox 2"/>
          <p:cNvSpPr txBox="1"/>
          <p:nvPr/>
        </p:nvSpPr>
        <p:spPr>
          <a:xfrm>
            <a:off x="533400" y="2647950"/>
            <a:ext cx="8077200" cy="1384995"/>
          </a:xfrm>
          <a:prstGeom prst="rect">
            <a:avLst/>
          </a:prstGeom>
          <a:noFill/>
        </p:spPr>
        <p:txBody>
          <a:bodyPr wrap="square" rtlCol="0">
            <a:spAutoFit/>
          </a:bodyPr>
          <a:lstStyle/>
          <a:p>
            <a:r>
              <a:rPr lang="en-US" sz="2400" dirty="0" smtClean="0">
                <a:solidFill>
                  <a:schemeClr val="tx1">
                    <a:lumMod val="65000"/>
                    <a:lumOff val="35000"/>
                  </a:schemeClr>
                </a:solidFill>
                <a:latin typeface="Georgia" panose="02040502050405020303" pitchFamily="18" charset="0"/>
              </a:rPr>
              <a:t>(Psalm. 51:16-17)</a:t>
            </a:r>
            <a:endParaRPr lang="en-US" sz="2400" dirty="0">
              <a:solidFill>
                <a:schemeClr val="tx1">
                  <a:lumMod val="65000"/>
                  <a:lumOff val="35000"/>
                </a:schemeClr>
              </a:solidFill>
              <a:latin typeface="Georgia" panose="02040502050405020303" pitchFamily="18" charset="0"/>
            </a:endParaRPr>
          </a:p>
          <a:p>
            <a:r>
              <a:rPr lang="en-US" sz="2000" i="1" dirty="0" smtClean="0">
                <a:solidFill>
                  <a:schemeClr val="tx1">
                    <a:lumMod val="65000"/>
                    <a:lumOff val="35000"/>
                  </a:schemeClr>
                </a:solidFill>
                <a:latin typeface="Georgia" panose="02040502050405020303" pitchFamily="18" charset="0"/>
              </a:rPr>
              <a:t>For You do not delight in sacrifice, otherwise I would give it; You are not pleased with burnt offering. The sacrifices of God are a broken spirit; A broken and a contrite heart, O God, You will not despise.</a:t>
            </a:r>
          </a:p>
        </p:txBody>
      </p:sp>
    </p:spTree>
    <p:extLst>
      <p:ext uri="{BB962C8B-B14F-4D97-AF65-F5344CB8AC3E}">
        <p14:creationId xmlns:p14="http://schemas.microsoft.com/office/powerpoint/2010/main" val="122246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87" t="8361" r="3514" b="68056"/>
          <a:stretch/>
        </p:blipFill>
        <p:spPr>
          <a:xfrm>
            <a:off x="0" y="144512"/>
            <a:ext cx="9144000" cy="1623888"/>
          </a:xfrm>
          <a:prstGeom prst="rect">
            <a:avLst/>
          </a:prstGeom>
        </p:spPr>
      </p:pic>
      <p:sp>
        <p:nvSpPr>
          <p:cNvPr id="5" name="TextBox 4"/>
          <p:cNvSpPr txBox="1"/>
          <p:nvPr/>
        </p:nvSpPr>
        <p:spPr>
          <a:xfrm>
            <a:off x="4191000" y="361950"/>
            <a:ext cx="4953000" cy="707886"/>
          </a:xfrm>
          <a:prstGeom prst="rect">
            <a:avLst/>
          </a:prstGeom>
          <a:noFill/>
        </p:spPr>
        <p:txBody>
          <a:bodyPr wrap="square" rtlCol="0">
            <a:spAutoFit/>
          </a:bodyPr>
          <a:lstStyle/>
          <a:p>
            <a:pPr algn="r"/>
            <a:r>
              <a:rPr lang="en-US" sz="4000" dirty="0" smtClean="0">
                <a:solidFill>
                  <a:schemeClr val="bg1"/>
                </a:solidFill>
                <a:latin typeface="Felix Titling" panose="04060505060202020A04" pitchFamily="82" charset="0"/>
              </a:rPr>
              <a:t>A Troubled King</a:t>
            </a:r>
            <a:endParaRPr lang="en-US" sz="4000" dirty="0">
              <a:solidFill>
                <a:schemeClr val="bg1"/>
              </a:solidFill>
              <a:latin typeface="Felix Titling" panose="04060505060202020A04" pitchFamily="82" charset="0"/>
            </a:endParaRPr>
          </a:p>
        </p:txBody>
      </p:sp>
      <p:sp>
        <p:nvSpPr>
          <p:cNvPr id="6" name="TextBox 5"/>
          <p:cNvSpPr txBox="1"/>
          <p:nvPr/>
        </p:nvSpPr>
        <p:spPr>
          <a:xfrm>
            <a:off x="4191000" y="895350"/>
            <a:ext cx="4953000" cy="523220"/>
          </a:xfrm>
          <a:prstGeom prst="rect">
            <a:avLst/>
          </a:prstGeom>
          <a:noFill/>
        </p:spPr>
        <p:txBody>
          <a:bodyPr wrap="square" rtlCol="0">
            <a:spAutoFit/>
          </a:bodyPr>
          <a:lstStyle/>
          <a:p>
            <a:pPr algn="r"/>
            <a:r>
              <a:rPr lang="en-US" sz="2800" dirty="0" smtClean="0">
                <a:solidFill>
                  <a:schemeClr val="bg1">
                    <a:lumMod val="75000"/>
                  </a:schemeClr>
                </a:solidFill>
                <a:latin typeface="Felix Titling" panose="04060505060202020A04" pitchFamily="82" charset="0"/>
              </a:rPr>
              <a:t>The Legacy of King Saul</a:t>
            </a:r>
            <a:endParaRPr lang="en-US" sz="2800" dirty="0">
              <a:solidFill>
                <a:schemeClr val="bg1">
                  <a:lumMod val="75000"/>
                </a:schemeClr>
              </a:solidFill>
              <a:latin typeface="Felix Titling" panose="04060505060202020A04" pitchFamily="82" charset="0"/>
            </a:endParaRPr>
          </a:p>
        </p:txBody>
      </p:sp>
      <p:cxnSp>
        <p:nvCxnSpPr>
          <p:cNvPr id="8" name="Straight Connector 7"/>
          <p:cNvCxnSpPr/>
          <p:nvPr/>
        </p:nvCxnSpPr>
        <p:spPr>
          <a:xfrm flipH="1">
            <a:off x="3505200" y="952095"/>
            <a:ext cx="5638800" cy="0"/>
          </a:xfrm>
          <a:prstGeom prst="line">
            <a:avLst/>
          </a:prstGeom>
          <a:ln w="28575">
            <a:gradFill flip="none" rotWithShape="1">
              <a:gsLst>
                <a:gs pos="0">
                  <a:schemeClr val="accent1">
                    <a:tint val="66000"/>
                    <a:satMod val="160000"/>
                    <a:alpha val="0"/>
                  </a:schemeClr>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1885950"/>
            <a:ext cx="8915400" cy="892552"/>
          </a:xfrm>
          <a:prstGeom prst="rect">
            <a:avLst/>
          </a:prstGeom>
          <a:noFill/>
        </p:spPr>
        <p:txBody>
          <a:bodyPr wrap="square" rtlCol="0">
            <a:spAutoFit/>
          </a:bodyPr>
          <a:lstStyle/>
          <a:p>
            <a:pPr marL="514350" indent="-514350">
              <a:buFont typeface="+mj-lt"/>
              <a:buAutoNum type="arabicPeriod" startAt="3"/>
            </a:pP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Saul’s</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a:t>
            </a: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Disobedience </a:t>
            </a:r>
            <a:r>
              <a:rPr lang="en-US" sz="2800" u="sng" dirty="0" smtClean="0">
                <a:solidFill>
                  <a:srgbClr val="C00000"/>
                </a:solidFill>
                <a:latin typeface="Georgia" panose="02040502050405020303" pitchFamily="18" charset="0"/>
                <a:ea typeface="Ebrima" panose="02000000000000000000" pitchFamily="2" charset="0"/>
                <a:cs typeface="Ebrima" panose="02000000000000000000" pitchFamily="2" charset="0"/>
              </a:rPr>
              <a:t>caused God to reject him</a:t>
            </a:r>
            <a:r>
              <a:rPr lang="en-US" sz="2800" dirty="0" smtClean="0">
                <a:solidFill>
                  <a:srgbClr val="C00000"/>
                </a:solidFill>
                <a:latin typeface="Georgia" panose="02040502050405020303" pitchFamily="18" charset="0"/>
                <a:ea typeface="Ebrima" panose="02000000000000000000" pitchFamily="2" charset="0"/>
                <a:cs typeface="Ebrima" panose="02000000000000000000" pitchFamily="2" charset="0"/>
              </a:rPr>
              <a:t>!</a:t>
            </a:r>
          </a:p>
          <a:p>
            <a:pPr lvl="1"/>
            <a:r>
              <a:rPr lang="en-US" sz="2400" i="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Our disobedience will also cause us to fall from grace.</a:t>
            </a:r>
          </a:p>
        </p:txBody>
      </p:sp>
    </p:spTree>
    <p:extLst>
      <p:ext uri="{BB962C8B-B14F-4D97-AF65-F5344CB8AC3E}">
        <p14:creationId xmlns:p14="http://schemas.microsoft.com/office/powerpoint/2010/main" val="276207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87" t="8361" r="3514" b="68056"/>
          <a:stretch/>
        </p:blipFill>
        <p:spPr>
          <a:xfrm>
            <a:off x="0" y="144512"/>
            <a:ext cx="9144000" cy="1623888"/>
          </a:xfrm>
          <a:prstGeom prst="rect">
            <a:avLst/>
          </a:prstGeom>
        </p:spPr>
      </p:pic>
      <p:sp>
        <p:nvSpPr>
          <p:cNvPr id="5" name="TextBox 4"/>
          <p:cNvSpPr txBox="1"/>
          <p:nvPr/>
        </p:nvSpPr>
        <p:spPr>
          <a:xfrm>
            <a:off x="4191000" y="361950"/>
            <a:ext cx="4953000" cy="707886"/>
          </a:xfrm>
          <a:prstGeom prst="rect">
            <a:avLst/>
          </a:prstGeom>
          <a:noFill/>
        </p:spPr>
        <p:txBody>
          <a:bodyPr wrap="square" rtlCol="0">
            <a:spAutoFit/>
          </a:bodyPr>
          <a:lstStyle/>
          <a:p>
            <a:pPr algn="r"/>
            <a:r>
              <a:rPr lang="en-US" sz="4000" dirty="0" smtClean="0">
                <a:solidFill>
                  <a:schemeClr val="bg1"/>
                </a:solidFill>
                <a:latin typeface="Felix Titling" panose="04060505060202020A04" pitchFamily="82" charset="0"/>
              </a:rPr>
              <a:t>A Troubled King</a:t>
            </a:r>
            <a:endParaRPr lang="en-US" sz="4000" dirty="0">
              <a:solidFill>
                <a:schemeClr val="bg1"/>
              </a:solidFill>
              <a:latin typeface="Felix Titling" panose="04060505060202020A04" pitchFamily="82" charset="0"/>
            </a:endParaRPr>
          </a:p>
        </p:txBody>
      </p:sp>
      <p:sp>
        <p:nvSpPr>
          <p:cNvPr id="6" name="TextBox 5"/>
          <p:cNvSpPr txBox="1"/>
          <p:nvPr/>
        </p:nvSpPr>
        <p:spPr>
          <a:xfrm>
            <a:off x="4191000" y="895350"/>
            <a:ext cx="4953000" cy="523220"/>
          </a:xfrm>
          <a:prstGeom prst="rect">
            <a:avLst/>
          </a:prstGeom>
          <a:noFill/>
        </p:spPr>
        <p:txBody>
          <a:bodyPr wrap="square" rtlCol="0">
            <a:spAutoFit/>
          </a:bodyPr>
          <a:lstStyle/>
          <a:p>
            <a:pPr algn="r"/>
            <a:r>
              <a:rPr lang="en-US" sz="2800" dirty="0" smtClean="0">
                <a:solidFill>
                  <a:schemeClr val="bg1">
                    <a:lumMod val="75000"/>
                  </a:schemeClr>
                </a:solidFill>
                <a:latin typeface="Felix Titling" panose="04060505060202020A04" pitchFamily="82" charset="0"/>
              </a:rPr>
              <a:t>The Legacy of King Saul</a:t>
            </a:r>
            <a:endParaRPr lang="en-US" sz="2800" dirty="0">
              <a:solidFill>
                <a:schemeClr val="bg1">
                  <a:lumMod val="75000"/>
                </a:schemeClr>
              </a:solidFill>
              <a:latin typeface="Felix Titling" panose="04060505060202020A04" pitchFamily="82" charset="0"/>
            </a:endParaRPr>
          </a:p>
        </p:txBody>
      </p:sp>
      <p:cxnSp>
        <p:nvCxnSpPr>
          <p:cNvPr id="8" name="Straight Connector 7"/>
          <p:cNvCxnSpPr/>
          <p:nvPr/>
        </p:nvCxnSpPr>
        <p:spPr>
          <a:xfrm flipH="1">
            <a:off x="3505200" y="952095"/>
            <a:ext cx="5638800" cy="0"/>
          </a:xfrm>
          <a:prstGeom prst="line">
            <a:avLst/>
          </a:prstGeom>
          <a:ln w="28575">
            <a:gradFill flip="none" rotWithShape="1">
              <a:gsLst>
                <a:gs pos="0">
                  <a:schemeClr val="accent1">
                    <a:tint val="66000"/>
                    <a:satMod val="160000"/>
                    <a:alpha val="0"/>
                  </a:schemeClr>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1885950"/>
            <a:ext cx="8915400" cy="954107"/>
          </a:xfrm>
          <a:prstGeom prst="rect">
            <a:avLst/>
          </a:prstGeom>
          <a:noFill/>
        </p:spPr>
        <p:txBody>
          <a:bodyPr wrap="square" rtlCol="0">
            <a:spAutoFit/>
          </a:bodyPr>
          <a:lstStyle/>
          <a:p>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Saul’s</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a:t>
            </a: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legacy is one of tragedy, the </a:t>
            </a:r>
            <a:r>
              <a:rPr lang="en-US" sz="2800" b="1" dirty="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i</a:t>
            </a: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nevitable </a:t>
            </a: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outcome of a life lived according to the flesh. </a:t>
            </a:r>
            <a:r>
              <a:rPr lang="en-US" sz="2400" i="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a:t>
            </a:r>
          </a:p>
        </p:txBody>
      </p:sp>
      <p:sp>
        <p:nvSpPr>
          <p:cNvPr id="9" name="TextBox 8"/>
          <p:cNvSpPr txBox="1"/>
          <p:nvPr/>
        </p:nvSpPr>
        <p:spPr>
          <a:xfrm>
            <a:off x="524301" y="3105150"/>
            <a:ext cx="8077200" cy="1692771"/>
          </a:xfrm>
          <a:prstGeom prst="rect">
            <a:avLst/>
          </a:prstGeom>
          <a:noFill/>
        </p:spPr>
        <p:txBody>
          <a:bodyPr wrap="square" rtlCol="0">
            <a:spAutoFit/>
          </a:bodyPr>
          <a:lstStyle/>
          <a:p>
            <a:r>
              <a:rPr lang="en-US" sz="2400" dirty="0" smtClean="0">
                <a:solidFill>
                  <a:schemeClr val="tx1">
                    <a:lumMod val="65000"/>
                    <a:lumOff val="35000"/>
                  </a:schemeClr>
                </a:solidFill>
                <a:latin typeface="Georgia" panose="02040502050405020303" pitchFamily="18" charset="0"/>
              </a:rPr>
              <a:t>(Romans 8:6-8)</a:t>
            </a:r>
            <a:endParaRPr lang="en-US" sz="2400" dirty="0">
              <a:solidFill>
                <a:schemeClr val="tx1">
                  <a:lumMod val="65000"/>
                  <a:lumOff val="35000"/>
                </a:schemeClr>
              </a:solidFill>
              <a:latin typeface="Georgia" panose="02040502050405020303" pitchFamily="18" charset="0"/>
            </a:endParaRPr>
          </a:p>
          <a:p>
            <a:r>
              <a:rPr lang="en-US" sz="2000" i="1" dirty="0" smtClean="0">
                <a:solidFill>
                  <a:schemeClr val="tx1">
                    <a:lumMod val="65000"/>
                    <a:lumOff val="35000"/>
                  </a:schemeClr>
                </a:solidFill>
                <a:latin typeface="Georgia" panose="02040502050405020303" pitchFamily="18" charset="0"/>
              </a:rPr>
              <a:t>For the mind set on the flesh is death, but the mind set on the Spirit is life and peace, because the mind set on the flesh is hostile toward God; for it does not subject itself to the law of God, for it is not even able to do so, and those who are in the flesh cannot please God.</a:t>
            </a:r>
          </a:p>
        </p:txBody>
      </p:sp>
    </p:spTree>
    <p:extLst>
      <p:ext uri="{BB962C8B-B14F-4D97-AF65-F5344CB8AC3E}">
        <p14:creationId xmlns:p14="http://schemas.microsoft.com/office/powerpoint/2010/main" val="395933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prstClr val="white"/>
              </a:solidFill>
            </a:endParaRPr>
          </a:p>
        </p:txBody>
      </p:sp>
    </p:spTree>
    <p:extLst>
      <p:ext uri="{BB962C8B-B14F-4D97-AF65-F5344CB8AC3E}">
        <p14:creationId xmlns:p14="http://schemas.microsoft.com/office/powerpoint/2010/main" val="139664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342875"/>
            <a:endParaRPr lang="en-US" sz="1400">
              <a:solidFill>
                <a:prstClr val="white"/>
              </a:solidFill>
            </a:endParaRPr>
          </a:p>
        </p:txBody>
      </p:sp>
      <p:sp>
        <p:nvSpPr>
          <p:cNvPr id="3" name="Rectangle 2"/>
          <p:cNvSpPr/>
          <p:nvPr/>
        </p:nvSpPr>
        <p:spPr>
          <a:xfrm>
            <a:off x="0" y="0"/>
            <a:ext cx="914400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342875"/>
            <a:endParaRPr lang="en-US" sz="1400">
              <a:solidFill>
                <a:prstClr val="white"/>
              </a:solidFill>
            </a:endParaRPr>
          </a:p>
        </p:txBody>
      </p:sp>
      <p:sp>
        <p:nvSpPr>
          <p:cNvPr id="4" name="TextBox 3"/>
          <p:cNvSpPr txBox="1"/>
          <p:nvPr/>
        </p:nvSpPr>
        <p:spPr>
          <a:xfrm>
            <a:off x="571500" y="562951"/>
            <a:ext cx="7886700" cy="4193454"/>
          </a:xfrm>
          <a:prstGeom prst="rect">
            <a:avLst/>
          </a:prstGeom>
          <a:noFill/>
        </p:spPr>
        <p:txBody>
          <a:bodyPr wrap="square" lIns="68576" tIns="34289" rIns="68576" bIns="34289" rtlCol="0">
            <a:spAutoFit/>
          </a:bodyPr>
          <a:lstStyle/>
          <a:p>
            <a:pPr algn="ctr" defTabSz="342875"/>
            <a:r>
              <a:rPr lang="en-US" sz="3600" dirty="0" smtClean="0">
                <a:solidFill>
                  <a:prstClr val="black"/>
                </a:solidFill>
              </a:rPr>
              <a:t>(Psalm 50:7-15)</a:t>
            </a:r>
            <a:endParaRPr lang="en-US" sz="3600" baseline="30000" dirty="0" smtClean="0">
              <a:solidFill>
                <a:prstClr val="black"/>
              </a:solidFill>
            </a:endParaRPr>
          </a:p>
          <a:p>
            <a:pPr defTabSz="342875"/>
            <a:endParaRPr lang="en-US" baseline="30000" dirty="0">
              <a:solidFill>
                <a:prstClr val="black"/>
              </a:solidFill>
            </a:endParaRPr>
          </a:p>
          <a:p>
            <a:pPr algn="just" defTabSz="457178"/>
            <a:r>
              <a:rPr lang="en-US" sz="2000" dirty="0" smtClean="0">
                <a:solidFill>
                  <a:schemeClr val="bg1"/>
                </a:solidFill>
              </a:rPr>
              <a:t>“Hear, O My people, and I will speak; O Israel, I will testify against you; I am God, your God.</a:t>
            </a:r>
            <a:r>
              <a:rPr lang="en-US" sz="2000" dirty="0">
                <a:solidFill>
                  <a:schemeClr val="bg1"/>
                </a:solidFill>
              </a:rPr>
              <a:t> </a:t>
            </a:r>
            <a:r>
              <a:rPr lang="en-US" sz="2000" dirty="0" smtClean="0">
                <a:solidFill>
                  <a:schemeClr val="bg1"/>
                </a:solidFill>
              </a:rPr>
              <a:t>I do not reprove you for your sacrifices, And your burnt offerings are continually before Me.</a:t>
            </a:r>
            <a:r>
              <a:rPr lang="en-US" sz="2000" dirty="0">
                <a:solidFill>
                  <a:schemeClr val="bg1"/>
                </a:solidFill>
              </a:rPr>
              <a:t> </a:t>
            </a:r>
            <a:r>
              <a:rPr lang="en-US" sz="2000" dirty="0" smtClean="0">
                <a:solidFill>
                  <a:schemeClr val="bg1"/>
                </a:solidFill>
              </a:rPr>
              <a:t>I shall take no young bull out of your house Nor male goats out of your folds.</a:t>
            </a:r>
            <a:r>
              <a:rPr lang="en-US" sz="2000" dirty="0">
                <a:solidFill>
                  <a:schemeClr val="bg1"/>
                </a:solidFill>
              </a:rPr>
              <a:t> </a:t>
            </a:r>
            <a:r>
              <a:rPr lang="en-US" sz="2000" dirty="0" smtClean="0">
                <a:solidFill>
                  <a:schemeClr val="bg1"/>
                </a:solidFill>
              </a:rPr>
              <a:t>For every beast of the forest is Mine, The cattle on a thousand hills.</a:t>
            </a:r>
            <a:r>
              <a:rPr lang="en-US" sz="2000" dirty="0">
                <a:solidFill>
                  <a:schemeClr val="bg1"/>
                </a:solidFill>
              </a:rPr>
              <a:t> </a:t>
            </a:r>
            <a:r>
              <a:rPr lang="en-US" sz="2000" dirty="0" smtClean="0">
                <a:solidFill>
                  <a:schemeClr val="bg1"/>
                </a:solidFill>
              </a:rPr>
              <a:t>I know every bird of the mountains, And everything that moves in the field is Mine.</a:t>
            </a:r>
            <a:r>
              <a:rPr lang="en-US" sz="2000" dirty="0">
                <a:solidFill>
                  <a:schemeClr val="bg1"/>
                </a:solidFill>
              </a:rPr>
              <a:t> </a:t>
            </a:r>
            <a:r>
              <a:rPr lang="en-US" sz="2000" dirty="0" smtClean="0">
                <a:solidFill>
                  <a:schemeClr val="bg1"/>
                </a:solidFill>
              </a:rPr>
              <a:t>If I were hungry I would not tell you, For the world is Mine, and all it contains.</a:t>
            </a:r>
            <a:r>
              <a:rPr lang="en-US" sz="2000" dirty="0">
                <a:solidFill>
                  <a:schemeClr val="bg1"/>
                </a:solidFill>
              </a:rPr>
              <a:t> </a:t>
            </a:r>
            <a:r>
              <a:rPr lang="en-US" sz="2000" dirty="0" smtClean="0">
                <a:solidFill>
                  <a:schemeClr val="bg1"/>
                </a:solidFill>
              </a:rPr>
              <a:t>Shall I eat the flesh of bulls Or drink the blood of male goats?</a:t>
            </a:r>
            <a:r>
              <a:rPr lang="en-US" sz="2000" dirty="0">
                <a:solidFill>
                  <a:schemeClr val="bg1"/>
                </a:solidFill>
              </a:rPr>
              <a:t> </a:t>
            </a:r>
            <a:r>
              <a:rPr lang="en-US" sz="2000" dirty="0" smtClean="0">
                <a:solidFill>
                  <a:schemeClr val="bg1"/>
                </a:solidFill>
              </a:rPr>
              <a:t>Offer to God a sacrifice of thanksgiving And pay your vows to the Most High; Call upon Me in the day of trouble; I shall rescue you, and you will honor Me.”</a:t>
            </a:r>
            <a:endParaRPr lang="en-US" sz="2000" dirty="0">
              <a:solidFill>
                <a:schemeClr val="bg1"/>
              </a:solidFill>
            </a:endParaRPr>
          </a:p>
        </p:txBody>
      </p:sp>
    </p:spTree>
    <p:extLst>
      <p:ext uri="{BB962C8B-B14F-4D97-AF65-F5344CB8AC3E}">
        <p14:creationId xmlns:p14="http://schemas.microsoft.com/office/powerpoint/2010/main" val="360229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prstClr val="white"/>
              </a:solidFill>
            </a:endParaRPr>
          </a:p>
        </p:txBody>
      </p:sp>
    </p:spTree>
    <p:extLst>
      <p:ext uri="{BB962C8B-B14F-4D97-AF65-F5344CB8AC3E}">
        <p14:creationId xmlns:p14="http://schemas.microsoft.com/office/powerpoint/2010/main" val="402830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4191000" y="1428750"/>
            <a:ext cx="4953000" cy="707886"/>
          </a:xfrm>
          <a:prstGeom prst="rect">
            <a:avLst/>
          </a:prstGeom>
          <a:noFill/>
        </p:spPr>
        <p:txBody>
          <a:bodyPr wrap="square" rtlCol="0">
            <a:spAutoFit/>
          </a:bodyPr>
          <a:lstStyle/>
          <a:p>
            <a:pPr algn="r"/>
            <a:r>
              <a:rPr lang="en-US" sz="4000" dirty="0" smtClean="0">
                <a:solidFill>
                  <a:schemeClr val="bg1"/>
                </a:solidFill>
                <a:latin typeface="Felix Titling" panose="04060505060202020A04" pitchFamily="82" charset="0"/>
              </a:rPr>
              <a:t>A Troubled king</a:t>
            </a:r>
            <a:endParaRPr lang="en-US" sz="4000" dirty="0">
              <a:solidFill>
                <a:schemeClr val="bg1"/>
              </a:solidFill>
              <a:latin typeface="Felix Titling" panose="04060505060202020A04" pitchFamily="82" charset="0"/>
            </a:endParaRPr>
          </a:p>
        </p:txBody>
      </p:sp>
      <p:sp>
        <p:nvSpPr>
          <p:cNvPr id="6" name="TextBox 5"/>
          <p:cNvSpPr txBox="1"/>
          <p:nvPr/>
        </p:nvSpPr>
        <p:spPr>
          <a:xfrm>
            <a:off x="4191000" y="1962150"/>
            <a:ext cx="4953000" cy="523220"/>
          </a:xfrm>
          <a:prstGeom prst="rect">
            <a:avLst/>
          </a:prstGeom>
          <a:noFill/>
        </p:spPr>
        <p:txBody>
          <a:bodyPr wrap="square" rtlCol="0">
            <a:spAutoFit/>
          </a:bodyPr>
          <a:lstStyle/>
          <a:p>
            <a:pPr algn="r"/>
            <a:r>
              <a:rPr lang="en-US" sz="2800" dirty="0" smtClean="0">
                <a:solidFill>
                  <a:schemeClr val="bg1">
                    <a:lumMod val="75000"/>
                  </a:schemeClr>
                </a:solidFill>
                <a:latin typeface="Felix Titling" panose="04060505060202020A04" pitchFamily="82" charset="0"/>
              </a:rPr>
              <a:t>The Legacy of King Saul</a:t>
            </a:r>
            <a:endParaRPr lang="en-US" sz="2800" dirty="0">
              <a:solidFill>
                <a:schemeClr val="bg1">
                  <a:lumMod val="75000"/>
                </a:schemeClr>
              </a:solidFill>
              <a:latin typeface="Felix Titling" panose="04060505060202020A04" pitchFamily="82" charset="0"/>
            </a:endParaRPr>
          </a:p>
        </p:txBody>
      </p:sp>
      <p:cxnSp>
        <p:nvCxnSpPr>
          <p:cNvPr id="8" name="Straight Connector 7"/>
          <p:cNvCxnSpPr/>
          <p:nvPr/>
        </p:nvCxnSpPr>
        <p:spPr>
          <a:xfrm flipH="1">
            <a:off x="3505200" y="2018895"/>
            <a:ext cx="5638800" cy="0"/>
          </a:xfrm>
          <a:prstGeom prst="line">
            <a:avLst/>
          </a:prstGeom>
          <a:ln w="28575">
            <a:gradFill flip="none" rotWithShape="1">
              <a:gsLst>
                <a:gs pos="0">
                  <a:schemeClr val="accent1">
                    <a:tint val="66000"/>
                    <a:satMod val="160000"/>
                    <a:alpha val="0"/>
                  </a:schemeClr>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3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87" t="8361" r="3514" b="68056"/>
          <a:stretch/>
        </p:blipFill>
        <p:spPr>
          <a:xfrm>
            <a:off x="0" y="144512"/>
            <a:ext cx="9144000" cy="1623888"/>
          </a:xfrm>
          <a:prstGeom prst="rect">
            <a:avLst/>
          </a:prstGeom>
        </p:spPr>
      </p:pic>
      <p:sp>
        <p:nvSpPr>
          <p:cNvPr id="5" name="TextBox 4"/>
          <p:cNvSpPr txBox="1"/>
          <p:nvPr/>
        </p:nvSpPr>
        <p:spPr>
          <a:xfrm>
            <a:off x="4191000" y="361950"/>
            <a:ext cx="4953000" cy="707886"/>
          </a:xfrm>
          <a:prstGeom prst="rect">
            <a:avLst/>
          </a:prstGeom>
          <a:noFill/>
        </p:spPr>
        <p:txBody>
          <a:bodyPr wrap="square" rtlCol="0">
            <a:spAutoFit/>
          </a:bodyPr>
          <a:lstStyle/>
          <a:p>
            <a:pPr algn="r"/>
            <a:r>
              <a:rPr lang="en-US" sz="4000" dirty="0" smtClean="0">
                <a:solidFill>
                  <a:schemeClr val="bg1"/>
                </a:solidFill>
                <a:latin typeface="Felix Titling" panose="04060505060202020A04" pitchFamily="82" charset="0"/>
              </a:rPr>
              <a:t>A Troubled King</a:t>
            </a:r>
            <a:endParaRPr lang="en-US" sz="4000" dirty="0">
              <a:solidFill>
                <a:schemeClr val="bg1"/>
              </a:solidFill>
              <a:latin typeface="Felix Titling" panose="04060505060202020A04" pitchFamily="82" charset="0"/>
            </a:endParaRPr>
          </a:p>
        </p:txBody>
      </p:sp>
      <p:sp>
        <p:nvSpPr>
          <p:cNvPr id="6" name="TextBox 5"/>
          <p:cNvSpPr txBox="1"/>
          <p:nvPr/>
        </p:nvSpPr>
        <p:spPr>
          <a:xfrm>
            <a:off x="4191000" y="895350"/>
            <a:ext cx="4953000" cy="523220"/>
          </a:xfrm>
          <a:prstGeom prst="rect">
            <a:avLst/>
          </a:prstGeom>
          <a:noFill/>
        </p:spPr>
        <p:txBody>
          <a:bodyPr wrap="square" rtlCol="0">
            <a:spAutoFit/>
          </a:bodyPr>
          <a:lstStyle/>
          <a:p>
            <a:pPr algn="r"/>
            <a:r>
              <a:rPr lang="en-US" sz="2800" dirty="0" smtClean="0">
                <a:solidFill>
                  <a:schemeClr val="bg1">
                    <a:lumMod val="75000"/>
                  </a:schemeClr>
                </a:solidFill>
                <a:latin typeface="Felix Titling" panose="04060505060202020A04" pitchFamily="82" charset="0"/>
              </a:rPr>
              <a:t>The Legacy of King Saul</a:t>
            </a:r>
            <a:endParaRPr lang="en-US" sz="2800" dirty="0">
              <a:solidFill>
                <a:schemeClr val="bg1">
                  <a:lumMod val="75000"/>
                </a:schemeClr>
              </a:solidFill>
              <a:latin typeface="Felix Titling" panose="04060505060202020A04" pitchFamily="82" charset="0"/>
            </a:endParaRPr>
          </a:p>
        </p:txBody>
      </p:sp>
      <p:cxnSp>
        <p:nvCxnSpPr>
          <p:cNvPr id="8" name="Straight Connector 7"/>
          <p:cNvCxnSpPr/>
          <p:nvPr/>
        </p:nvCxnSpPr>
        <p:spPr>
          <a:xfrm flipH="1">
            <a:off x="3505200" y="952095"/>
            <a:ext cx="5638800" cy="0"/>
          </a:xfrm>
          <a:prstGeom prst="line">
            <a:avLst/>
          </a:prstGeom>
          <a:ln w="28575">
            <a:gradFill flip="none" rotWithShape="1">
              <a:gsLst>
                <a:gs pos="0">
                  <a:schemeClr val="accent1">
                    <a:tint val="66000"/>
                    <a:satMod val="160000"/>
                    <a:alpha val="0"/>
                  </a:schemeClr>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1885950"/>
            <a:ext cx="8915400" cy="2369880"/>
          </a:xfrm>
          <a:prstGeom prst="rect">
            <a:avLst/>
          </a:prstGeom>
          <a:noFill/>
        </p:spPr>
        <p:txBody>
          <a:bodyPr wrap="square" rtlCol="0">
            <a:spAutoFit/>
          </a:bodyPr>
          <a:lstStyle/>
          <a:p>
            <a:pPr marL="514350" indent="-514350">
              <a:buFont typeface="+mj-lt"/>
              <a:buAutoNum type="arabicPeriod"/>
            </a:pP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Saul’s</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a:t>
            </a: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Presumption</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a:t>
            </a:r>
            <a:r>
              <a:rPr lang="en-US" sz="2800" i="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1 Samuel 13:8-15</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a:t>
            </a:r>
          </a:p>
          <a:p>
            <a:pPr marL="971550" lvl="1" indent="-514350">
              <a:buFont typeface="Arial" panose="020B0604020202020204" pitchFamily="34" charset="0"/>
              <a:buChar char="•"/>
            </a:pPr>
            <a:r>
              <a:rPr lang="en-US" sz="20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Naaman supposed leprosy healed a certain way (2 Kgs. 5:11)</a:t>
            </a:r>
          </a:p>
          <a:p>
            <a:pPr marL="971550" lvl="1" indent="-514350">
              <a:buFont typeface="Arial" panose="020B0604020202020204" pitchFamily="34" charset="0"/>
              <a:buChar char="•"/>
            </a:pPr>
            <a:r>
              <a:rPr lang="en-US" sz="20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Joseph &amp; Mary supposed Jesus with them in caravan (Lk. 2:44)</a:t>
            </a:r>
          </a:p>
          <a:p>
            <a:pPr marL="971550" lvl="1" indent="-514350">
              <a:buFont typeface="Arial" panose="020B0604020202020204" pitchFamily="34" charset="0"/>
              <a:buChar char="•"/>
            </a:pPr>
            <a:r>
              <a:rPr lang="en-US" sz="20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Disciples on the sea supposed they saw Jesus’ ghost (Mk. 6:49)</a:t>
            </a:r>
          </a:p>
          <a:p>
            <a:pPr marL="971550" lvl="1" indent="-514350">
              <a:buFont typeface="Arial" panose="020B0604020202020204" pitchFamily="34" charset="0"/>
              <a:buChar char="•"/>
            </a:pPr>
            <a:r>
              <a:rPr lang="en-US" sz="20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Jews at Lystra supposed Paul was stoned dead (Acts 14:19)</a:t>
            </a:r>
          </a:p>
          <a:p>
            <a:pPr marL="971550" lvl="1" indent="-514350">
              <a:buFont typeface="Arial" panose="020B0604020202020204" pitchFamily="34" charset="0"/>
              <a:buChar char="•"/>
            </a:pPr>
            <a:r>
              <a:rPr lang="en-US" sz="20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Philippians jailer supposed prisoners escaped (Acts 16:27)</a:t>
            </a:r>
          </a:p>
          <a:p>
            <a:pPr marL="971550" lvl="1" indent="-514350">
              <a:buFont typeface="Arial" panose="020B0604020202020204" pitchFamily="34" charset="0"/>
              <a:buChar char="•"/>
            </a:pPr>
            <a:r>
              <a:rPr lang="en-US" sz="20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Jews at Jerusalem supposed Paul defiled temple (Acts 21:29)</a:t>
            </a:r>
            <a:endParaRPr lang="en-US" sz="2000" dirty="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7721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87" t="8361" r="3514" b="68056"/>
          <a:stretch/>
        </p:blipFill>
        <p:spPr>
          <a:xfrm>
            <a:off x="0" y="144512"/>
            <a:ext cx="9144000" cy="1623888"/>
          </a:xfrm>
          <a:prstGeom prst="rect">
            <a:avLst/>
          </a:prstGeom>
        </p:spPr>
      </p:pic>
      <p:sp>
        <p:nvSpPr>
          <p:cNvPr id="5" name="TextBox 4"/>
          <p:cNvSpPr txBox="1"/>
          <p:nvPr/>
        </p:nvSpPr>
        <p:spPr>
          <a:xfrm>
            <a:off x="4191000" y="361950"/>
            <a:ext cx="4953000" cy="707886"/>
          </a:xfrm>
          <a:prstGeom prst="rect">
            <a:avLst/>
          </a:prstGeom>
          <a:noFill/>
        </p:spPr>
        <p:txBody>
          <a:bodyPr wrap="square" rtlCol="0">
            <a:spAutoFit/>
          </a:bodyPr>
          <a:lstStyle/>
          <a:p>
            <a:pPr algn="r"/>
            <a:r>
              <a:rPr lang="en-US" sz="4000" dirty="0" smtClean="0">
                <a:solidFill>
                  <a:schemeClr val="bg1"/>
                </a:solidFill>
                <a:latin typeface="Felix Titling" panose="04060505060202020A04" pitchFamily="82" charset="0"/>
              </a:rPr>
              <a:t>A Troubled King</a:t>
            </a:r>
            <a:endParaRPr lang="en-US" sz="4000" dirty="0">
              <a:solidFill>
                <a:schemeClr val="bg1"/>
              </a:solidFill>
              <a:latin typeface="Felix Titling" panose="04060505060202020A04" pitchFamily="82" charset="0"/>
            </a:endParaRPr>
          </a:p>
        </p:txBody>
      </p:sp>
      <p:sp>
        <p:nvSpPr>
          <p:cNvPr id="6" name="TextBox 5"/>
          <p:cNvSpPr txBox="1"/>
          <p:nvPr/>
        </p:nvSpPr>
        <p:spPr>
          <a:xfrm>
            <a:off x="4191000" y="895350"/>
            <a:ext cx="4953000" cy="523220"/>
          </a:xfrm>
          <a:prstGeom prst="rect">
            <a:avLst/>
          </a:prstGeom>
          <a:noFill/>
        </p:spPr>
        <p:txBody>
          <a:bodyPr wrap="square" rtlCol="0">
            <a:spAutoFit/>
          </a:bodyPr>
          <a:lstStyle/>
          <a:p>
            <a:pPr algn="r"/>
            <a:r>
              <a:rPr lang="en-US" sz="2800" dirty="0" smtClean="0">
                <a:solidFill>
                  <a:schemeClr val="bg1">
                    <a:lumMod val="75000"/>
                  </a:schemeClr>
                </a:solidFill>
                <a:latin typeface="Felix Titling" panose="04060505060202020A04" pitchFamily="82" charset="0"/>
              </a:rPr>
              <a:t>The Legacy of King Saul</a:t>
            </a:r>
            <a:endParaRPr lang="en-US" sz="2800" dirty="0">
              <a:solidFill>
                <a:schemeClr val="bg1">
                  <a:lumMod val="75000"/>
                </a:schemeClr>
              </a:solidFill>
              <a:latin typeface="Felix Titling" panose="04060505060202020A04" pitchFamily="82" charset="0"/>
            </a:endParaRPr>
          </a:p>
        </p:txBody>
      </p:sp>
      <p:cxnSp>
        <p:nvCxnSpPr>
          <p:cNvPr id="8" name="Straight Connector 7"/>
          <p:cNvCxnSpPr/>
          <p:nvPr/>
        </p:nvCxnSpPr>
        <p:spPr>
          <a:xfrm flipH="1">
            <a:off x="3505200" y="952095"/>
            <a:ext cx="5638800" cy="0"/>
          </a:xfrm>
          <a:prstGeom prst="line">
            <a:avLst/>
          </a:prstGeom>
          <a:ln w="28575">
            <a:gradFill flip="none" rotWithShape="1">
              <a:gsLst>
                <a:gs pos="0">
                  <a:schemeClr val="accent1">
                    <a:tint val="66000"/>
                    <a:satMod val="160000"/>
                    <a:alpha val="0"/>
                  </a:schemeClr>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1885950"/>
            <a:ext cx="8915400" cy="523220"/>
          </a:xfrm>
          <a:prstGeom prst="rect">
            <a:avLst/>
          </a:prstGeom>
          <a:noFill/>
        </p:spPr>
        <p:txBody>
          <a:bodyPr wrap="square" rtlCol="0">
            <a:spAutoFit/>
          </a:bodyPr>
          <a:lstStyle/>
          <a:p>
            <a:pPr marL="514350" indent="-514350">
              <a:buFont typeface="+mj-lt"/>
              <a:buAutoNum type="arabicPeriod"/>
            </a:pP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Saul’s</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a:t>
            </a: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Presumption</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a:t>
            </a:r>
            <a:r>
              <a:rPr lang="en-US" sz="2800" i="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1 Samuel 13:8-15</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a:t>
            </a:r>
          </a:p>
        </p:txBody>
      </p:sp>
      <p:sp>
        <p:nvSpPr>
          <p:cNvPr id="3" name="TextBox 2"/>
          <p:cNvSpPr txBox="1"/>
          <p:nvPr/>
        </p:nvSpPr>
        <p:spPr>
          <a:xfrm>
            <a:off x="533400" y="2647950"/>
            <a:ext cx="8077200" cy="1077218"/>
          </a:xfrm>
          <a:prstGeom prst="rect">
            <a:avLst/>
          </a:prstGeom>
          <a:noFill/>
        </p:spPr>
        <p:txBody>
          <a:bodyPr wrap="square" rtlCol="0">
            <a:spAutoFit/>
          </a:bodyPr>
          <a:lstStyle/>
          <a:p>
            <a:r>
              <a:rPr lang="en-US" sz="2400" dirty="0" smtClean="0">
                <a:solidFill>
                  <a:schemeClr val="tx1">
                    <a:lumMod val="65000"/>
                    <a:lumOff val="35000"/>
                  </a:schemeClr>
                </a:solidFill>
                <a:latin typeface="Georgia" panose="02040502050405020303" pitchFamily="18" charset="0"/>
              </a:rPr>
              <a:t>(1 Thessalonians 5:21)</a:t>
            </a:r>
            <a:endParaRPr lang="en-US" sz="2400" dirty="0">
              <a:solidFill>
                <a:schemeClr val="tx1">
                  <a:lumMod val="65000"/>
                  <a:lumOff val="35000"/>
                </a:schemeClr>
              </a:solidFill>
              <a:latin typeface="Georgia" panose="02040502050405020303" pitchFamily="18" charset="0"/>
            </a:endParaRPr>
          </a:p>
          <a:p>
            <a:r>
              <a:rPr lang="en-US" sz="2000" i="1" dirty="0" smtClean="0">
                <a:solidFill>
                  <a:schemeClr val="tx1">
                    <a:lumMod val="65000"/>
                    <a:lumOff val="35000"/>
                  </a:schemeClr>
                </a:solidFill>
                <a:latin typeface="Georgia" panose="02040502050405020303" pitchFamily="18" charset="0"/>
              </a:rPr>
              <a:t>But examine everything carefully</a:t>
            </a:r>
            <a:r>
              <a:rPr lang="en-US" sz="2000" dirty="0" smtClean="0">
                <a:solidFill>
                  <a:schemeClr val="tx1">
                    <a:lumMod val="65000"/>
                    <a:lumOff val="35000"/>
                  </a:schemeClr>
                </a:solidFill>
                <a:latin typeface="Georgia" panose="02040502050405020303" pitchFamily="18" charset="0"/>
              </a:rPr>
              <a:t>… (NASB) </a:t>
            </a:r>
          </a:p>
          <a:p>
            <a:r>
              <a:rPr lang="en-US" sz="2000" i="1" dirty="0" smtClean="0">
                <a:solidFill>
                  <a:schemeClr val="tx1">
                    <a:lumMod val="65000"/>
                    <a:lumOff val="35000"/>
                  </a:schemeClr>
                </a:solidFill>
                <a:latin typeface="Georgia" panose="02040502050405020303" pitchFamily="18" charset="0"/>
              </a:rPr>
              <a:t>Test everything</a:t>
            </a:r>
            <a:r>
              <a:rPr lang="en-US" sz="2000" dirty="0" smtClean="0">
                <a:solidFill>
                  <a:schemeClr val="tx1">
                    <a:lumMod val="65000"/>
                    <a:lumOff val="35000"/>
                  </a:schemeClr>
                </a:solidFill>
                <a:latin typeface="Georgia" panose="02040502050405020303" pitchFamily="18" charset="0"/>
              </a:rPr>
              <a:t>… (ESV)</a:t>
            </a:r>
          </a:p>
        </p:txBody>
      </p:sp>
    </p:spTree>
    <p:extLst>
      <p:ext uri="{BB962C8B-B14F-4D97-AF65-F5344CB8AC3E}">
        <p14:creationId xmlns:p14="http://schemas.microsoft.com/office/powerpoint/2010/main" val="209768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87" t="8361" r="3514" b="68056"/>
          <a:stretch/>
        </p:blipFill>
        <p:spPr>
          <a:xfrm>
            <a:off x="0" y="144512"/>
            <a:ext cx="9144000" cy="1623888"/>
          </a:xfrm>
          <a:prstGeom prst="rect">
            <a:avLst/>
          </a:prstGeom>
        </p:spPr>
      </p:pic>
      <p:sp>
        <p:nvSpPr>
          <p:cNvPr id="5" name="TextBox 4"/>
          <p:cNvSpPr txBox="1"/>
          <p:nvPr/>
        </p:nvSpPr>
        <p:spPr>
          <a:xfrm>
            <a:off x="4191000" y="361950"/>
            <a:ext cx="4953000" cy="707886"/>
          </a:xfrm>
          <a:prstGeom prst="rect">
            <a:avLst/>
          </a:prstGeom>
          <a:noFill/>
        </p:spPr>
        <p:txBody>
          <a:bodyPr wrap="square" rtlCol="0">
            <a:spAutoFit/>
          </a:bodyPr>
          <a:lstStyle/>
          <a:p>
            <a:pPr algn="r"/>
            <a:r>
              <a:rPr lang="en-US" sz="4000" dirty="0" smtClean="0">
                <a:solidFill>
                  <a:schemeClr val="bg1"/>
                </a:solidFill>
                <a:latin typeface="Felix Titling" panose="04060505060202020A04" pitchFamily="82" charset="0"/>
              </a:rPr>
              <a:t>A Troubled King</a:t>
            </a:r>
            <a:endParaRPr lang="en-US" sz="4000" dirty="0">
              <a:solidFill>
                <a:schemeClr val="bg1"/>
              </a:solidFill>
              <a:latin typeface="Felix Titling" panose="04060505060202020A04" pitchFamily="82" charset="0"/>
            </a:endParaRPr>
          </a:p>
        </p:txBody>
      </p:sp>
      <p:sp>
        <p:nvSpPr>
          <p:cNvPr id="6" name="TextBox 5"/>
          <p:cNvSpPr txBox="1"/>
          <p:nvPr/>
        </p:nvSpPr>
        <p:spPr>
          <a:xfrm>
            <a:off x="4191000" y="895350"/>
            <a:ext cx="4953000" cy="523220"/>
          </a:xfrm>
          <a:prstGeom prst="rect">
            <a:avLst/>
          </a:prstGeom>
          <a:noFill/>
        </p:spPr>
        <p:txBody>
          <a:bodyPr wrap="square" rtlCol="0">
            <a:spAutoFit/>
          </a:bodyPr>
          <a:lstStyle/>
          <a:p>
            <a:pPr algn="r"/>
            <a:r>
              <a:rPr lang="en-US" sz="2800" dirty="0" smtClean="0">
                <a:solidFill>
                  <a:schemeClr val="bg1">
                    <a:lumMod val="75000"/>
                  </a:schemeClr>
                </a:solidFill>
                <a:latin typeface="Felix Titling" panose="04060505060202020A04" pitchFamily="82" charset="0"/>
              </a:rPr>
              <a:t>The Legacy of King Saul</a:t>
            </a:r>
            <a:endParaRPr lang="en-US" sz="2800" dirty="0">
              <a:solidFill>
                <a:schemeClr val="bg1">
                  <a:lumMod val="75000"/>
                </a:schemeClr>
              </a:solidFill>
              <a:latin typeface="Felix Titling" panose="04060505060202020A04" pitchFamily="82" charset="0"/>
            </a:endParaRPr>
          </a:p>
        </p:txBody>
      </p:sp>
      <p:cxnSp>
        <p:nvCxnSpPr>
          <p:cNvPr id="8" name="Straight Connector 7"/>
          <p:cNvCxnSpPr/>
          <p:nvPr/>
        </p:nvCxnSpPr>
        <p:spPr>
          <a:xfrm flipH="1">
            <a:off x="3505200" y="952095"/>
            <a:ext cx="5638800" cy="0"/>
          </a:xfrm>
          <a:prstGeom prst="line">
            <a:avLst/>
          </a:prstGeom>
          <a:ln w="28575">
            <a:gradFill flip="none" rotWithShape="1">
              <a:gsLst>
                <a:gs pos="0">
                  <a:schemeClr val="accent1">
                    <a:tint val="66000"/>
                    <a:satMod val="160000"/>
                    <a:alpha val="0"/>
                  </a:schemeClr>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1885950"/>
            <a:ext cx="8915400" cy="892552"/>
          </a:xfrm>
          <a:prstGeom prst="rect">
            <a:avLst/>
          </a:prstGeom>
          <a:noFill/>
        </p:spPr>
        <p:txBody>
          <a:bodyPr wrap="square" rtlCol="0">
            <a:spAutoFit/>
          </a:bodyPr>
          <a:lstStyle/>
          <a:p>
            <a:pPr marL="514350" indent="-514350">
              <a:buFont typeface="+mj-lt"/>
              <a:buAutoNum type="arabicPeriod"/>
            </a:pP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Saul’s</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a:t>
            </a: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Presumption</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a:t>
            </a:r>
            <a:r>
              <a:rPr lang="en-US" sz="2800" u="sng" dirty="0" smtClean="0">
                <a:solidFill>
                  <a:srgbClr val="C00000"/>
                </a:solidFill>
                <a:latin typeface="Georgia" panose="02040502050405020303" pitchFamily="18" charset="0"/>
                <a:ea typeface="Ebrima" panose="02000000000000000000" pitchFamily="2" charset="0"/>
                <a:cs typeface="Ebrima" panose="02000000000000000000" pitchFamily="2" charset="0"/>
              </a:rPr>
              <a:t>cost him the kingdom</a:t>
            </a:r>
            <a:r>
              <a:rPr lang="en-US" sz="2800" dirty="0" smtClean="0">
                <a:solidFill>
                  <a:srgbClr val="C00000"/>
                </a:solidFill>
                <a:latin typeface="Georgia" panose="02040502050405020303" pitchFamily="18" charset="0"/>
                <a:ea typeface="Ebrima" panose="02000000000000000000" pitchFamily="2" charset="0"/>
                <a:cs typeface="Ebrima" panose="02000000000000000000" pitchFamily="2" charset="0"/>
              </a:rPr>
              <a:t>!</a:t>
            </a:r>
          </a:p>
          <a:p>
            <a:pPr lvl="1"/>
            <a:r>
              <a:rPr lang="en-US" sz="2400" i="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What might we lose by our presumptive behavior?</a:t>
            </a:r>
          </a:p>
        </p:txBody>
      </p:sp>
    </p:spTree>
    <p:extLst>
      <p:ext uri="{BB962C8B-B14F-4D97-AF65-F5344CB8AC3E}">
        <p14:creationId xmlns:p14="http://schemas.microsoft.com/office/powerpoint/2010/main" val="393704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87" t="8361" r="3514" b="68056"/>
          <a:stretch/>
        </p:blipFill>
        <p:spPr>
          <a:xfrm>
            <a:off x="0" y="144512"/>
            <a:ext cx="9144000" cy="1623888"/>
          </a:xfrm>
          <a:prstGeom prst="rect">
            <a:avLst/>
          </a:prstGeom>
        </p:spPr>
      </p:pic>
      <p:sp>
        <p:nvSpPr>
          <p:cNvPr id="5" name="TextBox 4"/>
          <p:cNvSpPr txBox="1"/>
          <p:nvPr/>
        </p:nvSpPr>
        <p:spPr>
          <a:xfrm>
            <a:off x="4191000" y="361950"/>
            <a:ext cx="4953000" cy="707886"/>
          </a:xfrm>
          <a:prstGeom prst="rect">
            <a:avLst/>
          </a:prstGeom>
          <a:noFill/>
        </p:spPr>
        <p:txBody>
          <a:bodyPr wrap="square" rtlCol="0">
            <a:spAutoFit/>
          </a:bodyPr>
          <a:lstStyle/>
          <a:p>
            <a:pPr algn="r"/>
            <a:r>
              <a:rPr lang="en-US" sz="4000" dirty="0" smtClean="0">
                <a:solidFill>
                  <a:schemeClr val="bg1"/>
                </a:solidFill>
                <a:latin typeface="Felix Titling" panose="04060505060202020A04" pitchFamily="82" charset="0"/>
              </a:rPr>
              <a:t>A Troubled King</a:t>
            </a:r>
            <a:endParaRPr lang="en-US" sz="4000" dirty="0">
              <a:solidFill>
                <a:schemeClr val="bg1"/>
              </a:solidFill>
              <a:latin typeface="Felix Titling" panose="04060505060202020A04" pitchFamily="82" charset="0"/>
            </a:endParaRPr>
          </a:p>
        </p:txBody>
      </p:sp>
      <p:sp>
        <p:nvSpPr>
          <p:cNvPr id="6" name="TextBox 5"/>
          <p:cNvSpPr txBox="1"/>
          <p:nvPr/>
        </p:nvSpPr>
        <p:spPr>
          <a:xfrm>
            <a:off x="4191000" y="895350"/>
            <a:ext cx="4953000" cy="523220"/>
          </a:xfrm>
          <a:prstGeom prst="rect">
            <a:avLst/>
          </a:prstGeom>
          <a:noFill/>
        </p:spPr>
        <p:txBody>
          <a:bodyPr wrap="square" rtlCol="0">
            <a:spAutoFit/>
          </a:bodyPr>
          <a:lstStyle/>
          <a:p>
            <a:pPr algn="r"/>
            <a:r>
              <a:rPr lang="en-US" sz="2800" dirty="0" smtClean="0">
                <a:solidFill>
                  <a:schemeClr val="bg1">
                    <a:lumMod val="75000"/>
                  </a:schemeClr>
                </a:solidFill>
                <a:latin typeface="Felix Titling" panose="04060505060202020A04" pitchFamily="82" charset="0"/>
              </a:rPr>
              <a:t>The Legacy of King Saul</a:t>
            </a:r>
            <a:endParaRPr lang="en-US" sz="2800" dirty="0">
              <a:solidFill>
                <a:schemeClr val="bg1">
                  <a:lumMod val="75000"/>
                </a:schemeClr>
              </a:solidFill>
              <a:latin typeface="Felix Titling" panose="04060505060202020A04" pitchFamily="82" charset="0"/>
            </a:endParaRPr>
          </a:p>
        </p:txBody>
      </p:sp>
      <p:cxnSp>
        <p:nvCxnSpPr>
          <p:cNvPr id="8" name="Straight Connector 7"/>
          <p:cNvCxnSpPr/>
          <p:nvPr/>
        </p:nvCxnSpPr>
        <p:spPr>
          <a:xfrm flipH="1">
            <a:off x="3505200" y="952095"/>
            <a:ext cx="5638800" cy="0"/>
          </a:xfrm>
          <a:prstGeom prst="line">
            <a:avLst/>
          </a:prstGeom>
          <a:ln w="28575">
            <a:gradFill flip="none" rotWithShape="1">
              <a:gsLst>
                <a:gs pos="0">
                  <a:schemeClr val="accent1">
                    <a:tint val="66000"/>
                    <a:satMod val="160000"/>
                    <a:alpha val="0"/>
                  </a:schemeClr>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1885950"/>
            <a:ext cx="8915400" cy="523220"/>
          </a:xfrm>
          <a:prstGeom prst="rect">
            <a:avLst/>
          </a:prstGeom>
          <a:noFill/>
        </p:spPr>
        <p:txBody>
          <a:bodyPr wrap="square" rtlCol="0">
            <a:spAutoFit/>
          </a:bodyPr>
          <a:lstStyle/>
          <a:p>
            <a:pPr marL="514350" indent="-514350">
              <a:buFont typeface="+mj-lt"/>
              <a:buAutoNum type="arabicPeriod" startAt="2"/>
            </a:pP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Saul’s</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a:t>
            </a: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Foolishness </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a:t>
            </a:r>
            <a:r>
              <a:rPr lang="en-US" sz="2800" i="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1 Samuel 14:24-33</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a:t>
            </a:r>
          </a:p>
        </p:txBody>
      </p:sp>
      <p:sp>
        <p:nvSpPr>
          <p:cNvPr id="3" name="TextBox 2"/>
          <p:cNvSpPr txBox="1"/>
          <p:nvPr/>
        </p:nvSpPr>
        <p:spPr>
          <a:xfrm>
            <a:off x="533400" y="2647950"/>
            <a:ext cx="8077200" cy="1077218"/>
          </a:xfrm>
          <a:prstGeom prst="rect">
            <a:avLst/>
          </a:prstGeom>
          <a:noFill/>
        </p:spPr>
        <p:txBody>
          <a:bodyPr wrap="square" rtlCol="0">
            <a:spAutoFit/>
          </a:bodyPr>
          <a:lstStyle/>
          <a:p>
            <a:r>
              <a:rPr lang="en-US" sz="2400" dirty="0" smtClean="0">
                <a:solidFill>
                  <a:schemeClr val="tx1">
                    <a:lumMod val="65000"/>
                    <a:lumOff val="35000"/>
                  </a:schemeClr>
                </a:solidFill>
                <a:latin typeface="Georgia" panose="02040502050405020303" pitchFamily="18" charset="0"/>
              </a:rPr>
              <a:t>(Jeremiah 10:23)</a:t>
            </a:r>
            <a:endParaRPr lang="en-US" sz="2400" dirty="0">
              <a:solidFill>
                <a:schemeClr val="tx1">
                  <a:lumMod val="65000"/>
                  <a:lumOff val="35000"/>
                </a:schemeClr>
              </a:solidFill>
              <a:latin typeface="Georgia" panose="02040502050405020303" pitchFamily="18" charset="0"/>
            </a:endParaRPr>
          </a:p>
          <a:p>
            <a:r>
              <a:rPr lang="en-US" sz="2000" i="1" dirty="0" smtClean="0">
                <a:solidFill>
                  <a:schemeClr val="tx1">
                    <a:lumMod val="65000"/>
                    <a:lumOff val="35000"/>
                  </a:schemeClr>
                </a:solidFill>
                <a:latin typeface="Georgia" panose="02040502050405020303" pitchFamily="18" charset="0"/>
              </a:rPr>
              <a:t>I know, O Lord, that a man’s way is not in himself,</a:t>
            </a:r>
          </a:p>
          <a:p>
            <a:r>
              <a:rPr lang="en-US" sz="2000" i="1" dirty="0" smtClean="0">
                <a:solidFill>
                  <a:schemeClr val="tx1">
                    <a:lumMod val="65000"/>
                    <a:lumOff val="35000"/>
                  </a:schemeClr>
                </a:solidFill>
                <a:latin typeface="Georgia" panose="02040502050405020303" pitchFamily="18" charset="0"/>
              </a:rPr>
              <a:t>Nor is it in a man who walks to direct his steps.</a:t>
            </a:r>
            <a:endParaRPr lang="en-US" sz="2000" dirty="0" smtClean="0">
              <a:solidFill>
                <a:schemeClr val="tx1">
                  <a:lumMod val="65000"/>
                  <a:lumOff val="35000"/>
                </a:schemeClr>
              </a:solidFill>
              <a:latin typeface="Georgia" panose="02040502050405020303" pitchFamily="18" charset="0"/>
            </a:endParaRPr>
          </a:p>
        </p:txBody>
      </p:sp>
    </p:spTree>
    <p:extLst>
      <p:ext uri="{BB962C8B-B14F-4D97-AF65-F5344CB8AC3E}">
        <p14:creationId xmlns:p14="http://schemas.microsoft.com/office/powerpoint/2010/main" val="197131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87" t="8361" r="3514" b="68056"/>
          <a:stretch/>
        </p:blipFill>
        <p:spPr>
          <a:xfrm>
            <a:off x="0" y="144512"/>
            <a:ext cx="9144000" cy="1623888"/>
          </a:xfrm>
          <a:prstGeom prst="rect">
            <a:avLst/>
          </a:prstGeom>
        </p:spPr>
      </p:pic>
      <p:sp>
        <p:nvSpPr>
          <p:cNvPr id="5" name="TextBox 4"/>
          <p:cNvSpPr txBox="1"/>
          <p:nvPr/>
        </p:nvSpPr>
        <p:spPr>
          <a:xfrm>
            <a:off x="4191000" y="361950"/>
            <a:ext cx="4953000" cy="707886"/>
          </a:xfrm>
          <a:prstGeom prst="rect">
            <a:avLst/>
          </a:prstGeom>
          <a:noFill/>
        </p:spPr>
        <p:txBody>
          <a:bodyPr wrap="square" rtlCol="0">
            <a:spAutoFit/>
          </a:bodyPr>
          <a:lstStyle/>
          <a:p>
            <a:pPr algn="r"/>
            <a:r>
              <a:rPr lang="en-US" sz="4000" dirty="0" smtClean="0">
                <a:solidFill>
                  <a:schemeClr val="bg1"/>
                </a:solidFill>
                <a:latin typeface="Felix Titling" panose="04060505060202020A04" pitchFamily="82" charset="0"/>
              </a:rPr>
              <a:t>A Troubled King</a:t>
            </a:r>
            <a:endParaRPr lang="en-US" sz="4000" dirty="0">
              <a:solidFill>
                <a:schemeClr val="bg1"/>
              </a:solidFill>
              <a:latin typeface="Felix Titling" panose="04060505060202020A04" pitchFamily="82" charset="0"/>
            </a:endParaRPr>
          </a:p>
        </p:txBody>
      </p:sp>
      <p:sp>
        <p:nvSpPr>
          <p:cNvPr id="6" name="TextBox 5"/>
          <p:cNvSpPr txBox="1"/>
          <p:nvPr/>
        </p:nvSpPr>
        <p:spPr>
          <a:xfrm>
            <a:off x="4191000" y="895350"/>
            <a:ext cx="4953000" cy="523220"/>
          </a:xfrm>
          <a:prstGeom prst="rect">
            <a:avLst/>
          </a:prstGeom>
          <a:noFill/>
        </p:spPr>
        <p:txBody>
          <a:bodyPr wrap="square" rtlCol="0">
            <a:spAutoFit/>
          </a:bodyPr>
          <a:lstStyle/>
          <a:p>
            <a:pPr algn="r"/>
            <a:r>
              <a:rPr lang="en-US" sz="2800" dirty="0" smtClean="0">
                <a:solidFill>
                  <a:schemeClr val="bg1">
                    <a:lumMod val="75000"/>
                  </a:schemeClr>
                </a:solidFill>
                <a:latin typeface="Felix Titling" panose="04060505060202020A04" pitchFamily="82" charset="0"/>
              </a:rPr>
              <a:t>The Legacy of King Saul</a:t>
            </a:r>
            <a:endParaRPr lang="en-US" sz="2800" dirty="0">
              <a:solidFill>
                <a:schemeClr val="bg1">
                  <a:lumMod val="75000"/>
                </a:schemeClr>
              </a:solidFill>
              <a:latin typeface="Felix Titling" panose="04060505060202020A04" pitchFamily="82" charset="0"/>
            </a:endParaRPr>
          </a:p>
        </p:txBody>
      </p:sp>
      <p:cxnSp>
        <p:nvCxnSpPr>
          <p:cNvPr id="8" name="Straight Connector 7"/>
          <p:cNvCxnSpPr/>
          <p:nvPr/>
        </p:nvCxnSpPr>
        <p:spPr>
          <a:xfrm flipH="1">
            <a:off x="3505200" y="952095"/>
            <a:ext cx="5638800" cy="0"/>
          </a:xfrm>
          <a:prstGeom prst="line">
            <a:avLst/>
          </a:prstGeom>
          <a:ln w="28575">
            <a:gradFill flip="none" rotWithShape="1">
              <a:gsLst>
                <a:gs pos="0">
                  <a:schemeClr val="accent1">
                    <a:tint val="66000"/>
                    <a:satMod val="160000"/>
                    <a:alpha val="0"/>
                  </a:schemeClr>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0"/>
            <a:ext cx="2286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1885950"/>
            <a:ext cx="8915400" cy="523220"/>
          </a:xfrm>
          <a:prstGeom prst="rect">
            <a:avLst/>
          </a:prstGeom>
          <a:noFill/>
        </p:spPr>
        <p:txBody>
          <a:bodyPr wrap="square" rtlCol="0">
            <a:spAutoFit/>
          </a:bodyPr>
          <a:lstStyle/>
          <a:p>
            <a:pPr marL="514350" indent="-514350">
              <a:buFont typeface="+mj-lt"/>
              <a:buAutoNum type="arabicPeriod" startAt="2"/>
            </a:pP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Saul’s</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 </a:t>
            </a:r>
            <a:r>
              <a:rPr lang="en-US" sz="2800" b="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Foolishness </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a:t>
            </a:r>
            <a:r>
              <a:rPr lang="en-US" sz="2800" i="1"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1 Samuel 14:24-33</a:t>
            </a:r>
            <a:r>
              <a:rPr lang="en-US" sz="2800" dirty="0" smtClean="0">
                <a:solidFill>
                  <a:schemeClr val="tx1">
                    <a:lumMod val="65000"/>
                    <a:lumOff val="35000"/>
                  </a:schemeClr>
                </a:solidFill>
                <a:latin typeface="Georgia" panose="02040502050405020303" pitchFamily="18" charset="0"/>
                <a:ea typeface="Ebrima" panose="02000000000000000000" pitchFamily="2" charset="0"/>
                <a:cs typeface="Ebrima" panose="02000000000000000000" pitchFamily="2" charset="0"/>
              </a:rPr>
              <a:t>)</a:t>
            </a:r>
          </a:p>
        </p:txBody>
      </p:sp>
      <p:sp>
        <p:nvSpPr>
          <p:cNvPr id="3" name="TextBox 2"/>
          <p:cNvSpPr txBox="1"/>
          <p:nvPr/>
        </p:nvSpPr>
        <p:spPr>
          <a:xfrm>
            <a:off x="533400" y="2647950"/>
            <a:ext cx="8077200" cy="1077218"/>
          </a:xfrm>
          <a:prstGeom prst="rect">
            <a:avLst/>
          </a:prstGeom>
          <a:noFill/>
        </p:spPr>
        <p:txBody>
          <a:bodyPr wrap="square" rtlCol="0">
            <a:spAutoFit/>
          </a:bodyPr>
          <a:lstStyle/>
          <a:p>
            <a:r>
              <a:rPr lang="en-US" sz="2400" dirty="0" smtClean="0">
                <a:solidFill>
                  <a:schemeClr val="tx1">
                    <a:lumMod val="65000"/>
                    <a:lumOff val="35000"/>
                  </a:schemeClr>
                </a:solidFill>
                <a:latin typeface="Georgia" panose="02040502050405020303" pitchFamily="18" charset="0"/>
              </a:rPr>
              <a:t>(Proverbs 16:25)</a:t>
            </a:r>
            <a:endParaRPr lang="en-US" sz="2400" dirty="0">
              <a:solidFill>
                <a:schemeClr val="tx1">
                  <a:lumMod val="65000"/>
                  <a:lumOff val="35000"/>
                </a:schemeClr>
              </a:solidFill>
              <a:latin typeface="Georgia" panose="02040502050405020303" pitchFamily="18" charset="0"/>
            </a:endParaRPr>
          </a:p>
          <a:p>
            <a:r>
              <a:rPr lang="en-US" sz="2000" i="1" dirty="0" smtClean="0">
                <a:solidFill>
                  <a:schemeClr val="tx1">
                    <a:lumMod val="65000"/>
                    <a:lumOff val="35000"/>
                  </a:schemeClr>
                </a:solidFill>
                <a:latin typeface="Georgia" panose="02040502050405020303" pitchFamily="18" charset="0"/>
              </a:rPr>
              <a:t>There is a way which seems right to a man,</a:t>
            </a:r>
          </a:p>
          <a:p>
            <a:r>
              <a:rPr lang="en-US" sz="2000" i="1" dirty="0" smtClean="0">
                <a:solidFill>
                  <a:schemeClr val="tx1">
                    <a:lumMod val="65000"/>
                    <a:lumOff val="35000"/>
                  </a:schemeClr>
                </a:solidFill>
                <a:latin typeface="Georgia" panose="02040502050405020303" pitchFamily="18" charset="0"/>
              </a:rPr>
              <a:t>But its end is the way of death.</a:t>
            </a:r>
            <a:endParaRPr lang="en-US" sz="2000" dirty="0" smtClean="0">
              <a:solidFill>
                <a:schemeClr val="tx1">
                  <a:lumMod val="65000"/>
                  <a:lumOff val="35000"/>
                </a:schemeClr>
              </a:solidFill>
              <a:latin typeface="Georgia" panose="02040502050405020303" pitchFamily="18" charset="0"/>
            </a:endParaRPr>
          </a:p>
        </p:txBody>
      </p:sp>
    </p:spTree>
    <p:extLst>
      <p:ext uri="{BB962C8B-B14F-4D97-AF65-F5344CB8AC3E}">
        <p14:creationId xmlns:p14="http://schemas.microsoft.com/office/powerpoint/2010/main" val="247076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1014</Words>
  <Application>Microsoft Office PowerPoint</Application>
  <PresentationFormat>On-screen Show (16:9)</PresentationFormat>
  <Paragraphs>95</Paragraphs>
  <Slides>19</Slides>
  <Notes>1</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JRBRONGER</cp:lastModifiedBy>
  <cp:revision>14</cp:revision>
  <dcterms:created xsi:type="dcterms:W3CDTF">2016-11-18T16:47:35Z</dcterms:created>
  <dcterms:modified xsi:type="dcterms:W3CDTF">2016-11-18T18:57:31Z</dcterms:modified>
</cp:coreProperties>
</file>