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6" r:id="rId3"/>
    <p:sldId id="277" r:id="rId4"/>
    <p:sldId id="259" r:id="rId5"/>
    <p:sldId id="256" r:id="rId6"/>
    <p:sldId id="258" r:id="rId7"/>
    <p:sldId id="261" r:id="rId8"/>
    <p:sldId id="262" r:id="rId9"/>
    <p:sldId id="26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9390D-4126-446F-B846-2A5B7DA457AA}" type="datetimeFigureOut">
              <a:rPr lang="en-US" smtClean="0"/>
              <a:t>10/30/2016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6F64E-297A-488A-A38A-40286E25ECCD}" type="slidenum">
              <a:rPr lang="en-US" smtClean="0"/>
              <a:t>‹#›</a:t>
            </a:fld>
            <a:endParaRPr lang="en-US"/>
          </a:p>
        </p:txBody>
      </p:sp>
    </p:spTree>
    <p:extLst>
      <p:ext uri="{BB962C8B-B14F-4D97-AF65-F5344CB8AC3E}">
        <p14:creationId xmlns:p14="http://schemas.microsoft.com/office/powerpoint/2010/main" val="224087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A8300-6137-454A-B27D-34BF41A38FE6}"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116587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A8300-6137-454A-B27D-34BF41A38FE6}"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260161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A8300-6137-454A-B27D-34BF41A38FE6}"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425889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84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624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547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5302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27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75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98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71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A8300-6137-454A-B27D-34BF41A38FE6}"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3314883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527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0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98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68580" tIns="34290" rIns="68580" bIns="34290" rtlCol="0" anchor="t">
            <a:normAutofit/>
          </a:bodyPr>
          <a:lstStyle>
            <a:lvl1pPr marL="0" indent="0">
              <a:buNone/>
              <a:defRPr lang="en-US" sz="110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dirty="0">
                <a:solidFill>
                  <a:srgbClr val="69676D">
                    <a:lumMod val="40000"/>
                    <a:lumOff val="60000"/>
                  </a:srgbClr>
                </a:solidFill>
              </a:rPr>
              <a:t>“</a:t>
            </a:r>
          </a:p>
        </p:txBody>
      </p:sp>
      <p:sp>
        <p:nvSpPr>
          <p:cNvPr id="15" name="TextBox 14"/>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dirty="0">
                <a:solidFill>
                  <a:srgbClr val="69676D">
                    <a:lumMod val="40000"/>
                    <a:lumOff val="60000"/>
                  </a:srgbClr>
                </a:solidFill>
              </a:rPr>
              <a:t>”</a:t>
            </a:r>
          </a:p>
        </p:txBody>
      </p:sp>
    </p:spTree>
    <p:extLst>
      <p:ext uri="{BB962C8B-B14F-4D97-AF65-F5344CB8AC3E}">
        <p14:creationId xmlns:p14="http://schemas.microsoft.com/office/powerpoint/2010/main" val="25971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13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88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60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565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617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A8300-6137-454A-B27D-34BF41A38FE6}"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194390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A8300-6137-454A-B27D-34BF41A38FE6}"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1520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A8300-6137-454A-B27D-34BF41A38FE6}"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78577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A8300-6137-454A-B27D-34BF41A38FE6}"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47109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A8300-6137-454A-B27D-34BF41A38FE6}"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94333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A8300-6137-454A-B27D-34BF41A38FE6}"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175946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A8300-6137-454A-B27D-34BF41A38FE6}"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30507-F09C-4288-82EB-9D679F196BD0}" type="slidenum">
              <a:rPr lang="en-US" smtClean="0"/>
              <a:t>‹#›</a:t>
            </a:fld>
            <a:endParaRPr lang="en-US"/>
          </a:p>
        </p:txBody>
      </p:sp>
    </p:spTree>
    <p:extLst>
      <p:ext uri="{BB962C8B-B14F-4D97-AF65-F5344CB8AC3E}">
        <p14:creationId xmlns:p14="http://schemas.microsoft.com/office/powerpoint/2010/main" val="300796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DA8300-6137-454A-B27D-34BF41A38FE6}" type="datetimeFigureOut">
              <a:rPr lang="en-US" smtClean="0"/>
              <a:t>10/30/2016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230507-F09C-4288-82EB-9D679F196BD0}" type="slidenum">
              <a:rPr lang="en-US" smtClean="0"/>
              <a:t>‹#›</a:t>
            </a:fld>
            <a:endParaRPr lang="en-US"/>
          </a:p>
        </p:txBody>
      </p:sp>
    </p:spTree>
    <p:extLst>
      <p:ext uri="{BB962C8B-B14F-4D97-AF65-F5344CB8AC3E}">
        <p14:creationId xmlns:p14="http://schemas.microsoft.com/office/powerpoint/2010/main" val="345965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pPr defTabSz="342900"/>
            <a:fld id="{4AAD347D-5ACD-4C99-B74B-A9C85AD731AF}" type="datetimeFigureOut">
              <a:rPr lang="en-US" dirty="0">
                <a:solidFill>
                  <a:prstClr val="white">
                    <a:tint val="75000"/>
                    <a:alpha val="60000"/>
                  </a:prstClr>
                </a:solidFill>
              </a:rPr>
              <a:pPr defTabSz="342900"/>
              <a:t>10/30/2016</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pPr defTabSz="342900"/>
            <a:fld id="{D57F1E4F-1CFF-5643-939E-02111984F565}" type="slidenum">
              <a:rPr lang="en-US" dirty="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27200919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r>
              <a:rPr lang="en-US" sz="3000" dirty="0">
                <a:solidFill>
                  <a:prstClr val="white"/>
                </a:solidFill>
              </a:rPr>
              <a:t>Scripture Reading: </a:t>
            </a:r>
            <a:r>
              <a:rPr lang="en-US" sz="3000" dirty="0" smtClean="0">
                <a:solidFill>
                  <a:prstClr val="white"/>
                </a:solidFill>
              </a:rPr>
              <a:t>Ezekiel 36:26-27</a:t>
            </a:r>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a:p>
            <a:pPr algn="ctr" defTabSz="342892"/>
            <a:endParaRPr lang="en-US" sz="3000" dirty="0">
              <a:solidFill>
                <a:prstClr val="white"/>
              </a:solidFill>
            </a:endParaRPr>
          </a:p>
        </p:txBody>
      </p:sp>
    </p:spTree>
    <p:extLst>
      <p:ext uri="{BB962C8B-B14F-4D97-AF65-F5344CB8AC3E}">
        <p14:creationId xmlns:p14="http://schemas.microsoft.com/office/powerpoint/2010/main" val="347655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892552"/>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(Phil. 2:5)</a:t>
            </a:r>
          </a:p>
          <a:p>
            <a:r>
              <a:rPr lang="en-US" sz="2400" dirty="0" smtClean="0">
                <a:solidFill>
                  <a:schemeClr val="bg1"/>
                </a:solidFill>
                <a:effectLst>
                  <a:outerShdw blurRad="38100" dist="38100" dir="2700000" algn="tl">
                    <a:srgbClr val="000000">
                      <a:alpha val="43137"/>
                    </a:srgbClr>
                  </a:outerShdw>
                </a:effectLst>
              </a:rPr>
              <a:t>Have this attitude in yourselves which was also in Christ Jesus</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275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631216"/>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(Rom. 12:2)</a:t>
            </a:r>
          </a:p>
          <a:p>
            <a:r>
              <a:rPr lang="en-US" sz="2400" dirty="0" smtClean="0">
                <a:solidFill>
                  <a:schemeClr val="bg1"/>
                </a:solidFill>
                <a:effectLst>
                  <a:outerShdw blurRad="38100" dist="38100" dir="2700000" algn="tl">
                    <a:srgbClr val="000000">
                      <a:alpha val="43137"/>
                    </a:srgbClr>
                  </a:outerShdw>
                </a:effectLst>
              </a:rPr>
              <a:t>And do not be conformed to this world, but be transformed by the renewing of your mind, so that you may prove what the will of God is, that which is good and acceptable and perfect.</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843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892552"/>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(Eph. 4:23)</a:t>
            </a:r>
          </a:p>
          <a:p>
            <a:r>
              <a:rPr lang="en-US" sz="2400" dirty="0" smtClean="0">
                <a:solidFill>
                  <a:schemeClr val="bg1"/>
                </a:solidFill>
                <a:effectLst>
                  <a:outerShdw blurRad="38100" dist="38100" dir="2700000" algn="tl">
                    <a:srgbClr val="000000">
                      <a:alpha val="43137"/>
                    </a:srgbClr>
                  </a:outerShdw>
                </a:effectLst>
              </a:rPr>
              <a:t>and that you be renewed in the spirit of your mind</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043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892552"/>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(Eph. 3:17)</a:t>
            </a:r>
          </a:p>
          <a:p>
            <a:r>
              <a:rPr lang="en-US" sz="2400" dirty="0" smtClean="0">
                <a:solidFill>
                  <a:schemeClr val="bg1"/>
                </a:solidFill>
                <a:effectLst>
                  <a:outerShdw blurRad="38100" dist="38100" dir="2700000" algn="tl">
                    <a:srgbClr val="000000">
                      <a:alpha val="43137"/>
                    </a:srgbClr>
                  </a:outerShdw>
                </a:effectLst>
              </a:rPr>
              <a:t>so that Christ may dwell in your hearts through faith…</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30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892552"/>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(Col. 3:16)</a:t>
            </a:r>
          </a:p>
          <a:p>
            <a:r>
              <a:rPr lang="en-US" sz="2400" dirty="0" smtClean="0">
                <a:solidFill>
                  <a:schemeClr val="bg1"/>
                </a:solidFill>
                <a:effectLst>
                  <a:outerShdw blurRad="38100" dist="38100" dir="2700000" algn="tl">
                    <a:srgbClr val="000000">
                      <a:alpha val="43137"/>
                    </a:srgbClr>
                  </a:outerShdw>
                </a:effectLst>
              </a:rPr>
              <a:t>Let the word of Christ richly dwell within you…</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40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842"/>
          <a:stretch/>
        </p:blipFill>
        <p:spPr>
          <a:xfrm>
            <a:off x="-1" y="-19050"/>
            <a:ext cx="9144001"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How do I take on the mind of Christ?</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631216"/>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(Rom. 8:9)</a:t>
            </a:r>
          </a:p>
          <a:p>
            <a:r>
              <a:rPr lang="en-US" sz="2400" dirty="0" smtClean="0">
                <a:solidFill>
                  <a:schemeClr val="bg1"/>
                </a:solidFill>
                <a:effectLst>
                  <a:outerShdw blurRad="38100" dist="38100" dir="2700000" algn="tl">
                    <a:srgbClr val="000000">
                      <a:alpha val="43137"/>
                    </a:srgbClr>
                  </a:outerShdw>
                </a:effectLst>
              </a:rPr>
              <a:t>However, you are not in the flesh but in the Spirit, if indeed the Spirit of God dwells in you. But if anyone does not have the Spirit of Christ, he does not belong to Him</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842"/>
          <a:stretch/>
        </p:blipFill>
        <p:spPr>
          <a:xfrm>
            <a:off x="-1" y="-19050"/>
            <a:ext cx="9144001"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How do I take on the mind of Christ?</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261884"/>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(Rom. 8:14)</a:t>
            </a:r>
          </a:p>
          <a:p>
            <a:r>
              <a:rPr lang="en-US" sz="2400" dirty="0" smtClean="0">
                <a:solidFill>
                  <a:schemeClr val="bg1"/>
                </a:solidFill>
                <a:effectLst>
                  <a:outerShdw blurRad="38100" dist="38100" dir="2700000" algn="tl">
                    <a:srgbClr val="000000">
                      <a:alpha val="43137"/>
                    </a:srgbClr>
                  </a:outerShdw>
                </a:effectLst>
              </a:rPr>
              <a:t>For all who are being led by the Spirit of God, these are sons of God.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15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842"/>
          <a:stretch/>
        </p:blipFill>
        <p:spPr>
          <a:xfrm>
            <a:off x="-1" y="-19050"/>
            <a:ext cx="9144001"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How do I take on the mind of Christ?</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2369880"/>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(Ezek. 36:26-27)</a:t>
            </a:r>
          </a:p>
          <a:p>
            <a:r>
              <a:rPr lang="en-US" sz="2400" dirty="0" smtClean="0">
                <a:solidFill>
                  <a:schemeClr val="bg1"/>
                </a:solidFill>
                <a:effectLst>
                  <a:outerShdw blurRad="38100" dist="38100" dir="2700000" algn="tl">
                    <a:srgbClr val="000000">
                      <a:alpha val="43137"/>
                    </a:srgbClr>
                  </a:outerShdw>
                </a:effectLst>
              </a:rPr>
              <a:t>Moreover, I will give you a new heart and put a new spirit within you; and I will remove the heart of stone from your flesh and give you a heart of flesh. I will put My Spirit within you and cause you to walk in My statutes, and you will be careful to observe My ordinances.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89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842"/>
          <a:stretch/>
        </p:blipFill>
        <p:spPr>
          <a:xfrm>
            <a:off x="-1" y="-19050"/>
            <a:ext cx="9144001"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How do I take on the mind of Christ?</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261884"/>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(Ezek. 39:29)</a:t>
            </a:r>
          </a:p>
          <a:p>
            <a:r>
              <a:rPr lang="en-US" sz="2400" dirty="0" smtClean="0">
                <a:solidFill>
                  <a:schemeClr val="bg1"/>
                </a:solidFill>
                <a:effectLst>
                  <a:outerShdw blurRad="38100" dist="38100" dir="2700000" algn="tl">
                    <a:srgbClr val="000000">
                      <a:alpha val="43137"/>
                    </a:srgbClr>
                  </a:outerShdw>
                </a:effectLst>
              </a:rPr>
              <a:t>I will not hide My face from them any longer, for I will have poured out My Spirit on the house of Israel,” declares the Lord God.</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385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 t="24756" r="-104"/>
          <a:stretch/>
        </p:blipFill>
        <p:spPr>
          <a:xfrm>
            <a:off x="0" y="-19050"/>
            <a:ext cx="9144000"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Do people mistake you for Jesus?</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261884"/>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(1 Jn. 2:6)</a:t>
            </a:r>
          </a:p>
          <a:p>
            <a:r>
              <a:rPr lang="en-US" sz="2400" dirty="0" smtClean="0">
                <a:solidFill>
                  <a:schemeClr val="bg1"/>
                </a:solidFill>
                <a:effectLst>
                  <a:outerShdw blurRad="38100" dist="38100" dir="2700000" algn="tl">
                    <a:srgbClr val="000000">
                      <a:alpha val="43137"/>
                    </a:srgbClr>
                  </a:outerShdw>
                </a:effectLst>
              </a:rPr>
              <a:t>the one who says he abides in Him ought himself to walk in the same manner as He walked.</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36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endParaRPr>
          </a:p>
        </p:txBody>
      </p:sp>
      <p:sp>
        <p:nvSpPr>
          <p:cNvPr id="4" name="TextBox 3"/>
          <p:cNvSpPr txBox="1"/>
          <p:nvPr/>
        </p:nvSpPr>
        <p:spPr>
          <a:xfrm>
            <a:off x="571500" y="562951"/>
            <a:ext cx="7886700" cy="2654571"/>
          </a:xfrm>
          <a:prstGeom prst="rect">
            <a:avLst/>
          </a:prstGeom>
          <a:noFill/>
        </p:spPr>
        <p:txBody>
          <a:bodyPr wrap="square" lIns="68579" tIns="34289" rIns="68579" bIns="34289" rtlCol="0">
            <a:spAutoFit/>
          </a:bodyPr>
          <a:lstStyle/>
          <a:p>
            <a:pPr algn="ctr" defTabSz="342892"/>
            <a:r>
              <a:rPr lang="en-US" sz="3600" dirty="0" smtClean="0">
                <a:solidFill>
                  <a:prstClr val="black"/>
                </a:solidFill>
              </a:rPr>
              <a:t>(Ezekiel 36:26-27)</a:t>
            </a:r>
            <a:endParaRPr lang="en-US" sz="3600" baseline="30000" dirty="0">
              <a:solidFill>
                <a:prstClr val="black"/>
              </a:solidFill>
            </a:endParaRPr>
          </a:p>
          <a:p>
            <a:pPr defTabSz="342892"/>
            <a:endParaRPr lang="en-US" baseline="30000" dirty="0">
              <a:solidFill>
                <a:prstClr val="black"/>
              </a:solidFill>
            </a:endParaRPr>
          </a:p>
          <a:p>
            <a:pPr defTabSz="457200"/>
            <a:r>
              <a:rPr lang="en-US" sz="2400" dirty="0" smtClean="0">
                <a:solidFill>
                  <a:prstClr val="black"/>
                </a:solidFill>
              </a:rPr>
              <a:t>I will give you a new heart and put a new spirit within you; I will take the heart of stone out of your flesh and give you a heart of flesh. I will put My Spirit within you and cause you to walk in My statutes, and you will keep My judgments and do them. </a:t>
            </a:r>
            <a:endParaRPr lang="en-US" sz="2200" dirty="0">
              <a:solidFill>
                <a:prstClr val="black"/>
              </a:solidFill>
            </a:endParaRPr>
          </a:p>
        </p:txBody>
      </p:sp>
    </p:spTree>
    <p:extLst>
      <p:ext uri="{BB962C8B-B14F-4D97-AF65-F5344CB8AC3E}">
        <p14:creationId xmlns:p14="http://schemas.microsoft.com/office/powerpoint/2010/main" val="24402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4" t="24756" r="-104"/>
          <a:stretch/>
        </p:blipFill>
        <p:spPr>
          <a:xfrm>
            <a:off x="0" y="-19050"/>
            <a:ext cx="9144000" cy="5162550"/>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Do people mistake you for Jesus?</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1631216"/>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(2 Cor. 13:5)</a:t>
            </a:r>
          </a:p>
          <a:p>
            <a:r>
              <a:rPr lang="en-US" sz="2400" dirty="0" smtClean="0">
                <a:solidFill>
                  <a:schemeClr val="bg1"/>
                </a:solidFill>
                <a:effectLst>
                  <a:outerShdw blurRad="38100" dist="38100" dir="2700000" algn="tl">
                    <a:srgbClr val="000000">
                      <a:alpha val="43137"/>
                    </a:srgbClr>
                  </a:outerShdw>
                </a:effectLst>
              </a:rPr>
              <a:t>Test yourselves to see if you are in the faith; examine yourselves! Or do you not recognize this about yourselves, that Jesus Christ is in you—unless indeed you fail the test?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24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7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29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00" r="4000"/>
          <a:stretch/>
        </p:blipFill>
        <p:spPr>
          <a:xfrm>
            <a:off x="0" y="0"/>
            <a:ext cx="9144000" cy="5143500"/>
          </a:xfrm>
          <a:prstGeom prst="rect">
            <a:avLst/>
          </a:prstGeom>
        </p:spPr>
      </p:pic>
      <p:sp>
        <p:nvSpPr>
          <p:cNvPr id="3" name="Rectangle 2"/>
          <p:cNvSpPr/>
          <p:nvPr/>
        </p:nvSpPr>
        <p:spPr>
          <a:xfrm>
            <a:off x="0" y="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0"/>
            <a:ext cx="9296400" cy="907941"/>
          </a:xfrm>
          <a:prstGeom prst="rect">
            <a:avLst/>
          </a:prstGeom>
          <a:noFill/>
        </p:spPr>
        <p:txBody>
          <a:bodyPr wrap="square" rtlCol="0">
            <a:spAutoFit/>
          </a:bodyPr>
          <a:lstStyle/>
          <a:p>
            <a:r>
              <a:rPr lang="en-US" sz="5300" b="1" dirty="0" smtClean="0">
                <a:solidFill>
                  <a:schemeClr val="bg1"/>
                </a:solidFill>
                <a:effectLst>
                  <a:outerShdw blurRad="38100" dist="38100" dir="2700000" algn="tl">
                    <a:srgbClr val="000000">
                      <a:alpha val="43137"/>
                    </a:srgbClr>
                  </a:outerShdw>
                </a:effectLst>
              </a:rPr>
              <a:t>How do I know if Christ is in me?</a:t>
            </a:r>
            <a:endParaRPr lang="en-US" sz="53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8191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819150"/>
            <a:ext cx="91440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outlook on life (2 Cor. 5)</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mode of living (Rom. 8)</a:t>
            </a:r>
            <a:endParaRPr lang="en-US" sz="28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42900" y="2419350"/>
            <a:ext cx="8458200" cy="2369880"/>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(2 Cor. 5:16-17)</a:t>
            </a:r>
          </a:p>
          <a:p>
            <a:r>
              <a:rPr lang="en-US" sz="2400" dirty="0" smtClean="0">
                <a:solidFill>
                  <a:schemeClr val="bg1"/>
                </a:solidFill>
                <a:effectLst>
                  <a:outerShdw blurRad="38100" dist="38100" dir="2700000" algn="tl">
                    <a:srgbClr val="000000">
                      <a:alpha val="43137"/>
                    </a:srgbClr>
                  </a:outerShdw>
                </a:effectLst>
              </a:rPr>
              <a:t>Therefore from now on we recognize no one according to the flesh; even though we have known Christ according to the flesh, yet now we know </a:t>
            </a:r>
            <a:r>
              <a:rPr lang="en-US" sz="2400" i="1" dirty="0" smtClean="0">
                <a:solidFill>
                  <a:schemeClr val="bg1"/>
                </a:solidFill>
                <a:effectLst>
                  <a:outerShdw blurRad="38100" dist="38100" dir="2700000" algn="tl">
                    <a:srgbClr val="000000">
                      <a:alpha val="43137"/>
                    </a:srgbClr>
                  </a:outerShdw>
                </a:effectLst>
              </a:rPr>
              <a:t>Him in this way</a:t>
            </a:r>
            <a:r>
              <a:rPr lang="en-US" sz="2400" dirty="0" smtClean="0">
                <a:solidFill>
                  <a:schemeClr val="bg1"/>
                </a:solidFill>
                <a:effectLst>
                  <a:outerShdw blurRad="38100" dist="38100" dir="2700000" algn="tl">
                    <a:srgbClr val="000000">
                      <a:alpha val="43137"/>
                    </a:srgbClr>
                  </a:outerShdw>
                </a:effectLst>
              </a:rPr>
              <a:t> no longer. Therefore if anyone is in Christ, </a:t>
            </a:r>
            <a:r>
              <a:rPr lang="en-US" sz="2400" i="1" dirty="0" smtClean="0">
                <a:solidFill>
                  <a:schemeClr val="bg1"/>
                </a:solidFill>
                <a:effectLst>
                  <a:outerShdw blurRad="38100" dist="38100" dir="2700000" algn="tl">
                    <a:srgbClr val="000000">
                      <a:alpha val="43137"/>
                    </a:srgbClr>
                  </a:outerShdw>
                </a:effectLst>
              </a:rPr>
              <a:t>he is</a:t>
            </a:r>
            <a:r>
              <a:rPr lang="en-US" sz="2400" dirty="0" smtClean="0">
                <a:solidFill>
                  <a:schemeClr val="bg1"/>
                </a:solidFill>
                <a:effectLst>
                  <a:outerShdw blurRad="38100" dist="38100" dir="2700000" algn="tl">
                    <a:srgbClr val="000000">
                      <a:alpha val="43137"/>
                    </a:srgbClr>
                  </a:outerShdw>
                </a:effectLst>
              </a:rPr>
              <a:t> a new creature; the old things passed away; behold, new things have come.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62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00" r="4000"/>
          <a:stretch/>
        </p:blipFill>
        <p:spPr>
          <a:xfrm>
            <a:off x="0" y="0"/>
            <a:ext cx="9144000" cy="5143500"/>
          </a:xfrm>
          <a:prstGeom prst="rect">
            <a:avLst/>
          </a:prstGeom>
        </p:spPr>
      </p:pic>
      <p:sp>
        <p:nvSpPr>
          <p:cNvPr id="3" name="Rectangle 2"/>
          <p:cNvSpPr/>
          <p:nvPr/>
        </p:nvSpPr>
        <p:spPr>
          <a:xfrm>
            <a:off x="0" y="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0"/>
            <a:ext cx="9296400" cy="907941"/>
          </a:xfrm>
          <a:prstGeom prst="rect">
            <a:avLst/>
          </a:prstGeom>
          <a:noFill/>
        </p:spPr>
        <p:txBody>
          <a:bodyPr wrap="square" rtlCol="0">
            <a:spAutoFit/>
          </a:bodyPr>
          <a:lstStyle/>
          <a:p>
            <a:r>
              <a:rPr lang="en-US" sz="5300" b="1" dirty="0" smtClean="0">
                <a:solidFill>
                  <a:schemeClr val="bg1"/>
                </a:solidFill>
                <a:effectLst>
                  <a:outerShdw blurRad="38100" dist="38100" dir="2700000" algn="tl">
                    <a:srgbClr val="000000">
                      <a:alpha val="43137"/>
                    </a:srgbClr>
                  </a:outerShdw>
                </a:effectLst>
              </a:rPr>
              <a:t>How do I know if Christ is in me?</a:t>
            </a:r>
            <a:endParaRPr lang="en-US" sz="53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8191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819150"/>
            <a:ext cx="91440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outlook on life (2 Cor. 5)</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mode of living (Rom. 8)</a:t>
            </a:r>
            <a:endParaRPr lang="en-US" sz="28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42900" y="2419350"/>
            <a:ext cx="8458200" cy="1631216"/>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(Gal. 2:20)</a:t>
            </a:r>
          </a:p>
          <a:p>
            <a:r>
              <a:rPr lang="en-US" sz="2400" dirty="0" smtClean="0">
                <a:solidFill>
                  <a:schemeClr val="bg1"/>
                </a:solidFill>
                <a:effectLst>
                  <a:outerShdw blurRad="38100" dist="38100" dir="2700000" algn="tl">
                    <a:srgbClr val="000000">
                      <a:alpha val="43137"/>
                    </a:srgbClr>
                  </a:outerShdw>
                </a:effectLst>
              </a:rPr>
              <a:t>I have been crucified with Christ; and it is no longer I who live, but Christ lives in me; and the life which I now live in the flesh I live by faith in the Son of God, who loved me and gave Himself up for me.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296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00" r="4000"/>
          <a:stretch/>
        </p:blipFill>
        <p:spPr>
          <a:xfrm>
            <a:off x="0" y="0"/>
            <a:ext cx="9144000" cy="5143500"/>
          </a:xfrm>
          <a:prstGeom prst="rect">
            <a:avLst/>
          </a:prstGeom>
        </p:spPr>
      </p:pic>
      <p:sp>
        <p:nvSpPr>
          <p:cNvPr id="3" name="Rectangle 2"/>
          <p:cNvSpPr/>
          <p:nvPr/>
        </p:nvSpPr>
        <p:spPr>
          <a:xfrm>
            <a:off x="0" y="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0"/>
            <a:ext cx="9296400" cy="907941"/>
          </a:xfrm>
          <a:prstGeom prst="rect">
            <a:avLst/>
          </a:prstGeom>
          <a:noFill/>
        </p:spPr>
        <p:txBody>
          <a:bodyPr wrap="square" rtlCol="0">
            <a:spAutoFit/>
          </a:bodyPr>
          <a:lstStyle/>
          <a:p>
            <a:r>
              <a:rPr lang="en-US" sz="5300" b="1" dirty="0" smtClean="0">
                <a:solidFill>
                  <a:schemeClr val="bg1"/>
                </a:solidFill>
                <a:effectLst>
                  <a:outerShdw blurRad="38100" dist="38100" dir="2700000" algn="tl">
                    <a:srgbClr val="000000">
                      <a:alpha val="43137"/>
                    </a:srgbClr>
                  </a:outerShdw>
                </a:effectLst>
              </a:rPr>
              <a:t>How do I know if Christ is in me?</a:t>
            </a:r>
            <a:endParaRPr lang="en-US" sz="53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8191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819150"/>
            <a:ext cx="914400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outlook on life (2 Cor. 5)</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If I have a completely different mode of living (Rom. 8)</a:t>
            </a:r>
            <a:endParaRPr lang="en-US" sz="28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42900" y="1885950"/>
            <a:ext cx="8458200" cy="3108543"/>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(Rom. 8:12-14, 17)</a:t>
            </a:r>
          </a:p>
          <a:p>
            <a:r>
              <a:rPr lang="en-US" sz="2400" dirty="0" smtClean="0">
                <a:solidFill>
                  <a:schemeClr val="bg1"/>
                </a:solidFill>
                <a:effectLst>
                  <a:outerShdw blurRad="38100" dist="38100" dir="2700000" algn="tl">
                    <a:srgbClr val="000000">
                      <a:alpha val="43137"/>
                    </a:srgbClr>
                  </a:outerShdw>
                </a:effectLst>
              </a:rPr>
              <a:t>So then, brethren, we are under obligation, not to the flesh, to live according to the flesh— for if you are living according to the flesh, you must die; but if by the Spirit you are putting to death the deeds of the body, you will live. For all who are being led by the Spirit of God, these are sons of God… and if children, heirs also, heirs of God and fellow heirs with Christ, if indeed we suffer with </a:t>
            </a:r>
            <a:r>
              <a:rPr lang="en-US" sz="2400" i="1" dirty="0" smtClean="0">
                <a:solidFill>
                  <a:schemeClr val="bg1"/>
                </a:solidFill>
                <a:effectLst>
                  <a:outerShdw blurRad="38100" dist="38100" dir="2700000" algn="tl">
                    <a:srgbClr val="000000">
                      <a:alpha val="43137"/>
                    </a:srgbClr>
                  </a:outerShdw>
                </a:effectLst>
              </a:rPr>
              <a:t>Him</a:t>
            </a:r>
            <a:r>
              <a:rPr lang="en-US" sz="2400" dirty="0" smtClean="0">
                <a:solidFill>
                  <a:schemeClr val="bg1"/>
                </a:solidFill>
                <a:effectLst>
                  <a:outerShdw blurRad="38100" dist="38100" dir="2700000" algn="tl">
                    <a:srgbClr val="000000">
                      <a:alpha val="43137"/>
                    </a:srgbClr>
                  </a:outerShdw>
                </a:effectLst>
              </a:rPr>
              <a:t> so that we may also be glorified with </a:t>
            </a:r>
            <a:r>
              <a:rPr lang="en-US" sz="2400" i="1" dirty="0" smtClean="0">
                <a:solidFill>
                  <a:schemeClr val="bg1"/>
                </a:solidFill>
                <a:effectLst>
                  <a:outerShdw blurRad="38100" dist="38100" dir="2700000" algn="tl">
                    <a:srgbClr val="000000">
                      <a:alpha val="43137"/>
                    </a:srgbClr>
                  </a:outerShdw>
                </a:effectLst>
              </a:rPr>
              <a:t>Him</a:t>
            </a:r>
            <a:r>
              <a:rPr lang="en-US" sz="2400" dirty="0" smtClean="0">
                <a:solidFill>
                  <a:schemeClr val="bg1"/>
                </a:solidFill>
                <a:effectLst>
                  <a:outerShdw blurRad="38100" dist="38100" dir="2700000" algn="tl">
                    <a:srgbClr val="000000">
                      <a:alpha val="43137"/>
                    </a:srgbClr>
                  </a:outerShdw>
                </a:effectLst>
              </a:rPr>
              <a:t>.</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00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42899" y="3181350"/>
            <a:ext cx="8458200" cy="1261884"/>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(Eph. 5:32)</a:t>
            </a:r>
          </a:p>
          <a:p>
            <a:r>
              <a:rPr lang="en-US" sz="2400" dirty="0" smtClean="0">
                <a:solidFill>
                  <a:schemeClr val="bg1"/>
                </a:solidFill>
                <a:effectLst>
                  <a:outerShdw blurRad="38100" dist="38100" dir="2700000" algn="tl">
                    <a:srgbClr val="000000">
                      <a:alpha val="43137"/>
                    </a:srgbClr>
                  </a:outerShdw>
                </a:effectLst>
              </a:rPr>
              <a:t>This mystery is great; but I am speaking with reference to Christ and the church.</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659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86" r="1818"/>
          <a:stretch/>
        </p:blipFill>
        <p:spPr>
          <a:xfrm>
            <a:off x="0" y="-19049"/>
            <a:ext cx="9143999" cy="5238749"/>
          </a:xfrm>
          <a:prstGeom prst="rect">
            <a:avLst/>
          </a:prstGeom>
        </p:spPr>
      </p:pic>
      <p:sp>
        <p:nvSpPr>
          <p:cNvPr id="8" name="Rectangle 7"/>
          <p:cNvSpPr/>
          <p:nvPr/>
        </p:nvSpPr>
        <p:spPr>
          <a:xfrm>
            <a:off x="0" y="-19050"/>
            <a:ext cx="9144000" cy="1504950"/>
          </a:xfrm>
          <a:prstGeom prst="rect">
            <a:avLst/>
          </a:prstGeom>
          <a:gradFill flip="none" rotWithShape="1">
            <a:gsLst>
              <a:gs pos="0">
                <a:schemeClr val="tx1">
                  <a:alpha val="59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9050"/>
            <a:ext cx="9144001"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What does this have to do with marriage?</a:t>
            </a:r>
            <a:endParaRPr lang="en-US" sz="4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71474" y="1969383"/>
            <a:ext cx="8458200" cy="2369880"/>
          </a:xfrm>
          <a:prstGeom prst="rect">
            <a:avLst/>
          </a:prstGeom>
          <a:solidFill>
            <a:schemeClr val="accent1"/>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(Rom. 8:9-10)</a:t>
            </a:r>
          </a:p>
          <a:p>
            <a:r>
              <a:rPr lang="en-US" sz="2400" dirty="0" smtClean="0">
                <a:solidFill>
                  <a:schemeClr val="bg1"/>
                </a:solidFill>
                <a:effectLst>
                  <a:outerShdw blurRad="38100" dist="38100" dir="2700000" algn="tl">
                    <a:srgbClr val="000000">
                      <a:alpha val="43137"/>
                    </a:srgbClr>
                  </a:outerShdw>
                </a:effectLst>
              </a:rPr>
              <a:t>However, you are not in the flesh but in the Spirit, if indeed the Spirit of God dwells in you. But if anyone does not have the Spirit of Christ, he does not belong to Him. If Christ is in you, though the body is dead because of sin, yet the spirit is alive because of righteousness.</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83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978</Words>
  <Application>Microsoft Office PowerPoint</Application>
  <PresentationFormat>On-screen Show (16:9)</PresentationFormat>
  <Paragraphs>64</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Danville Church</cp:lastModifiedBy>
  <cp:revision>11</cp:revision>
  <dcterms:created xsi:type="dcterms:W3CDTF">2016-10-29T20:50:49Z</dcterms:created>
  <dcterms:modified xsi:type="dcterms:W3CDTF">2016-10-30T13:51:44Z</dcterms:modified>
</cp:coreProperties>
</file>