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5" r:id="rId5"/>
    <p:sldId id="259" r:id="rId6"/>
    <p:sldId id="266" r:id="rId7"/>
    <p:sldId id="261" r:id="rId8"/>
    <p:sldId id="260" r:id="rId9"/>
    <p:sldId id="262" r:id="rId10"/>
    <p:sldId id="263" r:id="rId11"/>
    <p:sldId id="264" r:id="rId12"/>
  </p:sldIdLst>
  <p:sldSz cx="12161838" cy="6858000"/>
  <p:notesSz cx="6858000" cy="9144000"/>
  <p:embeddedFontLst>
    <p:embeddedFont>
      <p:font typeface="Monotype Corsiva" panose="03010101010201010101" pitchFamily="66" charset="0"/>
      <p:italic r:id="rId13"/>
    </p:embeddedFon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702" y="-10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15B4D0-0C8A-419B-BC83-4D585E299F67}"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170902419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5B4D0-0C8A-419B-BC83-4D585E299F67}"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7926433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5B4D0-0C8A-419B-BC83-4D585E299F67}"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361916108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15B4D0-0C8A-419B-BC83-4D585E299F67}"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389311332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15B4D0-0C8A-419B-BC83-4D585E299F67}"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243041906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15B4D0-0C8A-419B-BC83-4D585E299F67}"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68684540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15B4D0-0C8A-419B-BC83-4D585E299F67}" type="datetimeFigureOut">
              <a:rPr lang="en-US" smtClean="0"/>
              <a:t>8/7/2016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24944396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15B4D0-0C8A-419B-BC83-4D585E299F67}" type="datetimeFigureOut">
              <a:rPr lang="en-US" smtClean="0"/>
              <a:t>8/7/2016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107851411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15B4D0-0C8A-419B-BC83-4D585E299F67}" type="datetimeFigureOut">
              <a:rPr lang="en-US" smtClean="0"/>
              <a:t>8/7/2016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195619546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15B4D0-0C8A-419B-BC83-4D585E299F67}"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40752224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15B4D0-0C8A-419B-BC83-4D585E299F67}"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28B94-CE49-46CE-9DA2-CF56C1731E8E}" type="slidenum">
              <a:rPr lang="en-US" smtClean="0"/>
              <a:t>‹#›</a:t>
            </a:fld>
            <a:endParaRPr lang="en-US"/>
          </a:p>
        </p:txBody>
      </p:sp>
    </p:spTree>
    <p:extLst>
      <p:ext uri="{BB962C8B-B14F-4D97-AF65-F5344CB8AC3E}">
        <p14:creationId xmlns:p14="http://schemas.microsoft.com/office/powerpoint/2010/main" val="309515894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5B4D0-0C8A-419B-BC83-4D585E299F67}" type="datetimeFigureOut">
              <a:rPr lang="en-US" smtClean="0"/>
              <a:t>8/7/2016</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28B94-CE49-46CE-9DA2-CF56C1731E8E}" type="slidenum">
              <a:rPr lang="en-US" smtClean="0"/>
              <a:t>‹#›</a:t>
            </a:fld>
            <a:endParaRPr lang="en-US"/>
          </a:p>
        </p:txBody>
      </p:sp>
    </p:spTree>
    <p:extLst>
      <p:ext uri="{BB962C8B-B14F-4D97-AF65-F5344CB8AC3E}">
        <p14:creationId xmlns:p14="http://schemas.microsoft.com/office/powerpoint/2010/main" val="217088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166519" y="685800"/>
            <a:ext cx="647700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Today’s Reading: 1 PETER 4:1-6</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49454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8070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46539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153" y="1020936"/>
            <a:ext cx="11658600" cy="5693866"/>
          </a:xfrm>
          <a:prstGeom prst="rect">
            <a:avLst/>
          </a:prstGeom>
          <a:noFill/>
        </p:spPr>
        <p:txBody>
          <a:bodyPr wrap="square" rtlCol="0">
            <a:spAutoFit/>
          </a:bodyPr>
          <a:lstStyle/>
          <a:p>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2800" b="1" dirty="0" smtClean="0">
                <a:latin typeface="Arial" panose="020B0604020202020204" pitchFamily="34" charset="0"/>
                <a:cs typeface="Arial" panose="020B0604020202020204" pitchFamily="34" charset="0"/>
              </a:rPr>
              <a:t>Therefore, since Christ suffered for us</a:t>
            </a:r>
            <a:r>
              <a:rPr lang="en-US" sz="2800" b="1" baseline="30000"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in the flesh, arm yourselves also with the same mind, for he who has suffered in the flesh has ceased from sin, </a:t>
            </a:r>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2800" b="1" baseline="30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that he no longer should live the rest of his time in the flesh for the lusts of men, but for the will of God.</a:t>
            </a:r>
            <a:r>
              <a:rPr lang="en-US" sz="28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sz="2800" b="1" baseline="30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For we have spent enough of our past lifetime in doing the will of the Gentiles—when we walked in lewdness, lusts, drunkenness, revelries, drinking parties, and abominable idolatries. </a:t>
            </a:r>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US" sz="2800" b="1" baseline="30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In regard to these, they think it strange that you do not run with them in the same flood of dissipation, speaking evil of you. </a:t>
            </a:r>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US" sz="2800" b="1" baseline="30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They will give an account to Him who is ready to judge the living and the dead. </a:t>
            </a:r>
            <a:r>
              <a:rPr lang="en-US" sz="2800" b="1" i="1" baseline="30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2800" b="1" baseline="30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For this reason the gospel was preached also to those who are dead, that they might be judged according to men in the flesh, but live according to God in the spirit.</a:t>
            </a:r>
            <a:endParaRPr lang="en-US"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895" b="34229"/>
          <a:stretch/>
        </p:blipFill>
        <p:spPr>
          <a:xfrm>
            <a:off x="2537182" y="65839"/>
            <a:ext cx="7089062" cy="1000961"/>
          </a:xfrm>
          <a:prstGeom prst="rect">
            <a:avLst/>
          </a:prstGeom>
        </p:spPr>
      </p:pic>
    </p:spTree>
    <p:extLst>
      <p:ext uri="{BB962C8B-B14F-4D97-AF65-F5344CB8AC3E}">
        <p14:creationId xmlns:p14="http://schemas.microsoft.com/office/powerpoint/2010/main" val="65949860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43144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9719" y="1600200"/>
            <a:ext cx="5029200" cy="1569660"/>
          </a:xfrm>
          <a:prstGeom prst="rect">
            <a:avLst/>
          </a:prstGeom>
          <a:noFill/>
        </p:spPr>
        <p:txBody>
          <a:bodyPr wrap="square" rtlCol="0">
            <a:spAutoFit/>
          </a:bodyPr>
          <a:lstStyle/>
          <a:p>
            <a:pPr algn="r"/>
            <a:r>
              <a:rPr lang="en-US" sz="2400" b="1" dirty="0" smtClean="0">
                <a:solidFill>
                  <a:schemeClr val="bg1"/>
                </a:solidFill>
                <a:latin typeface="Arial" panose="020B0604020202020204" pitchFamily="34" charset="0"/>
                <a:cs typeface="Arial" panose="020B0604020202020204" pitchFamily="34" charset="0"/>
              </a:rPr>
              <a:t>“I </a:t>
            </a:r>
            <a:r>
              <a:rPr lang="en-US" sz="2400" b="1" dirty="0">
                <a:solidFill>
                  <a:schemeClr val="bg1"/>
                </a:solidFill>
                <a:latin typeface="Arial" panose="020B0604020202020204" pitchFamily="34" charset="0"/>
                <a:cs typeface="Arial" panose="020B0604020202020204" pitchFamily="34" charset="0"/>
              </a:rPr>
              <a:t>have written for him the great things of My </a:t>
            </a:r>
            <a:r>
              <a:rPr lang="en-US" sz="2400" b="1" dirty="0" smtClean="0">
                <a:solidFill>
                  <a:schemeClr val="bg1"/>
                </a:solidFill>
                <a:latin typeface="Arial" panose="020B0604020202020204" pitchFamily="34" charset="0"/>
                <a:cs typeface="Arial" panose="020B0604020202020204" pitchFamily="34" charset="0"/>
              </a:rPr>
              <a:t>law, but </a:t>
            </a:r>
            <a:r>
              <a:rPr lang="en-US" sz="2400" b="1" dirty="0">
                <a:solidFill>
                  <a:schemeClr val="bg1"/>
                </a:solidFill>
                <a:latin typeface="Arial" panose="020B0604020202020204" pitchFamily="34" charset="0"/>
                <a:cs typeface="Arial" panose="020B0604020202020204" pitchFamily="34" charset="0"/>
              </a:rPr>
              <a:t>they were considered </a:t>
            </a:r>
            <a:r>
              <a:rPr lang="en-US" sz="2400" b="1" u="sng" dirty="0">
                <a:solidFill>
                  <a:schemeClr val="bg1"/>
                </a:solidFill>
                <a:latin typeface="Arial" panose="020B0604020202020204" pitchFamily="34" charset="0"/>
                <a:cs typeface="Arial" panose="020B0604020202020204" pitchFamily="34" charset="0"/>
              </a:rPr>
              <a:t>a strange </a:t>
            </a:r>
            <a:r>
              <a:rPr lang="en-US" sz="2400" b="1" u="sng" dirty="0" smtClean="0">
                <a:solidFill>
                  <a:schemeClr val="bg1"/>
                </a:solidFill>
                <a:latin typeface="Arial" panose="020B0604020202020204" pitchFamily="34" charset="0"/>
                <a:cs typeface="Arial" panose="020B0604020202020204" pitchFamily="34" charset="0"/>
              </a:rPr>
              <a:t>thing</a:t>
            </a:r>
            <a:r>
              <a:rPr lang="en-US" sz="2400" b="1" dirty="0" smtClean="0">
                <a:solidFill>
                  <a:schemeClr val="bg1"/>
                </a:solidFill>
                <a:latin typeface="Arial" panose="020B0604020202020204" pitchFamily="34" charset="0"/>
                <a:cs typeface="Arial" panose="020B0604020202020204" pitchFamily="34" charset="0"/>
              </a:rPr>
              <a:t>”</a:t>
            </a:r>
          </a:p>
          <a:p>
            <a:pPr algn="r"/>
            <a:r>
              <a:rPr lang="en-US" sz="2400" b="1" dirty="0" smtClean="0">
                <a:solidFill>
                  <a:schemeClr val="bg1"/>
                </a:solidFill>
                <a:latin typeface="Arial" panose="020B0604020202020204" pitchFamily="34" charset="0"/>
                <a:cs typeface="Arial" panose="020B0604020202020204" pitchFamily="34" charset="0"/>
              </a:rPr>
              <a:t>Hosea 8:12</a:t>
            </a:r>
            <a:endParaRPr lang="en-US" sz="24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62897" y="1600200"/>
            <a:ext cx="5029200" cy="1938992"/>
          </a:xfrm>
          <a:prstGeom prst="rect">
            <a:avLst/>
          </a:prstGeom>
          <a:noFill/>
        </p:spPr>
        <p:txBody>
          <a:bodyPr wrap="square" rtlCol="0">
            <a:spAutoFit/>
          </a:bodyPr>
          <a:lstStyle/>
          <a:p>
            <a:pPr algn="r"/>
            <a:r>
              <a:rPr lang="en-US" sz="2400" b="1" dirty="0" smtClean="0">
                <a:solidFill>
                  <a:schemeClr val="bg1"/>
                </a:solidFill>
                <a:latin typeface="Arial" panose="020B0604020202020204" pitchFamily="34" charset="0"/>
                <a:cs typeface="Arial" panose="020B0604020202020204" pitchFamily="34" charset="0"/>
              </a:rPr>
              <a:t>“And </a:t>
            </a:r>
            <a:r>
              <a:rPr lang="en-US" sz="2400" b="1" dirty="0">
                <a:solidFill>
                  <a:schemeClr val="bg1"/>
                </a:solidFill>
                <a:latin typeface="Arial" panose="020B0604020202020204" pitchFamily="34" charset="0"/>
                <a:cs typeface="Arial" panose="020B0604020202020204" pitchFamily="34" charset="0"/>
              </a:rPr>
              <a:t>they were all amazed, and they glorified God and were filled with fear, saying, w</a:t>
            </a:r>
            <a:r>
              <a:rPr lang="en-US" sz="2400" b="1" dirty="0" smtClean="0">
                <a:solidFill>
                  <a:schemeClr val="bg1"/>
                </a:solidFill>
                <a:latin typeface="Arial" panose="020B0604020202020204" pitchFamily="34" charset="0"/>
                <a:cs typeface="Arial" panose="020B0604020202020204" pitchFamily="34" charset="0"/>
              </a:rPr>
              <a:t>e </a:t>
            </a:r>
            <a:r>
              <a:rPr lang="en-US" sz="2400" b="1" dirty="0">
                <a:solidFill>
                  <a:schemeClr val="bg1"/>
                </a:solidFill>
                <a:latin typeface="Arial" panose="020B0604020202020204" pitchFamily="34" charset="0"/>
                <a:cs typeface="Arial" panose="020B0604020202020204" pitchFamily="34" charset="0"/>
              </a:rPr>
              <a:t>have seen </a:t>
            </a:r>
            <a:r>
              <a:rPr lang="en-US" sz="2400" b="1" u="sng" dirty="0">
                <a:solidFill>
                  <a:schemeClr val="bg1"/>
                </a:solidFill>
                <a:latin typeface="Arial" panose="020B0604020202020204" pitchFamily="34" charset="0"/>
                <a:cs typeface="Arial" panose="020B0604020202020204" pitchFamily="34" charset="0"/>
              </a:rPr>
              <a:t>strange things</a:t>
            </a:r>
            <a:r>
              <a:rPr lang="en-US" sz="2400" b="1" dirty="0">
                <a:solidFill>
                  <a:schemeClr val="bg1"/>
                </a:solidFill>
                <a:latin typeface="Arial" panose="020B0604020202020204" pitchFamily="34" charset="0"/>
                <a:cs typeface="Arial" panose="020B0604020202020204" pitchFamily="34" charset="0"/>
              </a:rPr>
              <a:t> today</a:t>
            </a:r>
            <a:r>
              <a:rPr lang="en-US" sz="2400" b="1" dirty="0" smtClean="0">
                <a:solidFill>
                  <a:schemeClr val="bg1"/>
                </a:solidFill>
                <a:latin typeface="Arial" panose="020B0604020202020204" pitchFamily="34" charset="0"/>
                <a:cs typeface="Arial" panose="020B0604020202020204" pitchFamily="34" charset="0"/>
              </a:rPr>
              <a:t>!”</a:t>
            </a:r>
          </a:p>
          <a:p>
            <a:pPr algn="r"/>
            <a:r>
              <a:rPr lang="en-US" sz="2400" b="1" dirty="0" smtClean="0">
                <a:solidFill>
                  <a:schemeClr val="bg1"/>
                </a:solidFill>
                <a:latin typeface="Arial" panose="020B0604020202020204" pitchFamily="34" charset="0"/>
                <a:cs typeface="Arial" panose="020B0604020202020204" pitchFamily="34" charset="0"/>
              </a:rPr>
              <a:t>Luke 5:26</a:t>
            </a:r>
            <a:endParaRPr lang="en-US" sz="24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65919" y="1583962"/>
            <a:ext cx="5029200" cy="2677656"/>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“And they took him and brought him to the Areopagus, saying, m</a:t>
            </a:r>
            <a:r>
              <a:rPr lang="en-US" sz="2400" b="1" dirty="0" smtClean="0">
                <a:solidFill>
                  <a:schemeClr val="bg1"/>
                </a:solidFill>
                <a:latin typeface="Arial" panose="020B0604020202020204" pitchFamily="34" charset="0"/>
                <a:cs typeface="Arial" panose="020B0604020202020204" pitchFamily="34" charset="0"/>
              </a:rPr>
              <a:t>ay </a:t>
            </a:r>
            <a:r>
              <a:rPr lang="en-US" sz="2400" b="1" dirty="0">
                <a:solidFill>
                  <a:schemeClr val="bg1"/>
                </a:solidFill>
                <a:latin typeface="Arial" panose="020B0604020202020204" pitchFamily="34" charset="0"/>
                <a:cs typeface="Arial" panose="020B0604020202020204" pitchFamily="34" charset="0"/>
              </a:rPr>
              <a:t>we know what this new doctrine is of which you </a:t>
            </a:r>
            <a:r>
              <a:rPr lang="en-US" sz="2400" b="1" dirty="0" smtClean="0">
                <a:solidFill>
                  <a:schemeClr val="bg1"/>
                </a:solidFill>
                <a:latin typeface="Arial" panose="020B0604020202020204" pitchFamily="34" charset="0"/>
                <a:cs typeface="Arial" panose="020B0604020202020204" pitchFamily="34" charset="0"/>
              </a:rPr>
              <a:t>speak? For </a:t>
            </a:r>
            <a:r>
              <a:rPr lang="en-US" sz="2400" b="1" dirty="0">
                <a:solidFill>
                  <a:schemeClr val="bg1"/>
                </a:solidFill>
                <a:latin typeface="Arial" panose="020B0604020202020204" pitchFamily="34" charset="0"/>
                <a:cs typeface="Arial" panose="020B0604020202020204" pitchFamily="34" charset="0"/>
              </a:rPr>
              <a:t>you are bringing some </a:t>
            </a:r>
            <a:r>
              <a:rPr lang="en-US" sz="2400" b="1" u="sng" dirty="0">
                <a:solidFill>
                  <a:schemeClr val="bg1"/>
                </a:solidFill>
                <a:latin typeface="Arial" panose="020B0604020202020204" pitchFamily="34" charset="0"/>
                <a:cs typeface="Arial" panose="020B0604020202020204" pitchFamily="34" charset="0"/>
              </a:rPr>
              <a:t>strange things</a:t>
            </a:r>
            <a:r>
              <a:rPr lang="en-US" sz="2400" b="1" dirty="0">
                <a:solidFill>
                  <a:schemeClr val="bg1"/>
                </a:solidFill>
                <a:latin typeface="Arial" panose="020B0604020202020204" pitchFamily="34" charset="0"/>
                <a:cs typeface="Arial" panose="020B0604020202020204" pitchFamily="34" charset="0"/>
              </a:rPr>
              <a:t> to our ears</a:t>
            </a:r>
            <a:r>
              <a:rPr lang="en-US" sz="2400" b="1" dirty="0" smtClean="0">
                <a:solidFill>
                  <a:schemeClr val="bg1"/>
                </a:solidFill>
                <a:latin typeface="Arial" panose="020B0604020202020204" pitchFamily="34" charset="0"/>
                <a:cs typeface="Arial" panose="020B0604020202020204" pitchFamily="34" charset="0"/>
              </a:rPr>
              <a:t>.”</a:t>
            </a:r>
          </a:p>
          <a:p>
            <a:pPr algn="r"/>
            <a:r>
              <a:rPr lang="en-US" sz="2400" b="1" dirty="0" smtClean="0">
                <a:solidFill>
                  <a:schemeClr val="bg1"/>
                </a:solidFill>
                <a:latin typeface="Arial" panose="020B0604020202020204" pitchFamily="34" charset="0"/>
                <a:cs typeface="Arial" panose="020B0604020202020204" pitchFamily="34" charset="0"/>
              </a:rPr>
              <a:t>Acts 17:19-20</a:t>
            </a:r>
            <a:endParaRPr lang="en-US" sz="24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65919" y="1583962"/>
            <a:ext cx="5029200" cy="2308324"/>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“In regard to these, </a:t>
            </a:r>
            <a:r>
              <a:rPr lang="en-US" sz="2400" b="1" u="sng" dirty="0">
                <a:solidFill>
                  <a:schemeClr val="bg1"/>
                </a:solidFill>
                <a:latin typeface="Arial" panose="020B0604020202020204" pitchFamily="34" charset="0"/>
                <a:cs typeface="Arial" panose="020B0604020202020204" pitchFamily="34" charset="0"/>
              </a:rPr>
              <a:t>they think it strange</a:t>
            </a:r>
            <a:r>
              <a:rPr lang="en-US" sz="2400" b="1" dirty="0">
                <a:solidFill>
                  <a:schemeClr val="bg1"/>
                </a:solidFill>
                <a:latin typeface="Arial" panose="020B0604020202020204" pitchFamily="34" charset="0"/>
                <a:cs typeface="Arial" panose="020B0604020202020204" pitchFamily="34" charset="0"/>
              </a:rPr>
              <a:t> that you do not run with them in the same flood of dissipation, speaking evil of you</a:t>
            </a:r>
            <a:r>
              <a:rPr lang="en-US" sz="2400" b="1" dirty="0" smtClean="0">
                <a:solidFill>
                  <a:schemeClr val="bg1"/>
                </a:solidFill>
                <a:latin typeface="Arial" panose="020B0604020202020204" pitchFamily="34" charset="0"/>
                <a:cs typeface="Arial" panose="020B0604020202020204" pitchFamily="34" charset="0"/>
              </a:rPr>
              <a:t>.”</a:t>
            </a:r>
          </a:p>
          <a:p>
            <a:pPr algn="r"/>
            <a:r>
              <a:rPr lang="en-US" sz="2400" b="1" dirty="0" smtClean="0">
                <a:solidFill>
                  <a:schemeClr val="bg1"/>
                </a:solidFill>
                <a:latin typeface="Arial" panose="020B0604020202020204" pitchFamily="34" charset="0"/>
                <a:cs typeface="Arial" panose="020B0604020202020204" pitchFamily="34" charset="0"/>
              </a:rPr>
              <a:t>1 Peter 4:4</a:t>
            </a:r>
            <a:endParaRPr lang="en-US" sz="2400" b="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1838" cy="6844786"/>
          </a:xfrm>
          <a:prstGeom prst="rect">
            <a:avLst/>
          </a:prstGeom>
        </p:spPr>
      </p:pic>
    </p:spTree>
    <p:extLst>
      <p:ext uri="{BB962C8B-B14F-4D97-AF65-F5344CB8AC3E}">
        <p14:creationId xmlns:p14="http://schemas.microsoft.com/office/powerpoint/2010/main" val="14415568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16" fill="hold" grpId="1" nodeType="clickEffect">
                                  <p:stCondLst>
                                    <p:cond delay="0"/>
                                  </p:stCondLst>
                                  <p:childTnLst>
                                    <p:animEffect transition="out" filter="circle(in)">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16" fill="hold" grpId="1" nodeType="clickEffect">
                                  <p:stCondLst>
                                    <p:cond delay="0"/>
                                  </p:stCondLst>
                                  <p:childTnLst>
                                    <p:animEffect transition="out" filter="circle(in)">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Box 12"/>
          <p:cNvSpPr txBox="1">
            <a:spLocks noChangeArrowheads="1"/>
          </p:cNvSpPr>
          <p:nvPr/>
        </p:nvSpPr>
        <p:spPr bwMode="auto">
          <a:xfrm>
            <a:off x="0" y="-802"/>
            <a:ext cx="5166520" cy="4462760"/>
          </a:xfrm>
          <a:prstGeom prst="rect">
            <a:avLst/>
          </a:prstGeom>
          <a:solidFill>
            <a:srgbClr val="000000">
              <a:alpha val="69804"/>
            </a:srgbClr>
          </a:solidFill>
          <a:ln>
            <a:noFill/>
          </a:ln>
          <a:effectLst>
            <a:softEdge rad="127000"/>
          </a:effectLst>
        </p:spPr>
        <p:txBody>
          <a:bodyPr wrap="square">
            <a:spAutoFit/>
          </a:bodyPr>
          <a:lstStyle/>
          <a:p>
            <a:pPr>
              <a:spcBef>
                <a:spcPts val="600"/>
              </a:spcBef>
              <a:spcAft>
                <a:spcPts val="600"/>
              </a:spcAft>
            </a:pPr>
            <a:r>
              <a:rPr lang="en-US" sz="3200" b="1" dirty="0">
                <a:solidFill>
                  <a:schemeClr val="bg1"/>
                </a:solidFill>
                <a:latin typeface="Times New Roman" pitchFamily="18" charset="0"/>
              </a:rPr>
              <a:t>Can’t Afford one</a:t>
            </a:r>
          </a:p>
          <a:p>
            <a:pPr>
              <a:spcBef>
                <a:spcPts val="600"/>
              </a:spcBef>
              <a:spcAft>
                <a:spcPts val="600"/>
              </a:spcAft>
            </a:pPr>
            <a:r>
              <a:rPr lang="en-US" sz="3200" b="1" dirty="0">
                <a:solidFill>
                  <a:schemeClr val="bg1"/>
                </a:solidFill>
                <a:latin typeface="Times New Roman" pitchFamily="18" charset="0"/>
              </a:rPr>
              <a:t>Don’t Like the Sound</a:t>
            </a:r>
          </a:p>
          <a:p>
            <a:pPr>
              <a:spcBef>
                <a:spcPts val="600"/>
              </a:spcBef>
              <a:spcAft>
                <a:spcPts val="600"/>
              </a:spcAft>
            </a:pPr>
            <a:r>
              <a:rPr lang="en-US" sz="3200" b="1" dirty="0">
                <a:solidFill>
                  <a:schemeClr val="bg1"/>
                </a:solidFill>
                <a:latin typeface="Times New Roman" pitchFamily="18" charset="0"/>
              </a:rPr>
              <a:t>No one Able to Play</a:t>
            </a:r>
          </a:p>
          <a:p>
            <a:pPr>
              <a:spcBef>
                <a:spcPts val="600"/>
              </a:spcBef>
              <a:spcAft>
                <a:spcPts val="600"/>
              </a:spcAft>
            </a:pPr>
            <a:r>
              <a:rPr lang="en-US" sz="3200" b="1" dirty="0">
                <a:solidFill>
                  <a:schemeClr val="bg1"/>
                </a:solidFill>
                <a:latin typeface="Times New Roman" pitchFamily="18" charset="0"/>
              </a:rPr>
              <a:t>Our Particular </a:t>
            </a:r>
            <a:r>
              <a:rPr lang="en-US" sz="3200" b="1" dirty="0" smtClean="0">
                <a:solidFill>
                  <a:schemeClr val="bg1"/>
                </a:solidFill>
                <a:latin typeface="Times New Roman" pitchFamily="18" charset="0"/>
              </a:rPr>
              <a:t>“Tradition”</a:t>
            </a:r>
            <a:endParaRPr lang="en-US" sz="3200" b="1" dirty="0">
              <a:solidFill>
                <a:schemeClr val="bg1"/>
              </a:solidFill>
              <a:latin typeface="Times New Roman" pitchFamily="18" charset="0"/>
            </a:endParaRPr>
          </a:p>
          <a:p>
            <a:pPr>
              <a:spcBef>
                <a:spcPts val="600"/>
              </a:spcBef>
              <a:spcAft>
                <a:spcPts val="600"/>
              </a:spcAft>
            </a:pPr>
            <a:r>
              <a:rPr lang="en-US" sz="3200" b="1" dirty="0">
                <a:solidFill>
                  <a:schemeClr val="bg1"/>
                </a:solidFill>
                <a:latin typeface="Times New Roman" pitchFamily="18" charset="0"/>
              </a:rPr>
              <a:t>Don’t Believe in Music</a:t>
            </a:r>
          </a:p>
          <a:p>
            <a:pPr>
              <a:spcBef>
                <a:spcPts val="600"/>
              </a:spcBef>
              <a:spcAft>
                <a:spcPts val="600"/>
              </a:spcAft>
            </a:pPr>
            <a:r>
              <a:rPr lang="en-US" sz="3200" b="1" dirty="0">
                <a:solidFill>
                  <a:schemeClr val="bg1"/>
                </a:solidFill>
                <a:latin typeface="Times New Roman" pitchFamily="18" charset="0"/>
              </a:rPr>
              <a:t>Wish to be Different</a:t>
            </a:r>
          </a:p>
          <a:p>
            <a:pPr>
              <a:spcBef>
                <a:spcPts val="600"/>
              </a:spcBef>
              <a:spcAft>
                <a:spcPts val="600"/>
              </a:spcAft>
            </a:pPr>
            <a:r>
              <a:rPr lang="en-US" sz="3200" b="1" dirty="0">
                <a:solidFill>
                  <a:schemeClr val="bg1"/>
                </a:solidFill>
                <a:latin typeface="Times New Roman" pitchFamily="18" charset="0"/>
              </a:rPr>
              <a:t>Just Argumentative </a:t>
            </a:r>
          </a:p>
        </p:txBody>
      </p:sp>
    </p:spTree>
    <p:extLst>
      <p:ext uri="{BB962C8B-B14F-4D97-AF65-F5344CB8AC3E}">
        <p14:creationId xmlns:p14="http://schemas.microsoft.com/office/powerpoint/2010/main" val="44122562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p:cTn id="7" dur="2000" fill="hold"/>
                                        <p:tgtEl>
                                          <p:spTgt spid="12">
                                            <p:bg/>
                                          </p:spTgt>
                                        </p:tgtEl>
                                        <p:attrNameLst>
                                          <p:attrName>ppt_w</p:attrName>
                                        </p:attrNameLst>
                                      </p:cBhvr>
                                      <p:tavLst>
                                        <p:tav tm="0">
                                          <p:val>
                                            <p:strVal val="#ppt_w*0.70"/>
                                          </p:val>
                                        </p:tav>
                                        <p:tav tm="100000">
                                          <p:val>
                                            <p:strVal val="#ppt_w"/>
                                          </p:val>
                                        </p:tav>
                                      </p:tavLst>
                                    </p:anim>
                                    <p:anim calcmode="lin" valueType="num">
                                      <p:cBhvr>
                                        <p:cTn id="8" dur="2000" fill="hold"/>
                                        <p:tgtEl>
                                          <p:spTgt spid="12">
                                            <p:bg/>
                                          </p:spTgt>
                                        </p:tgtEl>
                                        <p:attrNameLst>
                                          <p:attrName>ppt_h</p:attrName>
                                        </p:attrNameLst>
                                      </p:cBhvr>
                                      <p:tavLst>
                                        <p:tav tm="0">
                                          <p:val>
                                            <p:strVal val="#ppt_h"/>
                                          </p:val>
                                        </p:tav>
                                        <p:tav tm="100000">
                                          <p:val>
                                            <p:strVal val="#ppt_h"/>
                                          </p:val>
                                        </p:tav>
                                      </p:tavLst>
                                    </p:anim>
                                    <p:animEffect transition="in" filter="fade">
                                      <p:cBhvr>
                                        <p:cTn id="9" dur="2000"/>
                                        <p:tgtEl>
                                          <p:spTgt spid="12">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2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12">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2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12">
                                            <p:txEl>
                                              <p:pRg st="1" end="1"/>
                                            </p:txEl>
                                          </p:spTgt>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p:cTn id="25" dur="2000" fill="hold"/>
                                        <p:tgtEl>
                                          <p:spTgt spid="12">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12">
                                            <p:txEl>
                                              <p:pRg st="2" end="2"/>
                                            </p:txEl>
                                          </p:spTgt>
                                        </p:tgtEl>
                                      </p:cBhvr>
                                    </p:animEffect>
                                  </p:childTnLst>
                                </p:cTn>
                              </p:par>
                            </p:childTnLst>
                          </p:cTn>
                        </p:par>
                        <p:par>
                          <p:cTn id="28" fill="hold">
                            <p:stCondLst>
                              <p:cond delay="8000"/>
                            </p:stCondLst>
                            <p:childTnLst>
                              <p:par>
                                <p:cTn id="29" presetID="55" presetClass="entr" presetSubtype="0" fill="hold" grpId="0" nodeType="after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p:cTn id="31" dur="2000" fill="hold"/>
                                        <p:tgtEl>
                                          <p:spTgt spid="12">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12">
                                            <p:txEl>
                                              <p:pRg st="3" end="3"/>
                                            </p:txEl>
                                          </p:spTgt>
                                        </p:tgtEl>
                                      </p:cBhvr>
                                    </p:animEffect>
                                  </p:childTnLst>
                                </p:cTn>
                              </p:par>
                            </p:childTnLst>
                          </p:cTn>
                        </p:par>
                        <p:par>
                          <p:cTn id="34" fill="hold">
                            <p:stCondLst>
                              <p:cond delay="10000"/>
                            </p:stCondLst>
                            <p:childTnLst>
                              <p:par>
                                <p:cTn id="35" presetID="55" presetClass="entr" presetSubtype="0" fill="hold" grpId="0" nodeType="after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p:cTn id="37" dur="2000" fill="hold"/>
                                        <p:tgtEl>
                                          <p:spTgt spid="12">
                                            <p:txEl>
                                              <p:pRg st="4" end="4"/>
                                            </p:txEl>
                                          </p:spTgt>
                                        </p:tgtEl>
                                        <p:attrNameLst>
                                          <p:attrName>ppt_w</p:attrName>
                                        </p:attrNameLst>
                                      </p:cBhvr>
                                      <p:tavLst>
                                        <p:tav tm="0">
                                          <p:val>
                                            <p:strVal val="#ppt_w*0.70"/>
                                          </p:val>
                                        </p:tav>
                                        <p:tav tm="100000">
                                          <p:val>
                                            <p:strVal val="#ppt_w"/>
                                          </p:val>
                                        </p:tav>
                                      </p:tavLst>
                                    </p:anim>
                                    <p:anim calcmode="lin" valueType="num">
                                      <p:cBhvr>
                                        <p:cTn id="38" dur="2000" fill="hold"/>
                                        <p:tgtEl>
                                          <p:spTgt spid="12">
                                            <p:txEl>
                                              <p:pRg st="4" end="4"/>
                                            </p:txEl>
                                          </p:spTgt>
                                        </p:tgtEl>
                                        <p:attrNameLst>
                                          <p:attrName>ppt_h</p:attrName>
                                        </p:attrNameLst>
                                      </p:cBhvr>
                                      <p:tavLst>
                                        <p:tav tm="0">
                                          <p:val>
                                            <p:strVal val="#ppt_h"/>
                                          </p:val>
                                        </p:tav>
                                        <p:tav tm="100000">
                                          <p:val>
                                            <p:strVal val="#ppt_h"/>
                                          </p:val>
                                        </p:tav>
                                      </p:tavLst>
                                    </p:anim>
                                    <p:animEffect transition="in" filter="fade">
                                      <p:cBhvr>
                                        <p:cTn id="39" dur="2000"/>
                                        <p:tgtEl>
                                          <p:spTgt spid="12">
                                            <p:txEl>
                                              <p:pRg st="4" end="4"/>
                                            </p:txEl>
                                          </p:spTgt>
                                        </p:tgtEl>
                                      </p:cBhvr>
                                    </p:animEffect>
                                  </p:childTnLst>
                                </p:cTn>
                              </p:par>
                            </p:childTnLst>
                          </p:cTn>
                        </p:par>
                        <p:par>
                          <p:cTn id="40" fill="hold">
                            <p:stCondLst>
                              <p:cond delay="12000"/>
                            </p:stCondLst>
                            <p:childTnLst>
                              <p:par>
                                <p:cTn id="41" presetID="55" presetClass="entr" presetSubtype="0" fill="hold" grpId="0" nodeType="after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 calcmode="lin" valueType="num">
                                      <p:cBhvr>
                                        <p:cTn id="43" dur="2000" fill="hold"/>
                                        <p:tgtEl>
                                          <p:spTgt spid="12">
                                            <p:txEl>
                                              <p:pRg st="5" end="5"/>
                                            </p:txEl>
                                          </p:spTgt>
                                        </p:tgtEl>
                                        <p:attrNameLst>
                                          <p:attrName>ppt_w</p:attrName>
                                        </p:attrNameLst>
                                      </p:cBhvr>
                                      <p:tavLst>
                                        <p:tav tm="0">
                                          <p:val>
                                            <p:strVal val="#ppt_w*0.70"/>
                                          </p:val>
                                        </p:tav>
                                        <p:tav tm="100000">
                                          <p:val>
                                            <p:strVal val="#ppt_w"/>
                                          </p:val>
                                        </p:tav>
                                      </p:tavLst>
                                    </p:anim>
                                    <p:anim calcmode="lin" valueType="num">
                                      <p:cBhvr>
                                        <p:cTn id="44" dur="2000" fill="hold"/>
                                        <p:tgtEl>
                                          <p:spTgt spid="12">
                                            <p:txEl>
                                              <p:pRg st="5" end="5"/>
                                            </p:txEl>
                                          </p:spTgt>
                                        </p:tgtEl>
                                        <p:attrNameLst>
                                          <p:attrName>ppt_h</p:attrName>
                                        </p:attrNameLst>
                                      </p:cBhvr>
                                      <p:tavLst>
                                        <p:tav tm="0">
                                          <p:val>
                                            <p:strVal val="#ppt_h"/>
                                          </p:val>
                                        </p:tav>
                                        <p:tav tm="100000">
                                          <p:val>
                                            <p:strVal val="#ppt_h"/>
                                          </p:val>
                                        </p:tav>
                                      </p:tavLst>
                                    </p:anim>
                                    <p:animEffect transition="in" filter="fade">
                                      <p:cBhvr>
                                        <p:cTn id="45" dur="2000"/>
                                        <p:tgtEl>
                                          <p:spTgt spid="12">
                                            <p:txEl>
                                              <p:pRg st="5" end="5"/>
                                            </p:txEl>
                                          </p:spTgt>
                                        </p:tgtEl>
                                      </p:cBhvr>
                                    </p:animEffect>
                                  </p:childTnLst>
                                </p:cTn>
                              </p:par>
                            </p:childTnLst>
                          </p:cTn>
                        </p:par>
                        <p:par>
                          <p:cTn id="46" fill="hold">
                            <p:stCondLst>
                              <p:cond delay="14000"/>
                            </p:stCondLst>
                            <p:childTnLst>
                              <p:par>
                                <p:cTn id="47" presetID="55" presetClass="entr" presetSubtype="0" fill="hold" grpId="0" nodeType="afterEffect">
                                  <p:stCondLst>
                                    <p:cond delay="0"/>
                                  </p:stCondLst>
                                  <p:childTnLst>
                                    <p:set>
                                      <p:cBhvr>
                                        <p:cTn id="48" dur="1" fill="hold">
                                          <p:stCondLst>
                                            <p:cond delay="0"/>
                                          </p:stCondLst>
                                        </p:cTn>
                                        <p:tgtEl>
                                          <p:spTgt spid="12">
                                            <p:txEl>
                                              <p:pRg st="6" end="6"/>
                                            </p:txEl>
                                          </p:spTgt>
                                        </p:tgtEl>
                                        <p:attrNameLst>
                                          <p:attrName>style.visibility</p:attrName>
                                        </p:attrNameLst>
                                      </p:cBhvr>
                                      <p:to>
                                        <p:strVal val="visible"/>
                                      </p:to>
                                    </p:set>
                                    <p:anim calcmode="lin" valueType="num">
                                      <p:cBhvr>
                                        <p:cTn id="49" dur="2000" fill="hold"/>
                                        <p:tgtEl>
                                          <p:spTgt spid="12">
                                            <p:txEl>
                                              <p:pRg st="6" end="6"/>
                                            </p:txEl>
                                          </p:spTgt>
                                        </p:tgtEl>
                                        <p:attrNameLst>
                                          <p:attrName>ppt_w</p:attrName>
                                        </p:attrNameLst>
                                      </p:cBhvr>
                                      <p:tavLst>
                                        <p:tav tm="0">
                                          <p:val>
                                            <p:strVal val="#ppt_w*0.70"/>
                                          </p:val>
                                        </p:tav>
                                        <p:tav tm="100000">
                                          <p:val>
                                            <p:strVal val="#ppt_w"/>
                                          </p:val>
                                        </p:tav>
                                      </p:tavLst>
                                    </p:anim>
                                    <p:anim calcmode="lin" valueType="num">
                                      <p:cBhvr>
                                        <p:cTn id="50" dur="2000" fill="hold"/>
                                        <p:tgtEl>
                                          <p:spTgt spid="12">
                                            <p:txEl>
                                              <p:pRg st="6" end="6"/>
                                            </p:txEl>
                                          </p:spTgt>
                                        </p:tgtEl>
                                        <p:attrNameLst>
                                          <p:attrName>ppt_h</p:attrName>
                                        </p:attrNameLst>
                                      </p:cBhvr>
                                      <p:tavLst>
                                        <p:tav tm="0">
                                          <p:val>
                                            <p:strVal val="#ppt_h"/>
                                          </p:val>
                                        </p:tav>
                                        <p:tav tm="100000">
                                          <p:val>
                                            <p:strVal val="#ppt_h"/>
                                          </p:val>
                                        </p:tav>
                                      </p:tavLst>
                                    </p:anim>
                                    <p:animEffect transition="in" filter="fade">
                                      <p:cBhvr>
                                        <p:cTn id="51" dur="2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56585" y="5083314"/>
            <a:ext cx="2959465" cy="707886"/>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4000" b="1" spc="0" dirty="0" smtClean="0">
                <a:ln w="9000" cmpd="sng">
                  <a:solidFill>
                    <a:schemeClr val="accent4">
                      <a:shade val="50000"/>
                      <a:satMod val="120000"/>
                    </a:schemeClr>
                  </a:solidFill>
                  <a:prstDash val="solid"/>
                </a:ln>
                <a:solidFill>
                  <a:sysClr val="windowText" lastClr="000000"/>
                </a:solidFill>
                <a:effectLst>
                  <a:reflection blurRad="12700" stA="28000" endPos="45000" dist="1000" dir="5400000" sy="-100000" algn="bl" rotWithShape="0"/>
                </a:effectLst>
                <a:latin typeface="Monotype Corsiva" pitchFamily="66" charset="0"/>
              </a:rPr>
              <a:t>Ephesians 5:19</a:t>
            </a:r>
            <a:endParaRPr lang="en-US" sz="4000" b="1" spc="0" dirty="0">
              <a:ln w="9000" cmpd="sng">
                <a:solidFill>
                  <a:schemeClr val="accent4">
                    <a:shade val="50000"/>
                    <a:satMod val="120000"/>
                  </a:schemeClr>
                </a:solidFill>
                <a:prstDash val="solid"/>
              </a:ln>
              <a:solidFill>
                <a:sysClr val="windowText" lastClr="000000"/>
              </a:solidFill>
              <a:effectLst>
                <a:reflection blurRad="12700" stA="28000" endPos="45000" dist="1000" dir="5400000" sy="-100000" algn="bl" rotWithShape="0"/>
              </a:effectLst>
              <a:latin typeface="Monotype Corsiva" pitchFamily="66" charset="0"/>
            </a:endParaRPr>
          </a:p>
        </p:txBody>
      </p:sp>
      <p:sp>
        <p:nvSpPr>
          <p:cNvPr id="3" name="Text Box 18"/>
          <p:cNvSpPr txBox="1">
            <a:spLocks noChangeArrowheads="1"/>
          </p:cNvSpPr>
          <p:nvPr/>
        </p:nvSpPr>
        <p:spPr bwMode="auto">
          <a:xfrm>
            <a:off x="2104854" y="3429000"/>
            <a:ext cx="7911793" cy="1569660"/>
          </a:xfrm>
          <a:prstGeom prst="rect">
            <a:avLst/>
          </a:prstGeom>
          <a:solidFill>
            <a:srgbClr val="FFFFFF">
              <a:alpha val="74902"/>
            </a:srgbClr>
          </a:solidFill>
          <a:ln>
            <a:noFill/>
          </a:ln>
          <a:effectLst>
            <a:glow rad="228600">
              <a:schemeClr val="accent3">
                <a:satMod val="175000"/>
                <a:alpha val="40000"/>
              </a:schemeClr>
            </a:glow>
          </a:effectLst>
        </p:spPr>
        <p:txBody>
          <a:bodyPr wrap="square">
            <a:spAutoFit/>
          </a:bodyPr>
          <a:lstStyle/>
          <a:p>
            <a:pPr algn="ctr"/>
            <a:r>
              <a:rPr lang="en-US" sz="3200" b="1" dirty="0">
                <a:latin typeface="Times New Roman" pitchFamily="18" charset="0"/>
                <a:cs typeface="Times New Roman" pitchFamily="18" charset="0"/>
              </a:rPr>
              <a:t>“Speaking to one another in psalms and hymns and spiritual songs, singing and making melody in your heart to the Lord”</a:t>
            </a:r>
          </a:p>
        </p:txBody>
      </p:sp>
      <p:sp>
        <p:nvSpPr>
          <p:cNvPr id="4" name="Text Box 18"/>
          <p:cNvSpPr txBox="1">
            <a:spLocks noChangeArrowheads="1"/>
          </p:cNvSpPr>
          <p:nvPr/>
        </p:nvSpPr>
        <p:spPr bwMode="auto">
          <a:xfrm>
            <a:off x="2104854" y="3429000"/>
            <a:ext cx="7911793" cy="1569660"/>
          </a:xfrm>
          <a:prstGeom prst="rect">
            <a:avLst/>
          </a:prstGeom>
          <a:noFill/>
          <a:ln>
            <a:noFill/>
          </a:ln>
          <a:effectLst/>
        </p:spPr>
        <p:txBody>
          <a:bodyPr wrap="square">
            <a:spAutoFit/>
          </a:bodyPr>
          <a:lstStyle/>
          <a:p>
            <a:pPr algn="ctr"/>
            <a:r>
              <a:rPr lang="en-US" sz="3200" b="1" dirty="0">
                <a:latin typeface="Times New Roman" pitchFamily="18" charset="0"/>
                <a:cs typeface="Times New Roman" pitchFamily="18" charset="0"/>
              </a:rPr>
              <a:t>“</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Speaking to one another</a:t>
            </a:r>
            <a:r>
              <a:rPr lang="en-US" sz="3200" b="1" dirty="0">
                <a:latin typeface="Times New Roman" pitchFamily="18" charset="0"/>
                <a:cs typeface="Times New Roman" pitchFamily="18" charset="0"/>
              </a:rPr>
              <a:t> in psalms and hymns and spiritual songs, singing and making melody in your heart to the Lord”</a:t>
            </a:r>
          </a:p>
        </p:txBody>
      </p:sp>
      <p:sp>
        <p:nvSpPr>
          <p:cNvPr id="5" name="Text Box 18"/>
          <p:cNvSpPr txBox="1">
            <a:spLocks noChangeArrowheads="1"/>
          </p:cNvSpPr>
          <p:nvPr/>
        </p:nvSpPr>
        <p:spPr bwMode="auto">
          <a:xfrm>
            <a:off x="2104854" y="3429000"/>
            <a:ext cx="7911793" cy="1569660"/>
          </a:xfrm>
          <a:prstGeom prst="rect">
            <a:avLst/>
          </a:prstGeom>
          <a:noFill/>
          <a:ln>
            <a:noFill/>
          </a:ln>
          <a:effectLst/>
        </p:spPr>
        <p:txBody>
          <a:bodyPr wrap="square">
            <a:spAutoFit/>
          </a:bodyPr>
          <a:lstStyle/>
          <a:p>
            <a:pPr algn="ctr"/>
            <a:r>
              <a:rPr lang="en-US" sz="3200" b="1" dirty="0">
                <a:latin typeface="Times New Roman" pitchFamily="18" charset="0"/>
                <a:cs typeface="Times New Roman" pitchFamily="18" charset="0"/>
              </a:rPr>
              <a:t>“Speaking to one another in psalms and hymns and spiritual songs,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singing </a:t>
            </a:r>
            <a:r>
              <a:rPr lang="en-US" sz="3200" b="1" dirty="0">
                <a:latin typeface="Times New Roman" pitchFamily="18" charset="0"/>
                <a:cs typeface="Times New Roman" pitchFamily="18" charset="0"/>
              </a:rPr>
              <a:t>and making melody in your heart to the Lord”</a:t>
            </a:r>
          </a:p>
        </p:txBody>
      </p:sp>
      <p:sp>
        <p:nvSpPr>
          <p:cNvPr id="6" name="Text Box 18"/>
          <p:cNvSpPr txBox="1">
            <a:spLocks noChangeArrowheads="1"/>
          </p:cNvSpPr>
          <p:nvPr/>
        </p:nvSpPr>
        <p:spPr bwMode="auto">
          <a:xfrm>
            <a:off x="2104854" y="3429000"/>
            <a:ext cx="7911793" cy="1569660"/>
          </a:xfrm>
          <a:prstGeom prst="rect">
            <a:avLst/>
          </a:prstGeom>
          <a:noFill/>
          <a:ln>
            <a:noFill/>
          </a:ln>
          <a:effectLst/>
        </p:spPr>
        <p:txBody>
          <a:bodyPr wrap="square">
            <a:spAutoFit/>
          </a:bodyPr>
          <a:lstStyle/>
          <a:p>
            <a:pPr algn="ctr"/>
            <a:r>
              <a:rPr lang="en-US" sz="3200" b="1" dirty="0">
                <a:latin typeface="Times New Roman" pitchFamily="18" charset="0"/>
                <a:cs typeface="Times New Roman" pitchFamily="18" charset="0"/>
              </a:rPr>
              <a:t>“Speaking to one another in psalms and hymns and spiritual songs, singing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latin typeface="Times New Roman" pitchFamily="18" charset="0"/>
                <a:cs typeface="Times New Roman" pitchFamily="18" charset="0"/>
              </a:rPr>
              <a:t>and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making melody in your heart</a:t>
            </a:r>
            <a:r>
              <a:rPr lang="en-US" sz="3200" b="1" dirty="0">
                <a:latin typeface="Times New Roman" pitchFamily="18" charset="0"/>
                <a:cs typeface="Times New Roman" pitchFamily="18" charset="0"/>
              </a:rPr>
              <a:t> to the Lord”</a:t>
            </a:r>
          </a:p>
        </p:txBody>
      </p:sp>
      <p:sp>
        <p:nvSpPr>
          <p:cNvPr id="7" name="Text Box 18"/>
          <p:cNvSpPr txBox="1">
            <a:spLocks noChangeArrowheads="1"/>
          </p:cNvSpPr>
          <p:nvPr/>
        </p:nvSpPr>
        <p:spPr bwMode="auto">
          <a:xfrm>
            <a:off x="2111357" y="3429000"/>
            <a:ext cx="7911793" cy="1569660"/>
          </a:xfrm>
          <a:prstGeom prst="rect">
            <a:avLst/>
          </a:prstGeom>
          <a:noFill/>
          <a:ln>
            <a:noFill/>
          </a:ln>
          <a:effectLst/>
        </p:spPr>
        <p:txBody>
          <a:bodyPr wrap="square">
            <a:spAutoFit/>
          </a:bodyPr>
          <a:lstStyle/>
          <a:p>
            <a:pPr algn="ctr"/>
            <a:r>
              <a:rPr lang="en-US" sz="3200" b="1" dirty="0">
                <a:latin typeface="Times New Roman" pitchFamily="18" charset="0"/>
                <a:cs typeface="Times New Roman" pitchFamily="18" charset="0"/>
              </a:rPr>
              <a:t>“Speaking to one another in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psalms </a:t>
            </a:r>
            <a:r>
              <a:rPr lang="en-US" sz="3200" b="1" dirty="0">
                <a:latin typeface="Times New Roman" pitchFamily="18" charset="0"/>
                <a:cs typeface="Times New Roman" pitchFamily="18" charset="0"/>
              </a:rPr>
              <a:t>and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hymns </a:t>
            </a:r>
            <a:r>
              <a:rPr lang="en-US" sz="3200" b="1" dirty="0">
                <a:latin typeface="Times New Roman" pitchFamily="18" charset="0"/>
                <a:cs typeface="Times New Roman" pitchFamily="18" charset="0"/>
              </a:rPr>
              <a:t>and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spiritual songs</a:t>
            </a:r>
            <a:r>
              <a:rPr lang="en-US" sz="3200" b="1" dirty="0">
                <a:latin typeface="Times New Roman" pitchFamily="18" charset="0"/>
                <a:cs typeface="Times New Roman" pitchFamily="18" charset="0"/>
              </a:rPr>
              <a:t>, singing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latin typeface="Times New Roman" pitchFamily="18" charset="0"/>
                <a:cs typeface="Times New Roman" pitchFamily="18" charset="0"/>
              </a:rPr>
              <a:t>and making melody in your heart to the Lord”</a:t>
            </a:r>
          </a:p>
        </p:txBody>
      </p:sp>
      <p:sp>
        <p:nvSpPr>
          <p:cNvPr id="8" name="TextBox 7"/>
          <p:cNvSpPr txBox="1"/>
          <p:nvPr/>
        </p:nvSpPr>
        <p:spPr>
          <a:xfrm>
            <a:off x="1813719" y="762000"/>
            <a:ext cx="8534400" cy="2308324"/>
          </a:xfrm>
          <a:prstGeom prst="rect">
            <a:avLst/>
          </a:prstGeom>
          <a:solidFill>
            <a:srgbClr val="000000">
              <a:alpha val="50196"/>
            </a:srgbClr>
          </a:solidFill>
        </p:spPr>
        <p:txBody>
          <a:bodyPr wrap="square" rtlCol="0">
            <a:spAutoFit/>
          </a:bodyPr>
          <a:lstStyle/>
          <a:p>
            <a:pPr marL="342900" indent="-342900">
              <a:lnSpc>
                <a:spcPct val="150000"/>
              </a:lnSpc>
              <a:buFont typeface="+mj-lt"/>
              <a:buAutoNum type="arabicPeriod"/>
            </a:pPr>
            <a:r>
              <a:rPr lang="en-US" sz="2400" b="1" dirty="0" smtClean="0">
                <a:solidFill>
                  <a:schemeClr val="bg1"/>
                </a:solidFill>
                <a:latin typeface="Arial" pitchFamily="34" charset="0"/>
                <a:cs typeface="Arial" pitchFamily="34" charset="0"/>
              </a:rPr>
              <a:t>Who? “All Christians” (not choirs, groups, solos).</a:t>
            </a:r>
          </a:p>
          <a:p>
            <a:pPr marL="342900" indent="-342900">
              <a:lnSpc>
                <a:spcPct val="150000"/>
              </a:lnSpc>
              <a:buFont typeface="+mj-lt"/>
              <a:buAutoNum type="arabicPeriod"/>
            </a:pPr>
            <a:r>
              <a:rPr lang="en-US" sz="2400" b="1" dirty="0" smtClean="0">
                <a:solidFill>
                  <a:schemeClr val="bg1"/>
                </a:solidFill>
                <a:latin typeface="Arial" pitchFamily="34" charset="0"/>
                <a:cs typeface="Arial" pitchFamily="34" charset="0"/>
              </a:rPr>
              <a:t>Kind? “Vocal” (Sing, not play).</a:t>
            </a:r>
          </a:p>
          <a:p>
            <a:pPr marL="342900" indent="-342900">
              <a:lnSpc>
                <a:spcPct val="150000"/>
              </a:lnSpc>
              <a:buFont typeface="+mj-lt"/>
              <a:buAutoNum type="arabicPeriod"/>
            </a:pPr>
            <a:r>
              <a:rPr lang="en-US" sz="2400" b="1" dirty="0" smtClean="0">
                <a:solidFill>
                  <a:schemeClr val="bg1"/>
                </a:solidFill>
                <a:latin typeface="Arial" pitchFamily="34" charset="0"/>
                <a:cs typeface="Arial" pitchFamily="34" charset="0"/>
              </a:rPr>
              <a:t>How? “Sincerely” (Engage the mind and the mouth).</a:t>
            </a:r>
          </a:p>
          <a:p>
            <a:pPr marL="342900" indent="-342900">
              <a:lnSpc>
                <a:spcPct val="150000"/>
              </a:lnSpc>
              <a:buFont typeface="+mj-lt"/>
              <a:buAutoNum type="arabicPeriod"/>
            </a:pPr>
            <a:r>
              <a:rPr lang="en-US" sz="2400" b="1" dirty="0" smtClean="0">
                <a:solidFill>
                  <a:schemeClr val="bg1"/>
                </a:solidFill>
                <a:latin typeface="Arial" pitchFamily="34" charset="0"/>
                <a:cs typeface="Arial" pitchFamily="34" charset="0"/>
              </a:rPr>
              <a:t>What? “P / H / SS” (Not country, rock, Hip Hop).</a:t>
            </a:r>
            <a:endParaRPr lang="en-US" sz="2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31364292"/>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2000"/>
                                        <p:tgtEl>
                                          <p:spTgt spid="4"/>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wipe(up)">
                                      <p:cBhvr>
                                        <p:cTn id="16" dur="2000"/>
                                        <p:tgtEl>
                                          <p:spTgt spid="8">
                                            <p:bg/>
                                          </p:spTgt>
                                        </p:tgtEl>
                                      </p:cBhvr>
                                    </p:animEffect>
                                  </p:childTnLst>
                                </p:cTn>
                              </p:par>
                            </p:childTnLst>
                          </p:cTn>
                        </p:par>
                        <p:par>
                          <p:cTn id="17" fill="hold">
                            <p:stCondLst>
                              <p:cond delay="4000"/>
                            </p:stCondLst>
                            <p:childTnLst>
                              <p:par>
                                <p:cTn id="18" presetID="22" presetClass="entr" presetSubtype="8" fill="hold" grpId="0"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20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20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2000"/>
                                        <p:tgtEl>
                                          <p:spTgt spid="6"/>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wipe(left)">
                                      <p:cBhvr>
                                        <p:cTn id="38" dur="20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2000"/>
                                        <p:tgtEl>
                                          <p:spTgt spid="7"/>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uiExpand="1"/>
      <p:bldP spid="6" grpId="0" uiExpand="1"/>
      <p:bldP spid="7" grpId="0" uiExpand="1"/>
      <p:bldP spid="8"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80719" y="4114800"/>
            <a:ext cx="7086600" cy="2554545"/>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New replaced the Old, Heb 10:1-5, 9</a:t>
            </a:r>
          </a:p>
          <a:p>
            <a:pPr marL="457200" indent="-457200">
              <a:spcBef>
                <a:spcPts val="600"/>
              </a:spcBef>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Old Taken away, Col 2:14</a:t>
            </a:r>
          </a:p>
          <a:p>
            <a:pPr marL="457200" indent="-457200">
              <a:spcBef>
                <a:spcPts val="600"/>
              </a:spcBef>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Old could not justify, Rom 3:20</a:t>
            </a:r>
          </a:p>
          <a:p>
            <a:pPr marL="457200" indent="-457200">
              <a:spcBef>
                <a:spcPts val="600"/>
              </a:spcBef>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Law has been changed, Heb 7:12</a:t>
            </a:r>
          </a:p>
          <a:p>
            <a:pPr marL="457200" indent="-457200">
              <a:spcBef>
                <a:spcPts val="600"/>
              </a:spcBef>
              <a:buFont typeface="Arial" panose="020B0604020202020204" pitchFamily="34" charset="0"/>
              <a:buChar char="•"/>
            </a:pPr>
            <a:r>
              <a:rPr lang="en-US" sz="2800" b="1" dirty="0" smtClean="0">
                <a:solidFill>
                  <a:schemeClr val="bg1"/>
                </a:solidFill>
                <a:latin typeface="Arial" panose="020B0604020202020204" pitchFamily="34" charset="0"/>
                <a:cs typeface="Arial" panose="020B0604020202020204" pitchFamily="34" charset="0"/>
              </a:rPr>
              <a:t>Must obey New, Matt 28:19; Col 3:17</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02599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053160" y="4329953"/>
            <a:ext cx="6057106"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a:t>
            </a:r>
            <a:r>
              <a:rPr lang="en-US" sz="3200" b="1" i="1" dirty="0" smtClean="0">
                <a:latin typeface="Arial" panose="020B0604020202020204" pitchFamily="34" charset="0"/>
                <a:cs typeface="Arial" panose="020B0604020202020204" pitchFamily="34" charset="0"/>
              </a:rPr>
              <a:t>My Church</a:t>
            </a:r>
            <a:r>
              <a:rPr lang="en-US" sz="3200" b="1" dirty="0" smtClean="0">
                <a:latin typeface="Arial" panose="020B0604020202020204" pitchFamily="34" charset="0"/>
                <a:cs typeface="Arial" panose="020B0604020202020204" pitchFamily="34" charset="0"/>
              </a:rPr>
              <a:t>,” (not churches)</a:t>
            </a:r>
            <a:endParaRPr lang="en-US" sz="3200" b="1" dirty="0">
              <a:latin typeface="Arial" panose="020B0604020202020204" pitchFamily="34" charset="0"/>
              <a:cs typeface="Arial" panose="020B0604020202020204" pitchFamily="34" charset="0"/>
            </a:endParaRPr>
          </a:p>
        </p:txBody>
      </p:sp>
      <p:sp>
        <p:nvSpPr>
          <p:cNvPr id="3" name="TextBox 2"/>
          <p:cNvSpPr txBox="1"/>
          <p:nvPr/>
        </p:nvSpPr>
        <p:spPr>
          <a:xfrm>
            <a:off x="2223353" y="4329953"/>
            <a:ext cx="7722416" cy="584775"/>
          </a:xfrm>
          <a:prstGeom prst="rect">
            <a:avLst/>
          </a:prstGeom>
          <a:noFill/>
        </p:spPr>
        <p:txBody>
          <a:bodyPr wrap="square" rtlCol="0">
            <a:spAutoFit/>
          </a:bodyPr>
          <a:lstStyle/>
          <a:p>
            <a:pPr algn="ctr"/>
            <a:r>
              <a:rPr lang="en-US" sz="3100" b="1" dirty="0" smtClean="0">
                <a:latin typeface="Arial" panose="020B0604020202020204" pitchFamily="34" charset="0"/>
                <a:cs typeface="Arial" panose="020B0604020202020204" pitchFamily="34" charset="0"/>
              </a:rPr>
              <a:t>“</a:t>
            </a:r>
            <a:r>
              <a:rPr lang="en-US" sz="3100" b="1" i="1" dirty="0" smtClean="0">
                <a:latin typeface="Arial" panose="020B0604020202020204" pitchFamily="34" charset="0"/>
                <a:cs typeface="Arial" panose="020B0604020202020204" pitchFamily="34" charset="0"/>
              </a:rPr>
              <a:t>One Body</a:t>
            </a:r>
            <a:r>
              <a:rPr lang="en-US" sz="3100" b="1" dirty="0" smtClean="0">
                <a:latin typeface="Arial" panose="020B0604020202020204" pitchFamily="34" charset="0"/>
                <a:cs typeface="Arial" panose="020B0604020202020204" pitchFamily="34" charset="0"/>
              </a:rPr>
              <a:t>,” (church, Eph 4:4;1:22-23)</a:t>
            </a:r>
            <a:endParaRPr lang="en-US" sz="3100" b="1" dirty="0">
              <a:latin typeface="Arial" panose="020B0604020202020204" pitchFamily="34" charset="0"/>
              <a:cs typeface="Arial" panose="020B0604020202020204" pitchFamily="34" charset="0"/>
            </a:endParaRPr>
          </a:p>
        </p:txBody>
      </p:sp>
      <p:sp>
        <p:nvSpPr>
          <p:cNvPr id="4" name="TextBox 3"/>
          <p:cNvSpPr txBox="1"/>
          <p:nvPr/>
        </p:nvSpPr>
        <p:spPr>
          <a:xfrm>
            <a:off x="2220505" y="4323057"/>
            <a:ext cx="7722416" cy="584775"/>
          </a:xfrm>
          <a:prstGeom prst="rect">
            <a:avLst/>
          </a:prstGeom>
          <a:noFill/>
        </p:spPr>
        <p:txBody>
          <a:bodyPr wrap="square" rtlCol="0">
            <a:spAutoFit/>
          </a:bodyPr>
          <a:lstStyle/>
          <a:p>
            <a:pPr algn="ctr"/>
            <a:r>
              <a:rPr lang="en-US" sz="3100" b="1" dirty="0" smtClean="0">
                <a:latin typeface="Arial" panose="020B0604020202020204" pitchFamily="34" charset="0"/>
                <a:cs typeface="Arial" panose="020B0604020202020204" pitchFamily="34" charset="0"/>
              </a:rPr>
              <a:t>“</a:t>
            </a:r>
            <a:r>
              <a:rPr lang="en-US" sz="3100" b="1" i="1" dirty="0" smtClean="0">
                <a:latin typeface="Arial" panose="020B0604020202020204" pitchFamily="34" charset="0"/>
                <a:cs typeface="Arial" panose="020B0604020202020204" pitchFamily="34" charset="0"/>
              </a:rPr>
              <a:t>One Fold</a:t>
            </a:r>
            <a:r>
              <a:rPr lang="en-US" sz="3100" b="1" dirty="0" smtClean="0">
                <a:latin typeface="Arial" panose="020B0604020202020204" pitchFamily="34" charset="0"/>
                <a:cs typeface="Arial" panose="020B0604020202020204" pitchFamily="34" charset="0"/>
              </a:rPr>
              <a:t>,” (church, John 10:16)</a:t>
            </a:r>
            <a:endParaRPr lang="en-US" sz="3100" b="1" dirty="0">
              <a:latin typeface="Arial" panose="020B0604020202020204" pitchFamily="34" charset="0"/>
              <a:cs typeface="Arial" panose="020B0604020202020204" pitchFamily="34" charset="0"/>
            </a:endParaRPr>
          </a:p>
        </p:txBody>
      </p:sp>
      <p:sp>
        <p:nvSpPr>
          <p:cNvPr id="5" name="TextBox 4"/>
          <p:cNvSpPr txBox="1"/>
          <p:nvPr/>
        </p:nvSpPr>
        <p:spPr>
          <a:xfrm>
            <a:off x="2205424" y="4323057"/>
            <a:ext cx="7722416" cy="569387"/>
          </a:xfrm>
          <a:prstGeom prst="rect">
            <a:avLst/>
          </a:prstGeom>
          <a:noFill/>
        </p:spPr>
        <p:txBody>
          <a:bodyPr wrap="square" rtlCol="0">
            <a:spAutoFit/>
          </a:bodyPr>
          <a:lstStyle/>
          <a:p>
            <a:pPr algn="ctr"/>
            <a:r>
              <a:rPr lang="en-US" sz="3100" b="1" dirty="0" smtClean="0">
                <a:latin typeface="Arial" panose="020B0604020202020204" pitchFamily="34" charset="0"/>
                <a:cs typeface="Arial" panose="020B0604020202020204" pitchFamily="34" charset="0"/>
              </a:rPr>
              <a:t>“</a:t>
            </a:r>
            <a:r>
              <a:rPr lang="en-US" sz="3100" b="1" i="1" dirty="0" smtClean="0">
                <a:latin typeface="Arial" panose="020B0604020202020204" pitchFamily="34" charset="0"/>
                <a:cs typeface="Arial" panose="020B0604020202020204" pitchFamily="34" charset="0"/>
              </a:rPr>
              <a:t>One Household</a:t>
            </a:r>
            <a:r>
              <a:rPr lang="en-US" sz="3100" b="1" dirty="0" smtClean="0">
                <a:latin typeface="Arial" panose="020B0604020202020204" pitchFamily="34" charset="0"/>
                <a:cs typeface="Arial" panose="020B0604020202020204" pitchFamily="34" charset="0"/>
              </a:rPr>
              <a:t>,” (church, 1 Tim 3:15)</a:t>
            </a:r>
            <a:endParaRPr lang="en-US"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71951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16" fill="hold" grpId="1" nodeType="clickEffect">
                                  <p:stCondLst>
                                    <p:cond delay="0"/>
                                  </p:stCondLst>
                                  <p:childTnLst>
                                    <p:animEffect transition="out" filter="circle(in)">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16" fill="hold" grpId="1" nodeType="clickEffect">
                                  <p:stCondLst>
                                    <p:cond delay="0"/>
                                  </p:stCondLst>
                                  <p:childTnLst>
                                    <p:animEffect transition="out" filter="circle(in)">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9454" y="3124200"/>
            <a:ext cx="12024518" cy="3539430"/>
          </a:xfrm>
          <a:prstGeom prst="rect">
            <a:avLst/>
          </a:prstGeom>
          <a:solidFill>
            <a:srgbClr val="003366">
              <a:alpha val="50196"/>
            </a:srgbClr>
          </a:solidFill>
        </p:spPr>
        <p:txBody>
          <a:bodyPr wrap="square" rtlCol="0">
            <a:spAutoFit/>
          </a:bodyPr>
          <a:lstStyle/>
          <a:p>
            <a:pPr marL="285750" indent="-285750">
              <a:buFont typeface="Wingdings" panose="05000000000000000000" pitchFamily="2" charset="2"/>
              <a:buChar char="Ø"/>
            </a:pPr>
            <a:r>
              <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Baptism always comes before salvation, Mk 16:16, Ac 2:38, Ac 22:16</a:t>
            </a:r>
          </a:p>
          <a:p>
            <a:pPr marL="285750" indent="-285750">
              <a:buFont typeface="Wingdings" panose="05000000000000000000" pitchFamily="2" charset="2"/>
              <a:buChar char="Ø"/>
            </a:pPr>
            <a:endPar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Baptism puts one into Christ, Gal 3:26-27</a:t>
            </a:r>
          </a:p>
          <a:p>
            <a:pPr marL="285750" indent="-285750">
              <a:buFont typeface="Wingdings" panose="05000000000000000000" pitchFamily="2" charset="2"/>
              <a:buChar char="Ø"/>
            </a:pPr>
            <a:endPar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u="sng"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a:t>
            </a:r>
            <a:r>
              <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we’re saved by blood not water! (Rom 6:3-4)</a:t>
            </a:r>
          </a:p>
          <a:p>
            <a:pPr marL="285750" indent="-285750">
              <a:buFont typeface="Wingdings" panose="05000000000000000000" pitchFamily="2" charset="2"/>
              <a:buChar char="Ø"/>
            </a:pPr>
            <a:endPar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u="sng"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a:t>
            </a:r>
            <a:r>
              <a:rPr lang="en-US" sz="2800" b="1" dirty="0" smtClean="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baptism is essential for obedience, but not salvation! (Heb 5:8-9)</a:t>
            </a:r>
            <a:endParaRPr lang="en-US" sz="2800" b="1" dirty="0">
              <a:ln>
                <a:solidFill>
                  <a:srgbClr val="00B0F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79984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2000" fill="hold"/>
                                        <p:tgtEl>
                                          <p:spTgt spid="2">
                                            <p:bg/>
                                          </p:spTgt>
                                        </p:tgtEl>
                                        <p:attrNameLst>
                                          <p:attrName>ppt_w</p:attrName>
                                        </p:attrNameLst>
                                      </p:cBhvr>
                                      <p:tavLst>
                                        <p:tav tm="0">
                                          <p:val>
                                            <p:strVal val="#ppt_w*0.70"/>
                                          </p:val>
                                        </p:tav>
                                        <p:tav tm="100000">
                                          <p:val>
                                            <p:strVal val="#ppt_w"/>
                                          </p:val>
                                        </p:tav>
                                      </p:tavLst>
                                    </p:anim>
                                    <p:anim calcmode="lin" valueType="num">
                                      <p:cBhvr>
                                        <p:cTn id="8" dur="2000" fill="hold"/>
                                        <p:tgtEl>
                                          <p:spTgt spid="2">
                                            <p:bg/>
                                          </p:spTgt>
                                        </p:tgtEl>
                                        <p:attrNameLst>
                                          <p:attrName>ppt_h</p:attrName>
                                        </p:attrNameLst>
                                      </p:cBhvr>
                                      <p:tavLst>
                                        <p:tav tm="0">
                                          <p:val>
                                            <p:strVal val="#ppt_h"/>
                                          </p:val>
                                        </p:tav>
                                        <p:tav tm="100000">
                                          <p:val>
                                            <p:strVal val="#ppt_h"/>
                                          </p:val>
                                        </p:tav>
                                      </p:tavLst>
                                    </p:anim>
                                    <p:animEffect transition="in" filter="fade">
                                      <p:cBhvr>
                                        <p:cTn id="9" dur="2000"/>
                                        <p:tgtEl>
                                          <p:spTgt spid="2">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p:cTn id="20"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1"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8"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9" dur="20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p:cTn id="34" dur="2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5" dur="2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6"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494</Words>
  <Application>Microsoft Office PowerPoint</Application>
  <PresentationFormat>Custom</PresentationFormat>
  <Paragraphs>43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Monotype Corsiva</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Danville Church</cp:lastModifiedBy>
  <cp:revision>20</cp:revision>
  <dcterms:created xsi:type="dcterms:W3CDTF">2016-07-26T13:35:03Z</dcterms:created>
  <dcterms:modified xsi:type="dcterms:W3CDTF">2016-08-07T12:51:17Z</dcterms:modified>
</cp:coreProperties>
</file>