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9" r:id="rId2"/>
    <p:sldId id="326" r:id="rId3"/>
    <p:sldId id="325" r:id="rId4"/>
    <p:sldId id="291" r:id="rId5"/>
    <p:sldId id="260" r:id="rId6"/>
    <p:sldId id="316" r:id="rId7"/>
    <p:sldId id="317" r:id="rId8"/>
    <p:sldId id="318" r:id="rId9"/>
    <p:sldId id="297" r:id="rId10"/>
    <p:sldId id="315" r:id="rId11"/>
    <p:sldId id="294" r:id="rId12"/>
    <p:sldId id="319" r:id="rId13"/>
    <p:sldId id="295" r:id="rId14"/>
    <p:sldId id="296" r:id="rId15"/>
    <p:sldId id="270" r:id="rId16"/>
    <p:sldId id="320" r:id="rId17"/>
    <p:sldId id="301" r:id="rId18"/>
    <p:sldId id="321" r:id="rId19"/>
    <p:sldId id="322" r:id="rId20"/>
    <p:sldId id="302" r:id="rId21"/>
    <p:sldId id="303" r:id="rId22"/>
    <p:sldId id="305" r:id="rId23"/>
    <p:sldId id="306" r:id="rId24"/>
    <p:sldId id="273" r:id="rId25"/>
    <p:sldId id="276" r:id="rId26"/>
    <p:sldId id="307" r:id="rId27"/>
    <p:sldId id="278" r:id="rId28"/>
    <p:sldId id="323" r:id="rId29"/>
    <p:sldId id="324" r:id="rId30"/>
    <p:sldId id="314" r:id="rId31"/>
    <p:sldId id="289" r:id="rId32"/>
  </p:sldIdLst>
  <p:sldSz cx="12161838"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FFFF00"/>
    <a:srgbClr val="F63429"/>
    <a:srgbClr val="E2E8F6"/>
    <a:srgbClr val="F33725"/>
    <a:srgbClr val="A50021"/>
    <a:srgbClr val="F2F2F2"/>
    <a:srgbClr val="FF990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25"/>
    <p:restoredTop sz="94643"/>
  </p:normalViewPr>
  <p:slideViewPr>
    <p:cSldViewPr showGuides="1">
      <p:cViewPr varScale="1">
        <p:scale>
          <a:sx n="65" d="100"/>
          <a:sy n="65" d="100"/>
        </p:scale>
        <p:origin x="-600" y="-10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8DE15-01AF-3E40-872C-03CDFE8998EA}" type="datetimeFigureOut">
              <a:rPr lang="en-US" smtClean="0"/>
              <a:t>7/31/2016</a:t>
            </a:fld>
            <a:endParaRPr lang="en-US"/>
          </a:p>
        </p:txBody>
      </p:sp>
      <p:sp>
        <p:nvSpPr>
          <p:cNvPr id="4" name="Slide Image Placeholder 3"/>
          <p:cNvSpPr>
            <a:spLocks noGrp="1" noRot="1" noChangeAspect="1"/>
          </p:cNvSpPr>
          <p:nvPr>
            <p:ph type="sldImg" idx="2"/>
          </p:nvPr>
        </p:nvSpPr>
        <p:spPr>
          <a:xfrm>
            <a:off x="692150" y="1143000"/>
            <a:ext cx="54737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8535AD-36E8-024C-BF47-165A647D77FC}" type="slidenum">
              <a:rPr lang="en-US" smtClean="0"/>
              <a:t>‹#›</a:t>
            </a:fld>
            <a:endParaRPr lang="en-US"/>
          </a:p>
        </p:txBody>
      </p:sp>
    </p:spTree>
    <p:extLst>
      <p:ext uri="{BB962C8B-B14F-4D97-AF65-F5344CB8AC3E}">
        <p14:creationId xmlns:p14="http://schemas.microsoft.com/office/powerpoint/2010/main" val="580219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535AD-36E8-024C-BF47-165A647D77FC}" type="slidenum">
              <a:rPr lang="en-US" smtClean="0"/>
              <a:t>11</a:t>
            </a:fld>
            <a:endParaRPr lang="en-US"/>
          </a:p>
        </p:txBody>
      </p:sp>
    </p:spTree>
    <p:extLst>
      <p:ext uri="{BB962C8B-B14F-4D97-AF65-F5344CB8AC3E}">
        <p14:creationId xmlns:p14="http://schemas.microsoft.com/office/powerpoint/2010/main" val="21727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CC8378-1B1D-4347-BD47-2960AC43C2F6}" type="slidenum">
              <a:rPr lang="en-US"/>
              <a:pPr>
                <a:defRPr/>
              </a:pPr>
              <a:t>‹#›</a:t>
            </a:fld>
            <a:endParaRPr lang="en-US"/>
          </a:p>
        </p:txBody>
      </p:sp>
    </p:spTree>
    <p:extLst>
      <p:ext uri="{BB962C8B-B14F-4D97-AF65-F5344CB8AC3E}">
        <p14:creationId xmlns:p14="http://schemas.microsoft.com/office/powerpoint/2010/main" val="337762957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5242DC-91AD-46D2-A2AA-5AB623B08EFB}" type="slidenum">
              <a:rPr lang="en-US"/>
              <a:pPr>
                <a:defRPr/>
              </a:pPr>
              <a:t>‹#›</a:t>
            </a:fld>
            <a:endParaRPr lang="en-US"/>
          </a:p>
        </p:txBody>
      </p:sp>
    </p:spTree>
    <p:extLst>
      <p:ext uri="{BB962C8B-B14F-4D97-AF65-F5344CB8AC3E}">
        <p14:creationId xmlns:p14="http://schemas.microsoft.com/office/powerpoint/2010/main" val="129289437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29ADCD-37F6-42CA-B4D3-B16C587701C4}" type="slidenum">
              <a:rPr lang="en-US"/>
              <a:pPr>
                <a:defRPr/>
              </a:pPr>
              <a:t>‹#›</a:t>
            </a:fld>
            <a:endParaRPr lang="en-US"/>
          </a:p>
        </p:txBody>
      </p:sp>
    </p:spTree>
    <p:extLst>
      <p:ext uri="{BB962C8B-B14F-4D97-AF65-F5344CB8AC3E}">
        <p14:creationId xmlns:p14="http://schemas.microsoft.com/office/powerpoint/2010/main" val="164073845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774494-19FA-4021-A8F5-E67E844B4F2A}" type="slidenum">
              <a:rPr lang="en-US"/>
              <a:pPr>
                <a:defRPr/>
              </a:pPr>
              <a:t>‹#›</a:t>
            </a:fld>
            <a:endParaRPr lang="en-US"/>
          </a:p>
        </p:txBody>
      </p:sp>
    </p:spTree>
    <p:extLst>
      <p:ext uri="{BB962C8B-B14F-4D97-AF65-F5344CB8AC3E}">
        <p14:creationId xmlns:p14="http://schemas.microsoft.com/office/powerpoint/2010/main" val="4205683994"/>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E4C53C-0D1E-4673-A5AB-F77E759EAE1E}" type="slidenum">
              <a:rPr lang="en-US"/>
              <a:pPr>
                <a:defRPr/>
              </a:pPr>
              <a:t>‹#›</a:t>
            </a:fld>
            <a:endParaRPr lang="en-US"/>
          </a:p>
        </p:txBody>
      </p:sp>
    </p:spTree>
    <p:extLst>
      <p:ext uri="{BB962C8B-B14F-4D97-AF65-F5344CB8AC3E}">
        <p14:creationId xmlns:p14="http://schemas.microsoft.com/office/powerpoint/2010/main" val="326736884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65E4BF-CE0D-4E13-A7EE-6D49E99EB659}" type="slidenum">
              <a:rPr lang="en-US"/>
              <a:pPr>
                <a:defRPr/>
              </a:pPr>
              <a:t>‹#›</a:t>
            </a:fld>
            <a:endParaRPr lang="en-US"/>
          </a:p>
        </p:txBody>
      </p:sp>
    </p:spTree>
    <p:extLst>
      <p:ext uri="{BB962C8B-B14F-4D97-AF65-F5344CB8AC3E}">
        <p14:creationId xmlns:p14="http://schemas.microsoft.com/office/powerpoint/2010/main" val="156962806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B17E096-5C1D-41E4-AD14-6E33DF8E0345}" type="slidenum">
              <a:rPr lang="en-US"/>
              <a:pPr>
                <a:defRPr/>
              </a:pPr>
              <a:t>‹#›</a:t>
            </a:fld>
            <a:endParaRPr lang="en-US"/>
          </a:p>
        </p:txBody>
      </p:sp>
    </p:spTree>
    <p:extLst>
      <p:ext uri="{BB962C8B-B14F-4D97-AF65-F5344CB8AC3E}">
        <p14:creationId xmlns:p14="http://schemas.microsoft.com/office/powerpoint/2010/main" val="298541231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229567F-9354-48BB-9ECC-FFE749FAB0F2}" type="slidenum">
              <a:rPr lang="en-US"/>
              <a:pPr>
                <a:defRPr/>
              </a:pPr>
              <a:t>‹#›</a:t>
            </a:fld>
            <a:endParaRPr lang="en-US"/>
          </a:p>
        </p:txBody>
      </p:sp>
    </p:spTree>
    <p:extLst>
      <p:ext uri="{BB962C8B-B14F-4D97-AF65-F5344CB8AC3E}">
        <p14:creationId xmlns:p14="http://schemas.microsoft.com/office/powerpoint/2010/main" val="125547762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37EF1DF-9B7E-4AB3-9071-0045C17A7E29}" type="slidenum">
              <a:rPr lang="en-US"/>
              <a:pPr>
                <a:defRPr/>
              </a:pPr>
              <a:t>‹#›</a:t>
            </a:fld>
            <a:endParaRPr lang="en-US"/>
          </a:p>
        </p:txBody>
      </p:sp>
    </p:spTree>
    <p:extLst>
      <p:ext uri="{BB962C8B-B14F-4D97-AF65-F5344CB8AC3E}">
        <p14:creationId xmlns:p14="http://schemas.microsoft.com/office/powerpoint/2010/main" val="1161361495"/>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583587-1419-4371-BBE8-31AFD70F68E4}" type="slidenum">
              <a:rPr lang="en-US"/>
              <a:pPr>
                <a:defRPr/>
              </a:pPr>
              <a:t>‹#›</a:t>
            </a:fld>
            <a:endParaRPr lang="en-US"/>
          </a:p>
        </p:txBody>
      </p:sp>
    </p:spTree>
    <p:extLst>
      <p:ext uri="{BB962C8B-B14F-4D97-AF65-F5344CB8AC3E}">
        <p14:creationId xmlns:p14="http://schemas.microsoft.com/office/powerpoint/2010/main" val="863956109"/>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C5567E-BAA6-40FA-B8EF-C124747D12F3}" type="slidenum">
              <a:rPr lang="en-US"/>
              <a:pPr>
                <a:defRPr/>
              </a:pPr>
              <a:t>‹#›</a:t>
            </a:fld>
            <a:endParaRPr lang="en-US"/>
          </a:p>
        </p:txBody>
      </p:sp>
    </p:spTree>
    <p:extLst>
      <p:ext uri="{BB962C8B-B14F-4D97-AF65-F5344CB8AC3E}">
        <p14:creationId xmlns:p14="http://schemas.microsoft.com/office/powerpoint/2010/main" val="134502497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8092" y="274638"/>
            <a:ext cx="1094565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8092" y="1600201"/>
            <a:ext cx="10945654"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8092" y="6245225"/>
            <a:ext cx="28377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55295" y="6245225"/>
            <a:ext cx="3851249"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15984" y="6245225"/>
            <a:ext cx="2837762"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029DB18-C047-41E6-944B-439D8C1BDE7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hyperlink" Target="http://planetpreterist.com/" TargetMode="Externa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www.preteristvision.org/index.html" TargetMode="External"/><Relationship Id="rId4" Type="http://schemas.openxmlformats.org/officeDocument/2006/relationships/image" Target="../media/image10.jpe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252119" y="685800"/>
            <a:ext cx="7239000" cy="553998"/>
          </a:xfrm>
          <a:prstGeom prst="rect">
            <a:avLst/>
          </a:prstGeom>
          <a:noFill/>
        </p:spPr>
        <p:txBody>
          <a:bodyPr wrap="square" rtlCol="0">
            <a:spAutoFit/>
          </a:bodyPr>
          <a:lstStyle/>
          <a:p>
            <a:pPr algn="r"/>
            <a:r>
              <a:rPr lang="en-US" sz="3000" b="1" dirty="0" smtClean="0">
                <a:solidFill>
                  <a:schemeClr val="bg1"/>
                </a:solidFill>
                <a:effectLst>
                  <a:outerShdw blurRad="38100" dist="38100" dir="2700000" algn="tl">
                    <a:srgbClr val="000000">
                      <a:alpha val="43137"/>
                    </a:srgbClr>
                  </a:outerShdw>
                </a:effectLst>
              </a:rPr>
              <a:t>Today’s Reading: 2 TIMOTHY 2:14-19</a:t>
            </a:r>
            <a:endParaRPr lang="en-US" sz="3000" b="1" dirty="0">
              <a:solidFill>
                <a:schemeClr val="bg1"/>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3519" y="0"/>
            <a:ext cx="7199407" cy="1107996"/>
          </a:xfrm>
          <a:prstGeom prst="rect">
            <a:avLst/>
          </a:prstGeom>
          <a:solidFill>
            <a:srgbClr val="000000">
              <a:alpha val="50196"/>
            </a:srgbClr>
          </a:solidFill>
          <a:effectLst>
            <a:softEdge rad="127000"/>
          </a:effectLst>
        </p:spPr>
        <p:txBody>
          <a:bodyPr wrap="non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6600" b="1" cap="none" spc="600" dirty="0" smtClean="0">
                <a:ln>
                  <a:solidFill>
                    <a:schemeClr val="bg1">
                      <a:lumMod val="50000"/>
                    </a:schemeClr>
                  </a:solidFill>
                </a:ln>
                <a:solidFill>
                  <a:schemeClr val="accent3"/>
                </a:solidFill>
                <a:effectLst>
                  <a:outerShdw blurRad="38100" dist="38100" dir="2700000" algn="tl">
                    <a:srgbClr val="000000">
                      <a:alpha val="43137"/>
                    </a:srgbClr>
                  </a:outerShdw>
                </a:effectLst>
                <a:latin typeface="Glass Houses" panose="020B0600050302020204" pitchFamily="34" charset="0"/>
              </a:rPr>
              <a:t>Area Churches</a:t>
            </a:r>
            <a:endParaRPr lang="en-US" sz="6600" b="1" cap="none" spc="600" dirty="0">
              <a:ln>
                <a:solidFill>
                  <a:schemeClr val="bg1">
                    <a:lumMod val="50000"/>
                  </a:schemeClr>
                </a:solidFill>
              </a:ln>
              <a:solidFill>
                <a:schemeClr val="accent3"/>
              </a:solidFill>
              <a:effectLst>
                <a:outerShdw blurRad="38100" dist="38100" dir="2700000" algn="tl">
                  <a:srgbClr val="000000">
                    <a:alpha val="43137"/>
                  </a:srgbClr>
                </a:outerShdw>
              </a:effectLst>
              <a:latin typeface="Glass Houses" panose="020B06000503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5241" y="0"/>
            <a:ext cx="2846597" cy="3352523"/>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151" y="914400"/>
            <a:ext cx="4465090" cy="1956832"/>
          </a:xfrm>
          <a:prstGeom prst="rect">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462" y="795578"/>
            <a:ext cx="4492381" cy="2096851"/>
          </a:xfrm>
          <a:prstGeom prst="rect">
            <a:avLst/>
          </a:prstGeom>
          <a:ln>
            <a:noFill/>
          </a:ln>
          <a:effectLst>
            <a:softEdge rad="11250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119" y="3352639"/>
            <a:ext cx="4919066" cy="2480867"/>
          </a:xfrm>
          <a:prstGeom prst="rect">
            <a:avLst/>
          </a:prstGeom>
          <a:ln>
            <a:noFill/>
          </a:ln>
          <a:effectLst>
            <a:softEdge rad="112500"/>
          </a:effectLst>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b="19197"/>
          <a:stretch/>
        </p:blipFill>
        <p:spPr>
          <a:xfrm>
            <a:off x="8257845" y="3626986"/>
            <a:ext cx="3857242" cy="2359420"/>
          </a:xfrm>
          <a:prstGeom prst="rect">
            <a:avLst/>
          </a:prstGeom>
          <a:ln>
            <a:noFill/>
          </a:ln>
          <a:effectLst>
            <a:softEdge rad="112500"/>
          </a:effec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07397" y="3118243"/>
            <a:ext cx="3315950" cy="3376905"/>
          </a:xfrm>
          <a:prstGeom prst="rect">
            <a:avLst/>
          </a:prstGeom>
          <a:ln>
            <a:noFill/>
          </a:ln>
          <a:effectLst>
            <a:softEdge rad="112500"/>
          </a:effectLst>
        </p:spPr>
      </p:pic>
    </p:spTree>
    <p:extLst>
      <p:ext uri="{BB962C8B-B14F-4D97-AF65-F5344CB8AC3E}">
        <p14:creationId xmlns:p14="http://schemas.microsoft.com/office/powerpoint/2010/main" val="207568759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170" name="Picture 2" descr="404px-Christian_cro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046" y="762000"/>
            <a:ext cx="1161287"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Line 3"/>
          <p:cNvSpPr>
            <a:spLocks noChangeShapeType="1"/>
          </p:cNvSpPr>
          <p:nvPr/>
        </p:nvSpPr>
        <p:spPr bwMode="auto">
          <a:xfrm>
            <a:off x="0" y="1981200"/>
            <a:ext cx="12161838" cy="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54276" name="Text Box 4"/>
          <p:cNvSpPr txBox="1">
            <a:spLocks noChangeArrowheads="1"/>
          </p:cNvSpPr>
          <p:nvPr/>
        </p:nvSpPr>
        <p:spPr bwMode="auto">
          <a:xfrm>
            <a:off x="1418881" y="1600201"/>
            <a:ext cx="1621578" cy="366713"/>
          </a:xfrm>
          <a:prstGeom prst="rect">
            <a:avLst/>
          </a:prstGeom>
          <a:solidFill>
            <a:srgbClr val="A5002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b="1">
                <a:solidFill>
                  <a:srgbClr val="FFFF00"/>
                </a:solidFill>
              </a:rPr>
              <a:t>eschaton</a:t>
            </a:r>
          </a:p>
        </p:txBody>
      </p:sp>
      <p:sp>
        <p:nvSpPr>
          <p:cNvPr id="7173" name="AutoShape 5"/>
          <p:cNvSpPr>
            <a:spLocks noChangeArrowheads="1"/>
          </p:cNvSpPr>
          <p:nvPr/>
        </p:nvSpPr>
        <p:spPr bwMode="auto">
          <a:xfrm>
            <a:off x="1925624" y="1981200"/>
            <a:ext cx="1418881" cy="1981200"/>
          </a:xfrm>
          <a:prstGeom prst="wedgeRectCallout">
            <a:avLst>
              <a:gd name="adj1" fmla="val -43750"/>
              <a:gd name="adj2" fmla="val 700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algn="ctr"/>
            <a:endParaRPr lang="en-US"/>
          </a:p>
        </p:txBody>
      </p:sp>
      <p:sp>
        <p:nvSpPr>
          <p:cNvPr id="54278" name="AutoShape 6"/>
          <p:cNvSpPr>
            <a:spLocks noChangeArrowheads="1"/>
          </p:cNvSpPr>
          <p:nvPr/>
        </p:nvSpPr>
        <p:spPr bwMode="auto">
          <a:xfrm>
            <a:off x="137318" y="2514600"/>
            <a:ext cx="2903141" cy="1295400"/>
          </a:xfrm>
          <a:prstGeom prst="wedgeRectCallout">
            <a:avLst>
              <a:gd name="adj1" fmla="val 16667"/>
              <a:gd name="adj2" fmla="val -93384"/>
            </a:avLst>
          </a:prstGeom>
          <a:solidFill>
            <a:srgbClr val="A50021"/>
          </a:solidFill>
          <a:ln w="9525" algn="ctr">
            <a:solidFill>
              <a:schemeClr val="tx1"/>
            </a:solidFill>
            <a:miter lim="800000"/>
            <a:headEnd/>
            <a:tailEnd/>
          </a:ln>
          <a:effectLst/>
        </p:spPr>
        <p:txBody>
          <a:bodyPr/>
          <a:lstStyle/>
          <a:p>
            <a:pPr algn="ctr">
              <a:defRPr/>
            </a:pPr>
            <a:r>
              <a:rPr lang="en-US" sz="2000" b="1" dirty="0">
                <a:solidFill>
                  <a:srgbClr val="FFFF00"/>
                </a:solidFill>
                <a:effectLst>
                  <a:outerShdw blurRad="38100" dist="38100" dir="2700000" algn="tl">
                    <a:srgbClr val="000000"/>
                  </a:outerShdw>
                </a:effectLst>
              </a:rPr>
              <a:t>Messianic Reign</a:t>
            </a:r>
          </a:p>
          <a:p>
            <a:pPr algn="ctr">
              <a:defRPr/>
            </a:pPr>
            <a:r>
              <a:rPr lang="en-US" sz="2000" b="1" dirty="0">
                <a:solidFill>
                  <a:srgbClr val="FFFF00"/>
                </a:solidFill>
                <a:effectLst>
                  <a:outerShdw blurRad="38100" dist="38100" dir="2700000" algn="tl">
                    <a:srgbClr val="000000"/>
                  </a:outerShdw>
                </a:effectLst>
              </a:rPr>
              <a:t>40-Years</a:t>
            </a:r>
          </a:p>
          <a:p>
            <a:pPr algn="ctr">
              <a:defRPr/>
            </a:pPr>
            <a:r>
              <a:rPr lang="en-US" sz="2000" b="1" dirty="0">
                <a:solidFill>
                  <a:srgbClr val="FFFF00"/>
                </a:solidFill>
                <a:effectLst>
                  <a:outerShdw blurRad="38100" dist="38100" dir="2700000" algn="tl">
                    <a:srgbClr val="000000"/>
                  </a:outerShdw>
                </a:effectLst>
              </a:rPr>
              <a:t>“Kingdom of Christ”</a:t>
            </a:r>
          </a:p>
        </p:txBody>
      </p:sp>
      <p:sp>
        <p:nvSpPr>
          <p:cNvPr id="54279" name="AutoShape 7"/>
          <p:cNvSpPr>
            <a:spLocks noChangeArrowheads="1"/>
          </p:cNvSpPr>
          <p:nvPr/>
        </p:nvSpPr>
        <p:spPr bwMode="auto">
          <a:xfrm>
            <a:off x="3243157" y="1424464"/>
            <a:ext cx="327656" cy="1037273"/>
          </a:xfrm>
          <a:prstGeom prst="irregularSeal1">
            <a:avLst/>
          </a:prstGeom>
          <a:solidFill>
            <a:srgbClr val="A5002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p>
            <a:endParaRPr lang="en-US"/>
          </a:p>
        </p:txBody>
      </p:sp>
      <p:sp>
        <p:nvSpPr>
          <p:cNvPr id="54283" name="AutoShape 11"/>
          <p:cNvSpPr>
            <a:spLocks noChangeArrowheads="1"/>
          </p:cNvSpPr>
          <p:nvPr/>
        </p:nvSpPr>
        <p:spPr bwMode="auto">
          <a:xfrm>
            <a:off x="3406985" y="2667000"/>
            <a:ext cx="3445854" cy="2286000"/>
          </a:xfrm>
          <a:prstGeom prst="wedgeRectCallout">
            <a:avLst>
              <a:gd name="adj1" fmla="val -47731"/>
              <a:gd name="adj2" fmla="val -82176"/>
            </a:avLst>
          </a:prstGeom>
          <a:solidFill>
            <a:srgbClr val="A50021"/>
          </a:solidFill>
          <a:ln w="9525" algn="ctr">
            <a:solidFill>
              <a:schemeClr val="tx1"/>
            </a:solidFill>
            <a:miter lim="800000"/>
            <a:headEnd/>
            <a:tailEnd/>
          </a:ln>
          <a:effectLst/>
        </p:spPr>
        <p:txBody>
          <a:bodyPr/>
          <a:lstStyle/>
          <a:p>
            <a:pPr algn="ctr">
              <a:defRPr/>
            </a:pPr>
            <a:r>
              <a:rPr lang="en-US" sz="2000" b="1" dirty="0" smtClean="0">
                <a:solidFill>
                  <a:srgbClr val="FFFF00"/>
                </a:solidFill>
                <a:effectLst>
                  <a:outerShdw blurRad="38100" dist="38100" dir="2700000" algn="tl">
                    <a:srgbClr val="000000"/>
                  </a:outerShdw>
                </a:effectLst>
              </a:rPr>
              <a:t>Destruction of Jerusalem</a:t>
            </a:r>
          </a:p>
          <a:p>
            <a:pPr algn="ctr">
              <a:defRPr/>
            </a:pPr>
            <a:r>
              <a:rPr lang="en-US" sz="2000" b="1" dirty="0" smtClean="0">
                <a:solidFill>
                  <a:srgbClr val="FFFF00"/>
                </a:solidFill>
                <a:effectLst>
                  <a:outerShdw blurRad="38100" dist="38100" dir="2700000" algn="tl">
                    <a:srgbClr val="000000"/>
                  </a:outerShdw>
                </a:effectLst>
              </a:rPr>
              <a:t>2</a:t>
            </a:r>
            <a:r>
              <a:rPr lang="en-US" sz="2000" b="1" baseline="30000" dirty="0" smtClean="0">
                <a:solidFill>
                  <a:srgbClr val="FFFF00"/>
                </a:solidFill>
                <a:effectLst>
                  <a:outerShdw blurRad="38100" dist="38100" dir="2700000" algn="tl">
                    <a:srgbClr val="000000"/>
                  </a:outerShdw>
                </a:effectLst>
              </a:rPr>
              <a:t>nd</a:t>
            </a:r>
            <a:r>
              <a:rPr lang="en-US" sz="2000" b="1" dirty="0" smtClean="0">
                <a:solidFill>
                  <a:srgbClr val="FFFF00"/>
                </a:solidFill>
                <a:effectLst>
                  <a:outerShdw blurRad="38100" dist="38100" dir="2700000" algn="tl">
                    <a:srgbClr val="000000"/>
                  </a:outerShdw>
                </a:effectLst>
              </a:rPr>
              <a:t> </a:t>
            </a:r>
            <a:r>
              <a:rPr lang="en-US" sz="2000" b="1" dirty="0">
                <a:solidFill>
                  <a:srgbClr val="FFFF00"/>
                </a:solidFill>
                <a:effectLst>
                  <a:outerShdw blurRad="38100" dist="38100" dir="2700000" algn="tl">
                    <a:srgbClr val="000000"/>
                  </a:outerShdw>
                </a:effectLst>
              </a:rPr>
              <a:t>Coming</a:t>
            </a:r>
          </a:p>
          <a:p>
            <a:pPr algn="ctr">
              <a:defRPr/>
            </a:pPr>
            <a:r>
              <a:rPr lang="en-US" sz="2000" b="1" dirty="0">
                <a:solidFill>
                  <a:srgbClr val="FFFF00"/>
                </a:solidFill>
                <a:effectLst>
                  <a:outerShdw blurRad="38100" dist="38100" dir="2700000" algn="tl">
                    <a:srgbClr val="000000"/>
                  </a:outerShdw>
                </a:effectLst>
              </a:rPr>
              <a:t>“Kingdom of God”</a:t>
            </a:r>
          </a:p>
          <a:p>
            <a:pPr algn="ctr">
              <a:defRPr/>
            </a:pPr>
            <a:r>
              <a:rPr lang="en-US" sz="2000" b="1" dirty="0">
                <a:solidFill>
                  <a:srgbClr val="FFFF00"/>
                </a:solidFill>
                <a:effectLst>
                  <a:outerShdw blurRad="38100" dist="38100" dir="2700000" algn="tl">
                    <a:srgbClr val="000000"/>
                  </a:outerShdw>
                </a:effectLst>
              </a:rPr>
              <a:t>[full glory &amp; power]</a:t>
            </a:r>
          </a:p>
          <a:p>
            <a:pPr algn="ctr">
              <a:defRPr/>
            </a:pPr>
            <a:r>
              <a:rPr lang="en-US" sz="2000" b="1" dirty="0">
                <a:solidFill>
                  <a:srgbClr val="FFFF00"/>
                </a:solidFill>
                <a:effectLst>
                  <a:outerShdw blurRad="38100" dist="38100" dir="2700000" algn="tl">
                    <a:srgbClr val="000000"/>
                  </a:outerShdw>
                </a:effectLst>
              </a:rPr>
              <a:t>Resurrection</a:t>
            </a:r>
          </a:p>
          <a:p>
            <a:pPr algn="ctr">
              <a:defRPr/>
            </a:pPr>
            <a:r>
              <a:rPr lang="en-US" sz="2000" b="1" dirty="0">
                <a:solidFill>
                  <a:srgbClr val="FFFF00"/>
                </a:solidFill>
                <a:effectLst>
                  <a:outerShdw blurRad="38100" dist="38100" dir="2700000" algn="tl">
                    <a:srgbClr val="000000"/>
                  </a:outerShdw>
                </a:effectLst>
              </a:rPr>
              <a:t>Final Judgment</a:t>
            </a:r>
          </a:p>
          <a:p>
            <a:pPr algn="ctr">
              <a:defRPr/>
            </a:pPr>
            <a:r>
              <a:rPr lang="en-US" sz="2000" b="1" dirty="0">
                <a:solidFill>
                  <a:srgbClr val="FFFF00"/>
                </a:solidFill>
                <a:effectLst>
                  <a:outerShdw blurRad="38100" dist="38100" dir="2700000" algn="tl">
                    <a:srgbClr val="000000"/>
                  </a:outerShdw>
                </a:effectLst>
              </a:rPr>
              <a:t>End of the World</a:t>
            </a:r>
          </a:p>
        </p:txBody>
      </p:sp>
      <p:sp>
        <p:nvSpPr>
          <p:cNvPr id="54284" name="AutoShape 12"/>
          <p:cNvSpPr>
            <a:spLocks noChangeArrowheads="1"/>
          </p:cNvSpPr>
          <p:nvPr/>
        </p:nvSpPr>
        <p:spPr bwMode="auto">
          <a:xfrm>
            <a:off x="4763387" y="1005762"/>
            <a:ext cx="7398451" cy="963454"/>
          </a:xfrm>
          <a:prstGeom prst="rightArrow">
            <a:avLst>
              <a:gd name="adj1" fmla="val 53787"/>
              <a:gd name="adj2" fmla="val 156989"/>
            </a:avLst>
          </a:prstGeom>
          <a:solidFill>
            <a:schemeClr val="tx1"/>
          </a:solidFill>
          <a:ln w="9525" algn="ctr">
            <a:noFill/>
            <a:miter lim="800000"/>
            <a:headEnd/>
            <a:tailEnd/>
          </a:ln>
          <a:effectLst/>
        </p:spPr>
        <p:txBody>
          <a:bodyPr anchor="ctr">
            <a:spAutoFit/>
          </a:bodyPr>
          <a:lstStyle/>
          <a:p>
            <a:pPr algn="ctr">
              <a:defRPr/>
            </a:pPr>
            <a:r>
              <a:rPr lang="en-US" sz="2800" b="1">
                <a:solidFill>
                  <a:srgbClr val="FFFFFF"/>
                </a:solidFill>
                <a:effectLst>
                  <a:outerShdw blurRad="38100" dist="38100" dir="2700000" algn="tl">
                    <a:srgbClr val="808080"/>
                  </a:outerShdw>
                </a:effectLst>
              </a:rPr>
              <a:t>Earth continues eternally</a:t>
            </a:r>
          </a:p>
        </p:txBody>
      </p:sp>
      <p:sp>
        <p:nvSpPr>
          <p:cNvPr id="54285" name="Text Box 13"/>
          <p:cNvSpPr txBox="1">
            <a:spLocks noChangeArrowheads="1"/>
          </p:cNvSpPr>
          <p:nvPr/>
        </p:nvSpPr>
        <p:spPr bwMode="auto">
          <a:xfrm>
            <a:off x="252412" y="5132773"/>
            <a:ext cx="11658601" cy="1323439"/>
          </a:xfrm>
          <a:prstGeom prst="rect">
            <a:avLst/>
          </a:prstGeom>
          <a:solidFill>
            <a:srgbClr val="F8F8F8"/>
          </a:solidFill>
          <a:ln w="9525" algn="ctr">
            <a:solidFill>
              <a:schemeClr val="tx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latin typeface="Times New Roman" pitchFamily="18" charset="0"/>
              </a:rPr>
              <a:t>This means that during the </a:t>
            </a:r>
            <a:r>
              <a:rPr lang="en-US" sz="2000" b="1" i="1" dirty="0">
                <a:latin typeface="Times New Roman" pitchFamily="18" charset="0"/>
              </a:rPr>
              <a:t>eschaton</a:t>
            </a:r>
            <a:r>
              <a:rPr lang="en-US" sz="2000" b="1" dirty="0">
                <a:latin typeface="Times New Roman" pitchFamily="18" charset="0"/>
              </a:rPr>
              <a:t> </a:t>
            </a:r>
            <a:r>
              <a:rPr lang="en-US" sz="2000" b="1" dirty="0" smtClean="0">
                <a:latin typeface="Times New Roman" pitchFamily="18" charset="0"/>
              </a:rPr>
              <a:t>(</a:t>
            </a:r>
            <a:r>
              <a:rPr lang="en-US" sz="2000" b="1" i="1" dirty="0" smtClean="0">
                <a:ln>
                  <a:solidFill>
                    <a:srgbClr val="C00000"/>
                  </a:solidFill>
                </a:ln>
                <a:latin typeface="Times New Roman" pitchFamily="18" charset="0"/>
              </a:rPr>
              <a:t>climax of history, jrb</a:t>
            </a:r>
            <a:r>
              <a:rPr lang="en-US" sz="2000" b="1" dirty="0" smtClean="0">
                <a:latin typeface="Times New Roman" pitchFamily="18" charset="0"/>
              </a:rPr>
              <a:t>) the </a:t>
            </a:r>
            <a:r>
              <a:rPr lang="en-US" sz="2000" b="1" dirty="0">
                <a:latin typeface="Times New Roman" pitchFamily="18" charset="0"/>
              </a:rPr>
              <a:t>believers lived in a tension of experienced and anticipated eschatology; between “the already” and “the not yet.” They were already in the kingdom of Christ (Col 1:13), but still waiting for the coming of the kingdom of God (1 Cor 15:24-28).  (Max King, </a:t>
            </a:r>
            <a:r>
              <a:rPr lang="en-US" sz="2000" b="1" i="1" dirty="0">
                <a:latin typeface="Times New Roman" pitchFamily="18" charset="0"/>
              </a:rPr>
              <a:t>“The Cross and the Parousia of Christ,”</a:t>
            </a:r>
            <a:r>
              <a:rPr lang="en-US" sz="2000" b="1" dirty="0">
                <a:latin typeface="Times New Roman" pitchFamily="18" charset="0"/>
              </a:rPr>
              <a:t> p32)</a:t>
            </a:r>
          </a:p>
        </p:txBody>
      </p:sp>
      <p:sp>
        <p:nvSpPr>
          <p:cNvPr id="54286" name="AutoShape 14"/>
          <p:cNvSpPr>
            <a:spLocks noChangeArrowheads="1"/>
          </p:cNvSpPr>
          <p:nvPr/>
        </p:nvSpPr>
        <p:spPr bwMode="auto">
          <a:xfrm>
            <a:off x="7601149" y="2209800"/>
            <a:ext cx="3952597" cy="2743200"/>
          </a:xfrm>
          <a:prstGeom prst="wedgeRectCallout">
            <a:avLst>
              <a:gd name="adj1" fmla="val -153436"/>
              <a:gd name="adj2" fmla="val -58031"/>
            </a:avLst>
          </a:prstGeom>
          <a:solidFill>
            <a:srgbClr val="F8F8F8">
              <a:alpha val="80000"/>
            </a:srgbClr>
          </a:solidFill>
          <a:ln w="19050" algn="ctr">
            <a:solidFill>
              <a:schemeClr val="tx1"/>
            </a:solidFill>
            <a:miter lim="800000"/>
            <a:headEnd/>
            <a:tailEnd/>
          </a:ln>
          <a:effectLst/>
        </p:spPr>
        <p:txBody>
          <a:bodyPr/>
          <a:lstStyle/>
          <a:p>
            <a:pPr algn="ctr">
              <a:defRPr/>
            </a:pPr>
            <a:r>
              <a:rPr lang="en-US" sz="2400" b="1" dirty="0">
                <a:effectLst>
                  <a:outerShdw blurRad="38100" dist="38100" dir="2700000" algn="tl">
                    <a:srgbClr val="C0C0C0"/>
                  </a:outerShdw>
                </a:effectLst>
              </a:rPr>
              <a:t>From 70 AD onward—all are living “in the resurrection,” &amp; after the return of Christ</a:t>
            </a:r>
            <a:r>
              <a:rPr lang="en-US" sz="2400" b="1" dirty="0" smtClean="0">
                <a:effectLst>
                  <a:outerShdw blurRad="38100" dist="38100" dir="2700000" algn="tl">
                    <a:srgbClr val="C0C0C0"/>
                  </a:outerShdw>
                </a:effectLst>
              </a:rPr>
              <a:t>.</a:t>
            </a:r>
          </a:p>
          <a:p>
            <a:pPr marL="342900" indent="-342900" algn="ctr">
              <a:buFont typeface="Wingdings" panose="05000000000000000000" pitchFamily="2" charset="2"/>
              <a:buChar char="Ø"/>
              <a:defRPr/>
            </a:pPr>
            <a:r>
              <a:rPr lang="en-US" sz="2400" b="1" dirty="0" smtClean="0">
                <a:ln>
                  <a:solidFill>
                    <a:srgbClr val="C00000"/>
                  </a:solidFill>
                </a:ln>
                <a:effectLst>
                  <a:outerShdw blurRad="38100" dist="38100" dir="2700000" algn="tl">
                    <a:srgbClr val="C0C0C0"/>
                  </a:outerShdw>
                </a:effectLst>
              </a:rPr>
              <a:t>No future resurrection</a:t>
            </a:r>
          </a:p>
          <a:p>
            <a:pPr marL="342900" indent="-342900" algn="ctr">
              <a:buFont typeface="Wingdings" panose="05000000000000000000" pitchFamily="2" charset="2"/>
              <a:buChar char="Ø"/>
              <a:defRPr/>
            </a:pPr>
            <a:r>
              <a:rPr lang="en-US" sz="2400" b="1" dirty="0" smtClean="0">
                <a:ln>
                  <a:solidFill>
                    <a:srgbClr val="C00000"/>
                  </a:solidFill>
                </a:ln>
                <a:effectLst>
                  <a:outerShdw blurRad="38100" dist="38100" dir="2700000" algn="tl">
                    <a:srgbClr val="C0C0C0"/>
                  </a:outerShdw>
                </a:effectLst>
              </a:rPr>
              <a:t>No future judgment</a:t>
            </a:r>
          </a:p>
          <a:p>
            <a:pPr marL="342900" indent="-342900" algn="ctr">
              <a:buFont typeface="Wingdings" panose="05000000000000000000" pitchFamily="2" charset="2"/>
              <a:buChar char="Ø"/>
              <a:defRPr/>
            </a:pPr>
            <a:r>
              <a:rPr lang="en-US" sz="2400" b="1" dirty="0" smtClean="0">
                <a:ln>
                  <a:solidFill>
                    <a:srgbClr val="C00000"/>
                  </a:solidFill>
                </a:ln>
                <a:effectLst>
                  <a:outerShdw blurRad="38100" dist="38100" dir="2700000" algn="tl">
                    <a:srgbClr val="C0C0C0"/>
                  </a:outerShdw>
                </a:effectLst>
              </a:rPr>
              <a:t>No souls in Hades</a:t>
            </a:r>
            <a:endParaRPr lang="en-US" sz="2400" b="1" dirty="0">
              <a:ln>
                <a:solidFill>
                  <a:srgbClr val="C00000"/>
                </a:solidFill>
              </a:ln>
              <a:effectLst>
                <a:outerShdw blurRad="38100" dist="38100" dir="2700000" algn="tl">
                  <a:srgbClr val="C0C0C0"/>
                </a:outerShdw>
              </a:effectLst>
            </a:endParaRPr>
          </a:p>
        </p:txBody>
      </p:sp>
      <p:sp>
        <p:nvSpPr>
          <p:cNvPr id="3" name="Down Arrow 2"/>
          <p:cNvSpPr/>
          <p:nvPr/>
        </p:nvSpPr>
        <p:spPr>
          <a:xfrm>
            <a:off x="3131104" y="114299"/>
            <a:ext cx="551762" cy="1373189"/>
          </a:xfrm>
          <a:prstGeom prst="downArrow">
            <a:avLst/>
          </a:prstGeom>
          <a:solidFill>
            <a:srgbClr val="0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70AD</a:t>
            </a:r>
            <a:endParaRPr lang="en-US"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4285"/>
                                        </p:tgtEl>
                                        <p:attrNameLst>
                                          <p:attrName>style.visibility</p:attrName>
                                        </p:attrNameLst>
                                      </p:cBhvr>
                                      <p:to>
                                        <p:strVal val="visible"/>
                                      </p:to>
                                    </p:set>
                                    <p:animEffect transition="in" filter="fade">
                                      <p:cBhvr>
                                        <p:cTn id="7" dur="2000"/>
                                        <p:tgtEl>
                                          <p:spTgt spid="54285"/>
                                        </p:tgtEl>
                                      </p:cBhvr>
                                    </p:animEffect>
                                    <p:anim calcmode="lin" valueType="num">
                                      <p:cBhvr>
                                        <p:cTn id="8" dur="2000" fill="hold"/>
                                        <p:tgtEl>
                                          <p:spTgt spid="54285"/>
                                        </p:tgtEl>
                                        <p:attrNameLst>
                                          <p:attrName>ppt_x</p:attrName>
                                        </p:attrNameLst>
                                      </p:cBhvr>
                                      <p:tavLst>
                                        <p:tav tm="0">
                                          <p:val>
                                            <p:strVal val="#ppt_x"/>
                                          </p:val>
                                        </p:tav>
                                        <p:tav tm="100000">
                                          <p:val>
                                            <p:strVal val="#ppt_x"/>
                                          </p:val>
                                        </p:tav>
                                      </p:tavLst>
                                    </p:anim>
                                    <p:anim calcmode="lin" valueType="num">
                                      <p:cBhvr>
                                        <p:cTn id="9" dur="2000" fill="hold"/>
                                        <p:tgtEl>
                                          <p:spTgt spid="54285"/>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4276"/>
                                        </p:tgtEl>
                                        <p:attrNameLst>
                                          <p:attrName>style.visibility</p:attrName>
                                        </p:attrNameLst>
                                      </p:cBhvr>
                                      <p:to>
                                        <p:strVal val="visible"/>
                                      </p:to>
                                    </p:set>
                                    <p:animEffect transition="in" filter="fade">
                                      <p:cBhvr>
                                        <p:cTn id="14" dur="2000"/>
                                        <p:tgtEl>
                                          <p:spTgt spid="54276"/>
                                        </p:tgtEl>
                                      </p:cBhvr>
                                    </p:animEffect>
                                  </p:childTnLst>
                                </p:cTn>
                              </p:par>
                            </p:childTnLst>
                          </p:cTn>
                        </p:par>
                        <p:par>
                          <p:cTn id="15" fill="hold" nodeType="afterGroup">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54278"/>
                                        </p:tgtEl>
                                        <p:attrNameLst>
                                          <p:attrName>style.visibility</p:attrName>
                                        </p:attrNameLst>
                                      </p:cBhvr>
                                      <p:to>
                                        <p:strVal val="visible"/>
                                      </p:to>
                                    </p:set>
                                    <p:animEffect transition="in" filter="wipe(up)">
                                      <p:cBhvr>
                                        <p:cTn id="18" dur="2000"/>
                                        <p:tgtEl>
                                          <p:spTgt spid="54278"/>
                                        </p:tgtEl>
                                      </p:cBhvr>
                                    </p:animEffect>
                                  </p:childTnLst>
                                </p:cTn>
                              </p:par>
                            </p:childTnLst>
                          </p:cTn>
                        </p:par>
                        <p:par>
                          <p:cTn id="19" fill="hold" nodeType="afterGroup">
                            <p:stCondLst>
                              <p:cond delay="4000"/>
                            </p:stCondLst>
                            <p:childTnLst>
                              <p:par>
                                <p:cTn id="20" presetID="22" presetClass="entr" presetSubtype="1"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3000"/>
                                        <p:tgtEl>
                                          <p:spTgt spid="3"/>
                                        </p:tgtEl>
                                      </p:cBhvr>
                                    </p:animEffect>
                                  </p:childTnLst>
                                </p:cTn>
                              </p:par>
                            </p:childTnLst>
                          </p:cTn>
                        </p:par>
                        <p:par>
                          <p:cTn id="23" fill="hold">
                            <p:stCondLst>
                              <p:cond delay="7000"/>
                            </p:stCondLst>
                            <p:childTnLst>
                              <p:par>
                                <p:cTn id="24" presetID="53" presetClass="entr" presetSubtype="0" fill="hold" grpId="0" nodeType="afterEffect">
                                  <p:stCondLst>
                                    <p:cond delay="0"/>
                                  </p:stCondLst>
                                  <p:childTnLst>
                                    <p:set>
                                      <p:cBhvr>
                                        <p:cTn id="25" dur="1" fill="hold">
                                          <p:stCondLst>
                                            <p:cond delay="0"/>
                                          </p:stCondLst>
                                        </p:cTn>
                                        <p:tgtEl>
                                          <p:spTgt spid="54279"/>
                                        </p:tgtEl>
                                        <p:attrNameLst>
                                          <p:attrName>style.visibility</p:attrName>
                                        </p:attrNameLst>
                                      </p:cBhvr>
                                      <p:to>
                                        <p:strVal val="visible"/>
                                      </p:to>
                                    </p:set>
                                    <p:anim calcmode="lin" valueType="num">
                                      <p:cBhvr>
                                        <p:cTn id="26" dur="500" fill="hold"/>
                                        <p:tgtEl>
                                          <p:spTgt spid="54279"/>
                                        </p:tgtEl>
                                        <p:attrNameLst>
                                          <p:attrName>ppt_w</p:attrName>
                                        </p:attrNameLst>
                                      </p:cBhvr>
                                      <p:tavLst>
                                        <p:tav tm="0">
                                          <p:val>
                                            <p:fltVal val="0"/>
                                          </p:val>
                                        </p:tav>
                                        <p:tav tm="100000">
                                          <p:val>
                                            <p:strVal val="#ppt_w"/>
                                          </p:val>
                                        </p:tav>
                                      </p:tavLst>
                                    </p:anim>
                                    <p:anim calcmode="lin" valueType="num">
                                      <p:cBhvr>
                                        <p:cTn id="27" dur="500" fill="hold"/>
                                        <p:tgtEl>
                                          <p:spTgt spid="54279"/>
                                        </p:tgtEl>
                                        <p:attrNameLst>
                                          <p:attrName>ppt_h</p:attrName>
                                        </p:attrNameLst>
                                      </p:cBhvr>
                                      <p:tavLst>
                                        <p:tav tm="0">
                                          <p:val>
                                            <p:fltVal val="0"/>
                                          </p:val>
                                        </p:tav>
                                        <p:tav tm="100000">
                                          <p:val>
                                            <p:strVal val="#ppt_h"/>
                                          </p:val>
                                        </p:tav>
                                      </p:tavLst>
                                    </p:anim>
                                    <p:animEffect transition="in" filter="fade">
                                      <p:cBhvr>
                                        <p:cTn id="28" dur="500"/>
                                        <p:tgtEl>
                                          <p:spTgt spid="54279"/>
                                        </p:tgtEl>
                                      </p:cBhvr>
                                    </p:animEffect>
                                  </p:childTnLst>
                                </p:cTn>
                              </p:par>
                            </p:childTnLst>
                          </p:cTn>
                        </p:par>
                        <p:par>
                          <p:cTn id="29" fill="hold" nodeType="afterGroup">
                            <p:stCondLst>
                              <p:cond delay="7500"/>
                            </p:stCondLst>
                            <p:childTnLst>
                              <p:par>
                                <p:cTn id="30" presetID="22" presetClass="entr" presetSubtype="1" fill="hold" grpId="0" nodeType="afterEffect">
                                  <p:stCondLst>
                                    <p:cond delay="0"/>
                                  </p:stCondLst>
                                  <p:childTnLst>
                                    <p:set>
                                      <p:cBhvr>
                                        <p:cTn id="31" dur="1" fill="hold">
                                          <p:stCondLst>
                                            <p:cond delay="0"/>
                                          </p:stCondLst>
                                        </p:cTn>
                                        <p:tgtEl>
                                          <p:spTgt spid="54283"/>
                                        </p:tgtEl>
                                        <p:attrNameLst>
                                          <p:attrName>style.visibility</p:attrName>
                                        </p:attrNameLst>
                                      </p:cBhvr>
                                      <p:to>
                                        <p:strVal val="visible"/>
                                      </p:to>
                                    </p:set>
                                    <p:animEffect transition="in" filter="wipe(up)">
                                      <p:cBhvr>
                                        <p:cTn id="32" dur="2000"/>
                                        <p:tgtEl>
                                          <p:spTgt spid="5428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4284"/>
                                        </p:tgtEl>
                                        <p:attrNameLst>
                                          <p:attrName>style.visibility</p:attrName>
                                        </p:attrNameLst>
                                      </p:cBhvr>
                                      <p:to>
                                        <p:strVal val="visible"/>
                                      </p:to>
                                    </p:set>
                                    <p:animEffect transition="in" filter="wipe(left)">
                                      <p:cBhvr>
                                        <p:cTn id="37" dur="3000"/>
                                        <p:tgtEl>
                                          <p:spTgt spid="54284"/>
                                        </p:tgtEl>
                                      </p:cBhvr>
                                    </p:animEffect>
                                  </p:childTnLst>
                                </p:cTn>
                              </p:par>
                            </p:childTnLst>
                          </p:cTn>
                        </p:par>
                        <p:par>
                          <p:cTn id="38" fill="hold" nodeType="withGroup">
                            <p:stCondLst>
                              <p:cond delay="3000"/>
                            </p:stCondLst>
                            <p:childTnLst>
                              <p:par>
                                <p:cTn id="39" presetID="22" presetClass="entr" presetSubtype="8" fill="hold" grpId="0" nodeType="afterEffect">
                                  <p:stCondLst>
                                    <p:cond delay="1500"/>
                                  </p:stCondLst>
                                  <p:childTnLst>
                                    <p:set>
                                      <p:cBhvr>
                                        <p:cTn id="40" dur="1" fill="hold">
                                          <p:stCondLst>
                                            <p:cond delay="0"/>
                                          </p:stCondLst>
                                        </p:cTn>
                                        <p:tgtEl>
                                          <p:spTgt spid="54286"/>
                                        </p:tgtEl>
                                        <p:attrNameLst>
                                          <p:attrName>style.visibility</p:attrName>
                                        </p:attrNameLst>
                                      </p:cBhvr>
                                      <p:to>
                                        <p:strVal val="visible"/>
                                      </p:to>
                                    </p:set>
                                    <p:animEffect transition="in" filter="wipe(left)">
                                      <p:cBhvr>
                                        <p:cTn id="41" dur="2000"/>
                                        <p:tgtEl>
                                          <p:spTgt spid="54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animBg="1"/>
      <p:bldP spid="54278" grpId="0" animBg="1"/>
      <p:bldP spid="54279" grpId="0" animBg="1"/>
      <p:bldP spid="54283" grpId="0" animBg="1"/>
      <p:bldP spid="54284" grpId="0" animBg="1"/>
      <p:bldP spid="54285" grpId="0" animBg="1"/>
      <p:bldP spid="54286" grpId="0" animBg="1"/>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20509" b="17964"/>
          <a:stretch/>
        </p:blipFill>
        <p:spPr>
          <a:xfrm>
            <a:off x="15399" y="15240"/>
            <a:ext cx="8199120" cy="3354185"/>
          </a:xfrm>
          <a:prstGeom prst="rect">
            <a:avLst/>
          </a:prstGeom>
          <a:ln>
            <a:noFill/>
          </a:ln>
          <a:effectLst>
            <a:softEdge rad="112500"/>
          </a:effectLst>
        </p:spPr>
      </p:pic>
      <p:sp>
        <p:nvSpPr>
          <p:cNvPr id="6" name="Rectangle 5"/>
          <p:cNvSpPr/>
          <p:nvPr/>
        </p:nvSpPr>
        <p:spPr>
          <a:xfrm rot="20766519">
            <a:off x="3294825" y="865163"/>
            <a:ext cx="6934865" cy="1757065"/>
          </a:xfrm>
          <a:prstGeom prst="rect">
            <a:avLst/>
          </a:prstGeom>
          <a:noFill/>
        </p:spPr>
        <p:txBody>
          <a:bodyPr wrap="none" lIns="91440" tIns="45720" rIns="91440" bIns="45720">
            <a:prstTxWarp prst="textCurveUp">
              <a:avLst/>
            </a:prstTxWarp>
            <a:spAutoFit/>
          </a:bodyPr>
          <a:lstStyle/>
          <a:p>
            <a:pPr algn="ctr"/>
            <a:r>
              <a:rPr lang="en-US" sz="5400" b="1" cap="none" spc="0" dirty="0" smtClean="0">
                <a:ln>
                  <a:solidFill>
                    <a:schemeClr val="tx1"/>
                  </a:solidFill>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Consequences</a:t>
            </a:r>
            <a:endParaRPr lang="en-US" sz="5400" b="1" cap="none" spc="0" dirty="0">
              <a:ln>
                <a:solidFill>
                  <a:schemeClr val="tx1"/>
                </a:solidFill>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7" name="TextBox 6"/>
          <p:cNvSpPr txBox="1"/>
          <p:nvPr/>
        </p:nvSpPr>
        <p:spPr>
          <a:xfrm>
            <a:off x="137319" y="3429000"/>
            <a:ext cx="11887200" cy="3208571"/>
          </a:xfrm>
          <a:prstGeom prst="rect">
            <a:avLst/>
          </a:prstGeom>
          <a:noFill/>
        </p:spPr>
        <p:txBody>
          <a:bodyPr wrap="square" rtlCol="0">
            <a:spAutoFit/>
          </a:bodyPr>
          <a:lstStyle/>
          <a:p>
            <a:pPr marL="342900" indent="-342900">
              <a:lnSpc>
                <a:spcPct val="150000"/>
              </a:lnSpc>
              <a:buFont typeface="+mj-lt"/>
              <a:buAutoNum type="arabicPeriod"/>
            </a:pPr>
            <a:r>
              <a:rPr lang="en-US" sz="2700" b="1" dirty="0" smtClean="0"/>
              <a:t>It cannot be simply a matter of opinion (Gal 1:6-9)</a:t>
            </a:r>
          </a:p>
          <a:p>
            <a:pPr marL="342900" indent="-342900">
              <a:lnSpc>
                <a:spcPct val="150000"/>
              </a:lnSpc>
              <a:buFont typeface="+mj-lt"/>
              <a:buAutoNum type="arabicPeriod"/>
            </a:pPr>
            <a:r>
              <a:rPr lang="en-US" sz="2700" b="1" dirty="0" smtClean="0"/>
              <a:t>It denies the one hope of believers (Eph 4:4; Rom 8:23-25)</a:t>
            </a:r>
          </a:p>
          <a:p>
            <a:pPr marL="342900" indent="-342900">
              <a:lnSpc>
                <a:spcPct val="150000"/>
              </a:lnSpc>
              <a:buFont typeface="+mj-lt"/>
              <a:buAutoNum type="arabicPeriod"/>
            </a:pPr>
            <a:r>
              <a:rPr lang="en-US" sz="2700" b="1" dirty="0" smtClean="0"/>
              <a:t>It renders Pentecost irrelevant (Acts 2: Acts 11:15)</a:t>
            </a:r>
          </a:p>
          <a:p>
            <a:pPr marL="342900" indent="-342900">
              <a:lnSpc>
                <a:spcPct val="150000"/>
              </a:lnSpc>
              <a:buFont typeface="+mj-lt"/>
              <a:buAutoNum type="arabicPeriod"/>
            </a:pPr>
            <a:r>
              <a:rPr lang="en-US" sz="2700" b="1" dirty="0" smtClean="0"/>
              <a:t>It totally rejects a coming day of Judgment (Jn 12:48; Acts 17:31)</a:t>
            </a:r>
          </a:p>
          <a:p>
            <a:pPr marL="342900" indent="-342900">
              <a:lnSpc>
                <a:spcPct val="150000"/>
              </a:lnSpc>
              <a:buFont typeface="+mj-lt"/>
              <a:buAutoNum type="arabicPeriod"/>
            </a:pPr>
            <a:r>
              <a:rPr lang="en-US" sz="2700" b="1" dirty="0" smtClean="0"/>
              <a:t>It denies a future resurrection of the dead (1 Cor 15:12; Jn 11:23-24)</a:t>
            </a:r>
            <a:endParaRPr lang="en-US" sz="2700" b="1" dirty="0"/>
          </a:p>
        </p:txBody>
      </p:sp>
    </p:spTree>
    <p:extLst>
      <p:ext uri="{BB962C8B-B14F-4D97-AF65-F5344CB8AC3E}">
        <p14:creationId xmlns:p14="http://schemas.microsoft.com/office/powerpoint/2010/main" val="154345367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7">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2000" fill="hold"/>
                                        <p:tgtEl>
                                          <p:spTgt spid="7">
                                            <p:txEl>
                                              <p:pRg st="1" end="1"/>
                                            </p:txEl>
                                          </p:spTgt>
                                        </p:tgtEl>
                                        <p:attrNameLst>
                                          <p:attrName>ppt_w</p:attrName>
                                        </p:attrNameLst>
                                      </p:cBhvr>
                                      <p:tavLst>
                                        <p:tav tm="0">
                                          <p:val>
                                            <p:strVal val="#ppt_w*0.70"/>
                                          </p:val>
                                        </p:tav>
                                        <p:tav tm="100000">
                                          <p:val>
                                            <p:strVal val="#ppt_w"/>
                                          </p:val>
                                        </p:tav>
                                      </p:tavLst>
                                    </p:anim>
                                    <p:anim calcmode="lin" valueType="num">
                                      <p:cBhvr>
                                        <p:cTn id="15" dur="2000" fill="hold"/>
                                        <p:tgtEl>
                                          <p:spTgt spid="7">
                                            <p:txEl>
                                              <p:pRg st="1" end="1"/>
                                            </p:txEl>
                                          </p:spTgt>
                                        </p:tgtEl>
                                        <p:attrNameLst>
                                          <p:attrName>ppt_h</p:attrName>
                                        </p:attrNameLst>
                                      </p:cBhvr>
                                      <p:tavLst>
                                        <p:tav tm="0">
                                          <p:val>
                                            <p:strVal val="#ppt_h"/>
                                          </p:val>
                                        </p:tav>
                                        <p:tav tm="100000">
                                          <p:val>
                                            <p:strVal val="#ppt_h"/>
                                          </p:val>
                                        </p:tav>
                                      </p:tavLst>
                                    </p:anim>
                                    <p:animEffect transition="in" filter="fade">
                                      <p:cBhvr>
                                        <p:cTn id="16" dur="2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2000" fill="hold"/>
                                        <p:tgtEl>
                                          <p:spTgt spid="7">
                                            <p:txEl>
                                              <p:pRg st="2" end="2"/>
                                            </p:txEl>
                                          </p:spTgt>
                                        </p:tgtEl>
                                        <p:attrNameLst>
                                          <p:attrName>ppt_w</p:attrName>
                                        </p:attrNameLst>
                                      </p:cBhvr>
                                      <p:tavLst>
                                        <p:tav tm="0">
                                          <p:val>
                                            <p:strVal val="#ppt_w*0.70"/>
                                          </p:val>
                                        </p:tav>
                                        <p:tav tm="100000">
                                          <p:val>
                                            <p:strVal val="#ppt_w"/>
                                          </p:val>
                                        </p:tav>
                                      </p:tavLst>
                                    </p:anim>
                                    <p:anim calcmode="lin" valueType="num">
                                      <p:cBhvr>
                                        <p:cTn id="22" dur="2000" fill="hold"/>
                                        <p:tgtEl>
                                          <p:spTgt spid="7">
                                            <p:txEl>
                                              <p:pRg st="2" end="2"/>
                                            </p:txEl>
                                          </p:spTgt>
                                        </p:tgtEl>
                                        <p:attrNameLst>
                                          <p:attrName>ppt_h</p:attrName>
                                        </p:attrNameLst>
                                      </p:cBhvr>
                                      <p:tavLst>
                                        <p:tav tm="0">
                                          <p:val>
                                            <p:strVal val="#ppt_h"/>
                                          </p:val>
                                        </p:tav>
                                        <p:tav tm="100000">
                                          <p:val>
                                            <p:strVal val="#ppt_h"/>
                                          </p:val>
                                        </p:tav>
                                      </p:tavLst>
                                    </p:anim>
                                    <p:animEffect transition="in" filter="fade">
                                      <p:cBhvr>
                                        <p:cTn id="23" dur="20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2000" fill="hold"/>
                                        <p:tgtEl>
                                          <p:spTgt spid="7">
                                            <p:txEl>
                                              <p:pRg st="3" end="3"/>
                                            </p:txEl>
                                          </p:spTgt>
                                        </p:tgtEl>
                                        <p:attrNameLst>
                                          <p:attrName>ppt_w</p:attrName>
                                        </p:attrNameLst>
                                      </p:cBhvr>
                                      <p:tavLst>
                                        <p:tav tm="0">
                                          <p:val>
                                            <p:strVal val="#ppt_w*0.70"/>
                                          </p:val>
                                        </p:tav>
                                        <p:tav tm="100000">
                                          <p:val>
                                            <p:strVal val="#ppt_w"/>
                                          </p:val>
                                        </p:tav>
                                      </p:tavLst>
                                    </p:anim>
                                    <p:anim calcmode="lin" valueType="num">
                                      <p:cBhvr>
                                        <p:cTn id="29" dur="2000" fill="hold"/>
                                        <p:tgtEl>
                                          <p:spTgt spid="7">
                                            <p:txEl>
                                              <p:pRg st="3" end="3"/>
                                            </p:txEl>
                                          </p:spTgt>
                                        </p:tgtEl>
                                        <p:attrNameLst>
                                          <p:attrName>ppt_h</p:attrName>
                                        </p:attrNameLst>
                                      </p:cBhvr>
                                      <p:tavLst>
                                        <p:tav tm="0">
                                          <p:val>
                                            <p:strVal val="#ppt_h"/>
                                          </p:val>
                                        </p:tav>
                                        <p:tav tm="100000">
                                          <p:val>
                                            <p:strVal val="#ppt_h"/>
                                          </p:val>
                                        </p:tav>
                                      </p:tavLst>
                                    </p:anim>
                                    <p:animEffect transition="in" filter="fade">
                                      <p:cBhvr>
                                        <p:cTn id="30" dur="2000"/>
                                        <p:tgtEl>
                                          <p:spTgt spid="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 calcmode="lin" valueType="num">
                                      <p:cBhvr>
                                        <p:cTn id="35" dur="2000" fill="hold"/>
                                        <p:tgtEl>
                                          <p:spTgt spid="7">
                                            <p:txEl>
                                              <p:pRg st="4" end="4"/>
                                            </p:txEl>
                                          </p:spTgt>
                                        </p:tgtEl>
                                        <p:attrNameLst>
                                          <p:attrName>ppt_w</p:attrName>
                                        </p:attrNameLst>
                                      </p:cBhvr>
                                      <p:tavLst>
                                        <p:tav tm="0">
                                          <p:val>
                                            <p:strVal val="#ppt_w*0.70"/>
                                          </p:val>
                                        </p:tav>
                                        <p:tav tm="100000">
                                          <p:val>
                                            <p:strVal val="#ppt_w"/>
                                          </p:val>
                                        </p:tav>
                                      </p:tavLst>
                                    </p:anim>
                                    <p:anim calcmode="lin" valueType="num">
                                      <p:cBhvr>
                                        <p:cTn id="36" dur="2000" fill="hold"/>
                                        <p:tgtEl>
                                          <p:spTgt spid="7">
                                            <p:txEl>
                                              <p:pRg st="4" end="4"/>
                                            </p:txEl>
                                          </p:spTgt>
                                        </p:tgtEl>
                                        <p:attrNameLst>
                                          <p:attrName>ppt_h</p:attrName>
                                        </p:attrNameLst>
                                      </p:cBhvr>
                                      <p:tavLst>
                                        <p:tav tm="0">
                                          <p:val>
                                            <p:strVal val="#ppt_h"/>
                                          </p:val>
                                        </p:tav>
                                        <p:tav tm="100000">
                                          <p:val>
                                            <p:strVal val="#ppt_h"/>
                                          </p:val>
                                        </p:tav>
                                      </p:tavLst>
                                    </p:anim>
                                    <p:animEffect transition="in" filter="fade">
                                      <p:cBhvr>
                                        <p:cTn id="37"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Rectangle 1"/>
          <p:cNvSpPr/>
          <p:nvPr/>
        </p:nvSpPr>
        <p:spPr>
          <a:xfrm>
            <a:off x="1478359" y="7776"/>
            <a:ext cx="9220200" cy="1109472"/>
          </a:xfrm>
          <a:prstGeom prst="rect">
            <a:avLst/>
          </a:prstGeom>
          <a:solidFill>
            <a:srgbClr val="000000">
              <a:alpha val="6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Text Box 3"/>
          <p:cNvSpPr txBox="1">
            <a:spLocks noChangeArrowheads="1"/>
          </p:cNvSpPr>
          <p:nvPr/>
        </p:nvSpPr>
        <p:spPr bwMode="auto">
          <a:xfrm>
            <a:off x="457200" y="1323975"/>
            <a:ext cx="11262519" cy="984250"/>
          </a:xfrm>
          <a:prstGeom prst="rect">
            <a:avLst/>
          </a:prstGeom>
          <a:solidFill>
            <a:srgbClr val="000000">
              <a:alpha val="59608"/>
            </a:srgbClr>
          </a:solidFill>
          <a:ln w="3810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smtClean="0">
                <a:solidFill>
                  <a:schemeClr val="bg1"/>
                </a:solidFill>
              </a:rPr>
              <a:t>Says, the </a:t>
            </a:r>
            <a:r>
              <a:rPr lang="en-US" sz="2800" b="1" dirty="0">
                <a:solidFill>
                  <a:schemeClr val="bg1"/>
                </a:solidFill>
              </a:rPr>
              <a:t>Kingdom of God came with glory and power in 70 AD not on the day of Pentecost in Acts 2.</a:t>
            </a:r>
          </a:p>
        </p:txBody>
      </p:sp>
      <p:sp>
        <p:nvSpPr>
          <p:cNvPr id="55301" name="Text Box 5"/>
          <p:cNvSpPr txBox="1">
            <a:spLocks noChangeArrowheads="1"/>
          </p:cNvSpPr>
          <p:nvPr/>
        </p:nvSpPr>
        <p:spPr bwMode="auto">
          <a:xfrm>
            <a:off x="137318" y="2711450"/>
            <a:ext cx="3916627" cy="641350"/>
          </a:xfrm>
          <a:prstGeom prst="rect">
            <a:avLst/>
          </a:prstGeom>
          <a:solidFill>
            <a:srgbClr val="FFFFCC">
              <a:alpha val="80000"/>
            </a:srgbClr>
          </a:solidFill>
          <a:ln w="9525" algn="ctr">
            <a:noFill/>
            <a:miter lim="800000"/>
            <a:headEnd/>
            <a:tailEnd/>
          </a:ln>
          <a:effectLst/>
        </p:spPr>
        <p:txBody>
          <a:bodyPr wrap="square">
            <a:spAutoFit/>
          </a:bodyPr>
          <a:lstStyle/>
          <a:p>
            <a:pPr algn="ctr">
              <a:spcBef>
                <a:spcPct val="50000"/>
              </a:spcBef>
              <a:defRPr/>
            </a:pPr>
            <a:r>
              <a:rPr lang="en-US" sz="3600" b="1">
                <a:effectLst>
                  <a:outerShdw blurRad="38100" dist="38100" dir="2700000" algn="tl">
                    <a:srgbClr val="FFFFFF"/>
                  </a:outerShdw>
                </a:effectLst>
              </a:rPr>
              <a:t>Daniel 2:44</a:t>
            </a:r>
          </a:p>
        </p:txBody>
      </p:sp>
      <p:sp>
        <p:nvSpPr>
          <p:cNvPr id="55302" name="Text Box 6"/>
          <p:cNvSpPr txBox="1">
            <a:spLocks noChangeArrowheads="1"/>
          </p:cNvSpPr>
          <p:nvPr/>
        </p:nvSpPr>
        <p:spPr bwMode="auto">
          <a:xfrm>
            <a:off x="8107892" y="2711450"/>
            <a:ext cx="3840427" cy="641350"/>
          </a:xfrm>
          <a:prstGeom prst="rect">
            <a:avLst/>
          </a:prstGeom>
          <a:solidFill>
            <a:srgbClr val="FFFFCC">
              <a:alpha val="80000"/>
            </a:srgbClr>
          </a:solidFill>
          <a:ln w="9525" algn="ctr">
            <a:noFill/>
            <a:miter lim="800000"/>
            <a:headEnd/>
            <a:tailEnd/>
          </a:ln>
          <a:effectLst/>
        </p:spPr>
        <p:txBody>
          <a:bodyPr wrap="square">
            <a:spAutoFit/>
          </a:bodyPr>
          <a:lstStyle/>
          <a:p>
            <a:pPr algn="ctr">
              <a:spcBef>
                <a:spcPct val="50000"/>
              </a:spcBef>
              <a:defRPr/>
            </a:pPr>
            <a:r>
              <a:rPr lang="en-US" sz="3600" b="1">
                <a:effectLst>
                  <a:outerShdw blurRad="38100" dist="38100" dir="2700000" algn="tl">
                    <a:srgbClr val="FFFFFF"/>
                  </a:outerShdw>
                </a:effectLst>
              </a:rPr>
              <a:t>Galatians 4:4</a:t>
            </a:r>
          </a:p>
        </p:txBody>
      </p:sp>
      <p:sp>
        <p:nvSpPr>
          <p:cNvPr id="55303" name="Text Box 7"/>
          <p:cNvSpPr txBox="1">
            <a:spLocks noChangeArrowheads="1"/>
          </p:cNvSpPr>
          <p:nvPr/>
        </p:nvSpPr>
        <p:spPr bwMode="auto">
          <a:xfrm>
            <a:off x="4053946" y="2711450"/>
            <a:ext cx="4053946" cy="641350"/>
          </a:xfrm>
          <a:prstGeom prst="rect">
            <a:avLst/>
          </a:prstGeom>
          <a:solidFill>
            <a:srgbClr val="FFFFCC">
              <a:alpha val="80000"/>
            </a:srgbClr>
          </a:solidFill>
          <a:ln w="9525" algn="ctr">
            <a:noFill/>
            <a:miter lim="800000"/>
            <a:headEnd/>
            <a:tailEnd/>
          </a:ln>
          <a:effectLst/>
        </p:spPr>
        <p:txBody>
          <a:bodyPr>
            <a:spAutoFit/>
          </a:bodyPr>
          <a:lstStyle/>
          <a:p>
            <a:pPr algn="ctr">
              <a:spcBef>
                <a:spcPct val="50000"/>
              </a:spcBef>
              <a:defRPr/>
            </a:pPr>
            <a:r>
              <a:rPr lang="en-US" sz="3600" b="1">
                <a:solidFill>
                  <a:srgbClr val="A50021"/>
                </a:solidFill>
                <a:effectLst>
                  <a:outerShdw blurRad="38100" dist="38100" dir="2700000" algn="tl">
                    <a:srgbClr val="000000"/>
                  </a:outerShdw>
                </a:effectLst>
              </a:rPr>
              <a:t>Luke 2:1-2</a:t>
            </a:r>
          </a:p>
        </p:txBody>
      </p:sp>
      <p:sp>
        <p:nvSpPr>
          <p:cNvPr id="55304" name="Text Box 8"/>
          <p:cNvSpPr txBox="1">
            <a:spLocks noChangeArrowheads="1"/>
          </p:cNvSpPr>
          <p:nvPr/>
        </p:nvSpPr>
        <p:spPr bwMode="auto">
          <a:xfrm>
            <a:off x="137318" y="3886200"/>
            <a:ext cx="3916628" cy="641350"/>
          </a:xfrm>
          <a:prstGeom prst="rect">
            <a:avLst/>
          </a:prstGeom>
          <a:solidFill>
            <a:srgbClr val="FFFFCC">
              <a:alpha val="80000"/>
            </a:srgbClr>
          </a:solidFill>
          <a:ln w="9525" algn="ctr">
            <a:noFill/>
            <a:miter lim="800000"/>
            <a:headEnd/>
            <a:tailEnd/>
          </a:ln>
          <a:effectLst/>
        </p:spPr>
        <p:txBody>
          <a:bodyPr wrap="square">
            <a:spAutoFit/>
          </a:bodyPr>
          <a:lstStyle/>
          <a:p>
            <a:pPr algn="ctr">
              <a:spcBef>
                <a:spcPct val="50000"/>
              </a:spcBef>
              <a:defRPr/>
            </a:pPr>
            <a:r>
              <a:rPr lang="en-US" sz="3600" b="1">
                <a:effectLst>
                  <a:outerShdw blurRad="38100" dist="38100" dir="2700000" algn="tl">
                    <a:srgbClr val="FFFFFF"/>
                  </a:outerShdw>
                </a:effectLst>
              </a:rPr>
              <a:t>2 Sa 7:12-16</a:t>
            </a:r>
          </a:p>
        </p:txBody>
      </p:sp>
      <p:sp>
        <p:nvSpPr>
          <p:cNvPr id="55305" name="Text Box 9"/>
          <p:cNvSpPr txBox="1">
            <a:spLocks noChangeArrowheads="1"/>
          </p:cNvSpPr>
          <p:nvPr/>
        </p:nvSpPr>
        <p:spPr bwMode="auto">
          <a:xfrm>
            <a:off x="8107892" y="3886200"/>
            <a:ext cx="3840427" cy="641350"/>
          </a:xfrm>
          <a:prstGeom prst="rect">
            <a:avLst/>
          </a:prstGeom>
          <a:solidFill>
            <a:srgbClr val="FFFFCC">
              <a:alpha val="80000"/>
            </a:srgbClr>
          </a:solidFill>
          <a:ln w="9525" algn="ctr">
            <a:noFill/>
            <a:miter lim="800000"/>
            <a:headEnd/>
            <a:tailEnd/>
          </a:ln>
          <a:effectLst/>
        </p:spPr>
        <p:txBody>
          <a:bodyPr wrap="square">
            <a:spAutoFit/>
          </a:bodyPr>
          <a:lstStyle/>
          <a:p>
            <a:pPr algn="ctr">
              <a:spcBef>
                <a:spcPct val="50000"/>
              </a:spcBef>
              <a:defRPr/>
            </a:pPr>
            <a:r>
              <a:rPr lang="en-US" sz="3600" b="1">
                <a:effectLst>
                  <a:outerShdw blurRad="38100" dist="38100" dir="2700000" algn="tl">
                    <a:srgbClr val="FFFFFF"/>
                  </a:outerShdw>
                </a:effectLst>
              </a:rPr>
              <a:t>Luke 1:32-37</a:t>
            </a:r>
          </a:p>
        </p:txBody>
      </p:sp>
      <p:sp>
        <p:nvSpPr>
          <p:cNvPr id="55306" name="Text Box 10"/>
          <p:cNvSpPr txBox="1">
            <a:spLocks noChangeArrowheads="1"/>
          </p:cNvSpPr>
          <p:nvPr/>
        </p:nvSpPr>
        <p:spPr bwMode="auto">
          <a:xfrm>
            <a:off x="4053946" y="3886200"/>
            <a:ext cx="4053946" cy="641350"/>
          </a:xfrm>
          <a:prstGeom prst="rect">
            <a:avLst/>
          </a:prstGeom>
          <a:solidFill>
            <a:srgbClr val="FFFFCC">
              <a:alpha val="80000"/>
            </a:srgbClr>
          </a:solidFill>
          <a:ln w="9525" algn="ctr">
            <a:noFill/>
            <a:miter lim="800000"/>
            <a:headEnd/>
            <a:tailEnd/>
          </a:ln>
          <a:effectLst/>
        </p:spPr>
        <p:txBody>
          <a:bodyPr>
            <a:spAutoFit/>
          </a:bodyPr>
          <a:lstStyle/>
          <a:p>
            <a:pPr algn="ctr">
              <a:spcBef>
                <a:spcPct val="50000"/>
              </a:spcBef>
              <a:defRPr/>
            </a:pPr>
            <a:r>
              <a:rPr lang="en-US" sz="3600" b="1">
                <a:solidFill>
                  <a:srgbClr val="A50021"/>
                </a:solidFill>
                <a:effectLst>
                  <a:outerShdw blurRad="38100" dist="38100" dir="2700000" algn="tl">
                    <a:srgbClr val="000000"/>
                  </a:outerShdw>
                </a:effectLst>
              </a:rPr>
              <a:t>Acts 2:29-36</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719" y="0"/>
            <a:ext cx="9296400" cy="1109472"/>
          </a:xfrm>
          <a:prstGeom prst="rect">
            <a:avLst/>
          </a:prstGeom>
        </p:spPr>
      </p:pic>
      <p:sp>
        <p:nvSpPr>
          <p:cNvPr id="12" name="Text Box 3"/>
          <p:cNvSpPr txBox="1">
            <a:spLocks noChangeArrowheads="1"/>
          </p:cNvSpPr>
          <p:nvPr/>
        </p:nvSpPr>
        <p:spPr bwMode="auto">
          <a:xfrm>
            <a:off x="457200" y="5410200"/>
            <a:ext cx="11262519" cy="954107"/>
          </a:xfrm>
          <a:prstGeom prst="rect">
            <a:avLst/>
          </a:prstGeom>
          <a:solidFill>
            <a:srgbClr val="000000">
              <a:alpha val="59608"/>
            </a:srgbClr>
          </a:solidFill>
          <a:ln w="3810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smtClean="0">
                <a:solidFill>
                  <a:schemeClr val="bg1"/>
                </a:solidFill>
              </a:rPr>
              <a:t>But the Scriptures teach that it came with glory and power </a:t>
            </a:r>
            <a:r>
              <a:rPr lang="en-US" sz="2800" b="1" u="sng" dirty="0" smtClean="0">
                <a:solidFill>
                  <a:schemeClr val="bg1"/>
                </a:solidFill>
              </a:rPr>
              <a:t>on</a:t>
            </a:r>
            <a:r>
              <a:rPr lang="en-US" sz="2800" b="1" dirty="0" smtClean="0">
                <a:solidFill>
                  <a:schemeClr val="bg1"/>
                </a:solidFill>
              </a:rPr>
              <a:t> the Day of Pentecost in Acts 2!</a:t>
            </a:r>
            <a:endParaRPr lang="en-US" sz="2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p:cTn id="7" dur="2000" fill="hold"/>
                                        <p:tgtEl>
                                          <p:spTgt spid="9219"/>
                                        </p:tgtEl>
                                        <p:attrNameLst>
                                          <p:attrName>ppt_w</p:attrName>
                                        </p:attrNameLst>
                                      </p:cBhvr>
                                      <p:tavLst>
                                        <p:tav tm="0">
                                          <p:val>
                                            <p:strVal val="#ppt_w*0.70"/>
                                          </p:val>
                                        </p:tav>
                                        <p:tav tm="100000">
                                          <p:val>
                                            <p:strVal val="#ppt_w"/>
                                          </p:val>
                                        </p:tav>
                                      </p:tavLst>
                                    </p:anim>
                                    <p:anim calcmode="lin" valueType="num">
                                      <p:cBhvr>
                                        <p:cTn id="8" dur="2000" fill="hold"/>
                                        <p:tgtEl>
                                          <p:spTgt spid="9219"/>
                                        </p:tgtEl>
                                        <p:attrNameLst>
                                          <p:attrName>ppt_h</p:attrName>
                                        </p:attrNameLst>
                                      </p:cBhvr>
                                      <p:tavLst>
                                        <p:tav tm="0">
                                          <p:val>
                                            <p:strVal val="#ppt_h"/>
                                          </p:val>
                                        </p:tav>
                                        <p:tav tm="100000">
                                          <p:val>
                                            <p:strVal val="#ppt_h"/>
                                          </p:val>
                                        </p:tav>
                                      </p:tavLst>
                                    </p:anim>
                                    <p:animEffect transition="in" filter="fade">
                                      <p:cBhvr>
                                        <p:cTn id="9" dur="2000"/>
                                        <p:tgtEl>
                                          <p:spTgt spid="921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2000" fill="hold"/>
                                        <p:tgtEl>
                                          <p:spTgt spid="12"/>
                                        </p:tgtEl>
                                        <p:attrNameLst>
                                          <p:attrName>ppt_w</p:attrName>
                                        </p:attrNameLst>
                                      </p:cBhvr>
                                      <p:tavLst>
                                        <p:tav tm="0">
                                          <p:val>
                                            <p:strVal val="#ppt_w*0.70"/>
                                          </p:val>
                                        </p:tav>
                                        <p:tav tm="100000">
                                          <p:val>
                                            <p:strVal val="#ppt_w"/>
                                          </p:val>
                                        </p:tav>
                                      </p:tavLst>
                                    </p:anim>
                                    <p:anim calcmode="lin" valueType="num">
                                      <p:cBhvr>
                                        <p:cTn id="15" dur="2000" fill="hold"/>
                                        <p:tgtEl>
                                          <p:spTgt spid="12"/>
                                        </p:tgtEl>
                                        <p:attrNameLst>
                                          <p:attrName>ppt_h</p:attrName>
                                        </p:attrNameLst>
                                      </p:cBhvr>
                                      <p:tavLst>
                                        <p:tav tm="0">
                                          <p:val>
                                            <p:strVal val="#ppt_h"/>
                                          </p:val>
                                        </p:tav>
                                        <p:tav tm="100000">
                                          <p:val>
                                            <p:strVal val="#ppt_h"/>
                                          </p:val>
                                        </p:tav>
                                      </p:tavLst>
                                    </p:anim>
                                    <p:animEffect transition="in" filter="fade">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grpId="0" nodeType="clickEffect">
                                  <p:stCondLst>
                                    <p:cond delay="0"/>
                                  </p:stCondLst>
                                  <p:iterate type="lt">
                                    <p:tmPct val="10000"/>
                                  </p:iterate>
                                  <p:childTnLst>
                                    <p:set>
                                      <p:cBhvr>
                                        <p:cTn id="20" dur="1" fill="hold">
                                          <p:stCondLst>
                                            <p:cond delay="0"/>
                                          </p:stCondLst>
                                        </p:cTn>
                                        <p:tgtEl>
                                          <p:spTgt spid="55301"/>
                                        </p:tgtEl>
                                        <p:attrNameLst>
                                          <p:attrName>style.visibility</p:attrName>
                                        </p:attrNameLst>
                                      </p:cBhvr>
                                      <p:to>
                                        <p:strVal val="visible"/>
                                      </p:to>
                                    </p:set>
                                    <p:animEffect transition="in" filter="fade">
                                      <p:cBhvr>
                                        <p:cTn id="21" dur="1000"/>
                                        <p:tgtEl>
                                          <p:spTgt spid="55301"/>
                                        </p:tgtEl>
                                      </p:cBhvr>
                                    </p:animEffect>
                                    <p:anim calcmode="lin" valueType="num">
                                      <p:cBhvr>
                                        <p:cTn id="22" dur="1000" fill="hold"/>
                                        <p:tgtEl>
                                          <p:spTgt spid="55301"/>
                                        </p:tgtEl>
                                        <p:attrNameLst>
                                          <p:attrName>ppt_x</p:attrName>
                                        </p:attrNameLst>
                                      </p:cBhvr>
                                      <p:tavLst>
                                        <p:tav tm="0">
                                          <p:val>
                                            <p:strVal val="#ppt_x-.1"/>
                                          </p:val>
                                        </p:tav>
                                        <p:tav tm="100000">
                                          <p:val>
                                            <p:strVal val="#ppt_x"/>
                                          </p:val>
                                        </p:tav>
                                      </p:tavLst>
                                    </p:anim>
                                    <p:anim calcmode="lin" valueType="num">
                                      <p:cBhvr>
                                        <p:cTn id="23" dur="1000" fill="hold"/>
                                        <p:tgtEl>
                                          <p:spTgt spid="55301"/>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0" presetClass="entr" presetSubtype="0" fill="hold" grpId="0" nodeType="clickEffect">
                                  <p:stCondLst>
                                    <p:cond delay="0"/>
                                  </p:stCondLst>
                                  <p:iterate type="lt">
                                    <p:tmPct val="10000"/>
                                  </p:iterate>
                                  <p:childTnLst>
                                    <p:set>
                                      <p:cBhvr>
                                        <p:cTn id="27" dur="1" fill="hold">
                                          <p:stCondLst>
                                            <p:cond delay="0"/>
                                          </p:stCondLst>
                                        </p:cTn>
                                        <p:tgtEl>
                                          <p:spTgt spid="55302"/>
                                        </p:tgtEl>
                                        <p:attrNameLst>
                                          <p:attrName>style.visibility</p:attrName>
                                        </p:attrNameLst>
                                      </p:cBhvr>
                                      <p:to>
                                        <p:strVal val="visible"/>
                                      </p:to>
                                    </p:set>
                                    <p:animEffect transition="in" filter="fade">
                                      <p:cBhvr>
                                        <p:cTn id="28" dur="1000"/>
                                        <p:tgtEl>
                                          <p:spTgt spid="55302"/>
                                        </p:tgtEl>
                                      </p:cBhvr>
                                    </p:animEffect>
                                    <p:anim calcmode="lin" valueType="num">
                                      <p:cBhvr>
                                        <p:cTn id="29" dur="1000" fill="hold"/>
                                        <p:tgtEl>
                                          <p:spTgt spid="55302"/>
                                        </p:tgtEl>
                                        <p:attrNameLst>
                                          <p:attrName>ppt_x</p:attrName>
                                        </p:attrNameLst>
                                      </p:cBhvr>
                                      <p:tavLst>
                                        <p:tav tm="0">
                                          <p:val>
                                            <p:strVal val="#ppt_x-.1"/>
                                          </p:val>
                                        </p:tav>
                                        <p:tav tm="100000">
                                          <p:val>
                                            <p:strVal val="#ppt_x"/>
                                          </p:val>
                                        </p:tav>
                                      </p:tavLst>
                                    </p:anim>
                                    <p:anim calcmode="lin" valueType="num">
                                      <p:cBhvr>
                                        <p:cTn id="30" dur="1000" fill="hold"/>
                                        <p:tgtEl>
                                          <p:spTgt spid="55302"/>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55303"/>
                                        </p:tgtEl>
                                        <p:attrNameLst>
                                          <p:attrName>style.visibility</p:attrName>
                                        </p:attrNameLst>
                                      </p:cBhvr>
                                      <p:to>
                                        <p:strVal val="visible"/>
                                      </p:to>
                                    </p:set>
                                    <p:animEffect transition="in" filter="fade">
                                      <p:cBhvr>
                                        <p:cTn id="35" dur="1000"/>
                                        <p:tgtEl>
                                          <p:spTgt spid="55303"/>
                                        </p:tgtEl>
                                      </p:cBhvr>
                                    </p:animEffect>
                                    <p:anim calcmode="lin" valueType="num">
                                      <p:cBhvr>
                                        <p:cTn id="36" dur="1000" fill="hold"/>
                                        <p:tgtEl>
                                          <p:spTgt spid="55303"/>
                                        </p:tgtEl>
                                        <p:attrNameLst>
                                          <p:attrName>ppt_x</p:attrName>
                                        </p:attrNameLst>
                                      </p:cBhvr>
                                      <p:tavLst>
                                        <p:tav tm="0">
                                          <p:val>
                                            <p:strVal val="#ppt_x"/>
                                          </p:val>
                                        </p:tav>
                                        <p:tav tm="100000">
                                          <p:val>
                                            <p:strVal val="#ppt_x"/>
                                          </p:val>
                                        </p:tav>
                                      </p:tavLst>
                                    </p:anim>
                                    <p:anim calcmode="lin" valueType="num">
                                      <p:cBhvr>
                                        <p:cTn id="37" dur="1000" fill="hold"/>
                                        <p:tgtEl>
                                          <p:spTgt spid="55303"/>
                                        </p:tgtEl>
                                        <p:attrNameLst>
                                          <p:attrName>ppt_y</p:attrName>
                                        </p:attrNameLst>
                                      </p:cBhvr>
                                      <p:tavLst>
                                        <p:tav tm="0">
                                          <p:val>
                                            <p:strVal val="#ppt_y-.1"/>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55304"/>
                                        </p:tgtEl>
                                        <p:attrNameLst>
                                          <p:attrName>style.visibility</p:attrName>
                                        </p:attrNameLst>
                                      </p:cBhvr>
                                      <p:to>
                                        <p:strVal val="visible"/>
                                      </p:to>
                                    </p:set>
                                    <p:animEffect transition="in" filter="fade">
                                      <p:cBhvr>
                                        <p:cTn id="42" dur="1000"/>
                                        <p:tgtEl>
                                          <p:spTgt spid="55304"/>
                                        </p:tgtEl>
                                      </p:cBhvr>
                                    </p:animEffect>
                                    <p:anim calcmode="lin" valueType="num">
                                      <p:cBhvr>
                                        <p:cTn id="43" dur="1000" fill="hold"/>
                                        <p:tgtEl>
                                          <p:spTgt spid="55304"/>
                                        </p:tgtEl>
                                        <p:attrNameLst>
                                          <p:attrName>ppt_x</p:attrName>
                                        </p:attrNameLst>
                                      </p:cBhvr>
                                      <p:tavLst>
                                        <p:tav tm="0">
                                          <p:val>
                                            <p:strVal val="#ppt_x-.1"/>
                                          </p:val>
                                        </p:tav>
                                        <p:tav tm="100000">
                                          <p:val>
                                            <p:strVal val="#ppt_x"/>
                                          </p:val>
                                        </p:tav>
                                      </p:tavLst>
                                    </p:anim>
                                    <p:anim calcmode="lin" valueType="num">
                                      <p:cBhvr>
                                        <p:cTn id="44" dur="1000" fill="hold"/>
                                        <p:tgtEl>
                                          <p:spTgt spid="553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0" presetClass="entr" presetSubtype="0" fill="hold" grpId="0" nodeType="clickEffect">
                                  <p:stCondLst>
                                    <p:cond delay="0"/>
                                  </p:stCondLst>
                                  <p:iterate type="lt">
                                    <p:tmPct val="10000"/>
                                  </p:iterate>
                                  <p:childTnLst>
                                    <p:set>
                                      <p:cBhvr>
                                        <p:cTn id="48" dur="1" fill="hold">
                                          <p:stCondLst>
                                            <p:cond delay="0"/>
                                          </p:stCondLst>
                                        </p:cTn>
                                        <p:tgtEl>
                                          <p:spTgt spid="55305"/>
                                        </p:tgtEl>
                                        <p:attrNameLst>
                                          <p:attrName>style.visibility</p:attrName>
                                        </p:attrNameLst>
                                      </p:cBhvr>
                                      <p:to>
                                        <p:strVal val="visible"/>
                                      </p:to>
                                    </p:set>
                                    <p:animEffect transition="in" filter="fade">
                                      <p:cBhvr>
                                        <p:cTn id="49" dur="1000"/>
                                        <p:tgtEl>
                                          <p:spTgt spid="55305"/>
                                        </p:tgtEl>
                                      </p:cBhvr>
                                    </p:animEffect>
                                    <p:anim calcmode="lin" valueType="num">
                                      <p:cBhvr>
                                        <p:cTn id="50" dur="1000" fill="hold"/>
                                        <p:tgtEl>
                                          <p:spTgt spid="55305"/>
                                        </p:tgtEl>
                                        <p:attrNameLst>
                                          <p:attrName>ppt_x</p:attrName>
                                        </p:attrNameLst>
                                      </p:cBhvr>
                                      <p:tavLst>
                                        <p:tav tm="0">
                                          <p:val>
                                            <p:strVal val="#ppt_x-.1"/>
                                          </p:val>
                                        </p:tav>
                                        <p:tav tm="100000">
                                          <p:val>
                                            <p:strVal val="#ppt_x"/>
                                          </p:val>
                                        </p:tav>
                                      </p:tavLst>
                                    </p:anim>
                                    <p:anim calcmode="lin" valueType="num">
                                      <p:cBhvr>
                                        <p:cTn id="51" dur="1000" fill="hold"/>
                                        <p:tgtEl>
                                          <p:spTgt spid="55305"/>
                                        </p:tgtEl>
                                        <p:attrNameLst>
                                          <p:attrName>ppt_y</p:attrName>
                                        </p:attrNameLst>
                                      </p:cBhvr>
                                      <p:tavLst>
                                        <p:tav tm="0">
                                          <p:val>
                                            <p:strVal val="#ppt_y"/>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55306"/>
                                        </p:tgtEl>
                                        <p:attrNameLst>
                                          <p:attrName>style.visibility</p:attrName>
                                        </p:attrNameLst>
                                      </p:cBhvr>
                                      <p:to>
                                        <p:strVal val="visible"/>
                                      </p:to>
                                    </p:set>
                                    <p:animEffect transition="in" filter="fade">
                                      <p:cBhvr>
                                        <p:cTn id="56" dur="1000"/>
                                        <p:tgtEl>
                                          <p:spTgt spid="55306"/>
                                        </p:tgtEl>
                                      </p:cBhvr>
                                    </p:animEffect>
                                    <p:anim calcmode="lin" valueType="num">
                                      <p:cBhvr>
                                        <p:cTn id="57" dur="1000" fill="hold"/>
                                        <p:tgtEl>
                                          <p:spTgt spid="55306"/>
                                        </p:tgtEl>
                                        <p:attrNameLst>
                                          <p:attrName>ppt_x</p:attrName>
                                        </p:attrNameLst>
                                      </p:cBhvr>
                                      <p:tavLst>
                                        <p:tav tm="0">
                                          <p:val>
                                            <p:strVal val="#ppt_x"/>
                                          </p:val>
                                        </p:tav>
                                        <p:tav tm="100000">
                                          <p:val>
                                            <p:strVal val="#ppt_x"/>
                                          </p:val>
                                        </p:tav>
                                      </p:tavLst>
                                    </p:anim>
                                    <p:anim calcmode="lin" valueType="num">
                                      <p:cBhvr>
                                        <p:cTn id="58" dur="1000" fill="hold"/>
                                        <p:tgtEl>
                                          <p:spTgt spid="553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55301" grpId="0" animBg="1"/>
      <p:bldP spid="55302" grpId="0" animBg="1"/>
      <p:bldP spid="55303" grpId="0" animBg="1"/>
      <p:bldP spid="55304" grpId="0" animBg="1"/>
      <p:bldP spid="55305" grpId="0" animBg="1"/>
      <p:bldP spid="55306"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sp>
        <p:nvSpPr>
          <p:cNvPr id="11" name="Rectangle 10"/>
          <p:cNvSpPr/>
          <p:nvPr/>
        </p:nvSpPr>
        <p:spPr>
          <a:xfrm>
            <a:off x="1478359" y="7776"/>
            <a:ext cx="9220200" cy="1109472"/>
          </a:xfrm>
          <a:prstGeom prst="rect">
            <a:avLst/>
          </a:prstGeom>
          <a:solidFill>
            <a:srgbClr val="000000">
              <a:alpha val="6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Text Box 3"/>
          <p:cNvSpPr txBox="1">
            <a:spLocks noChangeArrowheads="1"/>
          </p:cNvSpPr>
          <p:nvPr/>
        </p:nvSpPr>
        <p:spPr bwMode="auto">
          <a:xfrm>
            <a:off x="270669" y="1268568"/>
            <a:ext cx="11620500" cy="984250"/>
          </a:xfrm>
          <a:prstGeom prst="rect">
            <a:avLst/>
          </a:prstGeom>
          <a:solidFill>
            <a:srgbClr val="000000">
              <a:alpha val="60000"/>
            </a:srgbClr>
          </a:solidFill>
          <a:ln w="3810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smtClean="0">
                <a:solidFill>
                  <a:schemeClr val="bg1"/>
                </a:solidFill>
              </a:rPr>
              <a:t>But, the </a:t>
            </a:r>
            <a:r>
              <a:rPr lang="en-US" sz="2800" b="1" dirty="0">
                <a:solidFill>
                  <a:schemeClr val="bg1"/>
                </a:solidFill>
              </a:rPr>
              <a:t>Kingdom of God came with glory and power on the day of Pentecost in Acts 2, </a:t>
            </a:r>
            <a:r>
              <a:rPr lang="en-US" sz="2800" b="1" u="sng" dirty="0">
                <a:solidFill>
                  <a:schemeClr val="bg1"/>
                </a:solidFill>
              </a:rPr>
              <a:t>NOT 70 AD</a:t>
            </a:r>
            <a:r>
              <a:rPr lang="en-US" sz="2800" b="1" dirty="0">
                <a:solidFill>
                  <a:schemeClr val="bg1"/>
                </a:solidFill>
              </a:rPr>
              <a:t>.</a:t>
            </a:r>
          </a:p>
        </p:txBody>
      </p:sp>
      <p:sp>
        <p:nvSpPr>
          <p:cNvPr id="56324" name="Text Box 4"/>
          <p:cNvSpPr txBox="1">
            <a:spLocks noChangeArrowheads="1"/>
          </p:cNvSpPr>
          <p:nvPr/>
        </p:nvSpPr>
        <p:spPr bwMode="auto">
          <a:xfrm>
            <a:off x="270669" y="2548283"/>
            <a:ext cx="5581650" cy="4154984"/>
          </a:xfrm>
          <a:prstGeom prst="rect">
            <a:avLst/>
          </a:prstGeom>
          <a:solidFill>
            <a:srgbClr val="FFFFFF">
              <a:alpha val="80000"/>
            </a:srgbClr>
          </a:solidFill>
          <a:ln w="9525" algn="ctr">
            <a:noFill/>
            <a:miter lim="800000"/>
            <a:headEnd/>
            <a:tailEnd/>
          </a:ln>
          <a:effectLst/>
        </p:spPr>
        <p:txBody>
          <a:bodyPr wrap="square">
            <a:spAutoFit/>
          </a:bodyPr>
          <a:lstStyle/>
          <a:p>
            <a:pPr algn="ctr">
              <a:defRPr/>
            </a:pPr>
            <a:r>
              <a:rPr lang="en-US" sz="2400" b="1" dirty="0">
                <a:effectLst>
                  <a:outerShdw blurRad="38100" dist="38100" dir="2700000" algn="tl">
                    <a:srgbClr val="C0C0C0"/>
                  </a:outerShdw>
                </a:effectLst>
                <a:latin typeface="Times New Roman" pitchFamily="18" charset="0"/>
              </a:rPr>
              <a:t>2 Sam 7:</a:t>
            </a:r>
          </a:p>
          <a:p>
            <a:pPr>
              <a:defRPr/>
            </a:pPr>
            <a:r>
              <a:rPr lang="en-US" sz="2400" b="1" dirty="0">
                <a:effectLst>
                  <a:outerShdw blurRad="38100" dist="38100" dir="2700000" algn="tl">
                    <a:srgbClr val="C0C0C0"/>
                  </a:outerShdw>
                </a:effectLst>
                <a:latin typeface="Times New Roman" pitchFamily="18" charset="0"/>
              </a:rPr>
              <a:t>12	When your days are fulfilled and you rest with your fathers, I will set up your seed after you, who will come from your body, and I will establish his kingdom. </a:t>
            </a:r>
          </a:p>
          <a:p>
            <a:pPr>
              <a:defRPr/>
            </a:pPr>
            <a:r>
              <a:rPr lang="en-US" sz="2400" b="1" dirty="0">
                <a:effectLst>
                  <a:outerShdw blurRad="38100" dist="38100" dir="2700000" algn="tl">
                    <a:srgbClr val="C0C0C0"/>
                  </a:outerShdw>
                </a:effectLst>
                <a:latin typeface="Times New Roman" pitchFamily="18" charset="0"/>
              </a:rPr>
              <a:t>13	He shall build a house for My name, and I will establish the throne of his kingdom forever.</a:t>
            </a:r>
          </a:p>
          <a:p>
            <a:pPr>
              <a:defRPr/>
            </a:pPr>
            <a:r>
              <a:rPr lang="en-US" sz="2400" b="1" dirty="0">
                <a:effectLst>
                  <a:outerShdw blurRad="38100" dist="38100" dir="2700000" algn="tl">
                    <a:srgbClr val="C0C0C0"/>
                  </a:outerShdw>
                </a:effectLst>
                <a:latin typeface="Times New Roman" pitchFamily="18" charset="0"/>
              </a:rPr>
              <a:t>14	I will be his Father, and he shall be My son. </a:t>
            </a:r>
          </a:p>
        </p:txBody>
      </p:sp>
      <p:sp>
        <p:nvSpPr>
          <p:cNvPr id="56325" name="Text Box 5"/>
          <p:cNvSpPr txBox="1">
            <a:spLocks noChangeArrowheads="1"/>
          </p:cNvSpPr>
          <p:nvPr/>
        </p:nvSpPr>
        <p:spPr bwMode="auto">
          <a:xfrm>
            <a:off x="6233318" y="2548283"/>
            <a:ext cx="5657851" cy="4081117"/>
          </a:xfrm>
          <a:prstGeom prst="rect">
            <a:avLst/>
          </a:prstGeom>
          <a:solidFill>
            <a:srgbClr val="FFFFFF">
              <a:alpha val="80000"/>
            </a:srgbClr>
          </a:solidFill>
          <a:ln w="9525" algn="ctr">
            <a:noFill/>
            <a:miter lim="800000"/>
            <a:headEnd/>
            <a:tailEnd/>
          </a:ln>
          <a:effectLst/>
        </p:spPr>
        <p:txBody>
          <a:bodyPr wrap="square">
            <a:spAutoFit/>
          </a:bodyPr>
          <a:lstStyle/>
          <a:p>
            <a:pPr algn="ctr">
              <a:lnSpc>
                <a:spcPct val="90000"/>
              </a:lnSpc>
              <a:defRPr/>
            </a:pPr>
            <a:r>
              <a:rPr lang="en-US" sz="2400" b="1" dirty="0">
                <a:effectLst>
                  <a:outerShdw blurRad="38100" dist="38100" dir="2700000" algn="tl">
                    <a:srgbClr val="C0C0C0"/>
                  </a:outerShdw>
                </a:effectLst>
                <a:latin typeface="Times New Roman" pitchFamily="18" charset="0"/>
              </a:rPr>
              <a:t>Acts 2:</a:t>
            </a:r>
          </a:p>
          <a:p>
            <a:pPr>
              <a:lnSpc>
                <a:spcPct val="90000"/>
              </a:lnSpc>
              <a:defRPr/>
            </a:pPr>
            <a:r>
              <a:rPr lang="en-US" sz="2400" b="1" dirty="0">
                <a:effectLst>
                  <a:outerShdw blurRad="38100" dist="38100" dir="2700000" algn="tl">
                    <a:srgbClr val="C0C0C0"/>
                  </a:outerShdw>
                </a:effectLst>
                <a:latin typeface="Times New Roman" pitchFamily="18" charset="0"/>
              </a:rPr>
              <a:t>30	Therefore, being a prophet, and knowing that God had sworn with an oath to him that of the fruit of his body, according to the flesh, He would raise up the Christ to sit on his throne,</a:t>
            </a:r>
          </a:p>
          <a:p>
            <a:pPr>
              <a:lnSpc>
                <a:spcPct val="90000"/>
              </a:lnSpc>
              <a:defRPr/>
            </a:pPr>
            <a:r>
              <a:rPr lang="en-US" sz="2400" b="1" dirty="0">
                <a:effectLst>
                  <a:outerShdw blurRad="38100" dist="38100" dir="2700000" algn="tl">
                    <a:srgbClr val="C0C0C0"/>
                  </a:outerShdw>
                </a:effectLst>
                <a:latin typeface="Times New Roman" pitchFamily="18" charset="0"/>
              </a:rPr>
              <a:t>31	he, foreseeing this, spoke concerning the resurrection of the Christ, that His soul was not left in Hades, nor did His flesh see corruption.</a:t>
            </a:r>
          </a:p>
          <a:p>
            <a:pPr>
              <a:lnSpc>
                <a:spcPct val="90000"/>
              </a:lnSpc>
              <a:defRPr/>
            </a:pPr>
            <a:r>
              <a:rPr lang="en-US" sz="2400" b="1" dirty="0">
                <a:effectLst>
                  <a:outerShdw blurRad="38100" dist="38100" dir="2700000" algn="tl">
                    <a:srgbClr val="C0C0C0"/>
                  </a:outerShdw>
                </a:effectLst>
                <a:latin typeface="Times New Roman" pitchFamily="18" charset="0"/>
              </a:rPr>
              <a:t>32	This Jesus God has raised up, of which we are all witnesses.</a:t>
            </a:r>
          </a:p>
        </p:txBody>
      </p:sp>
      <p:sp>
        <p:nvSpPr>
          <p:cNvPr id="56326" name="Text Box 6"/>
          <p:cNvSpPr txBox="1">
            <a:spLocks noChangeArrowheads="1"/>
          </p:cNvSpPr>
          <p:nvPr/>
        </p:nvSpPr>
        <p:spPr bwMode="auto">
          <a:xfrm>
            <a:off x="6233318" y="2542327"/>
            <a:ext cx="5657851" cy="4081117"/>
          </a:xfrm>
          <a:prstGeom prst="rect">
            <a:avLst/>
          </a:prstGeom>
          <a:solidFill>
            <a:srgbClr val="FFFFFF">
              <a:alpha val="80000"/>
            </a:srgbClr>
          </a:solidFill>
          <a:ln w="9525" algn="ctr">
            <a:noFill/>
            <a:miter lim="800000"/>
            <a:headEnd/>
            <a:tailEnd/>
          </a:ln>
          <a:effectLst/>
        </p:spPr>
        <p:txBody>
          <a:bodyPr wrap="square">
            <a:spAutoFit/>
          </a:bodyPr>
          <a:lstStyle/>
          <a:p>
            <a:pPr algn="ctr">
              <a:lnSpc>
                <a:spcPct val="90000"/>
              </a:lnSpc>
              <a:defRPr/>
            </a:pPr>
            <a:r>
              <a:rPr lang="en-US" sz="2400" b="1" dirty="0">
                <a:effectLst>
                  <a:outerShdw blurRad="38100" dist="38100" dir="2700000" algn="tl">
                    <a:srgbClr val="C0C0C0"/>
                  </a:outerShdw>
                </a:effectLst>
                <a:latin typeface="Times New Roman" pitchFamily="18" charset="0"/>
              </a:rPr>
              <a:t>Acts 2:</a:t>
            </a:r>
          </a:p>
          <a:p>
            <a:pPr>
              <a:lnSpc>
                <a:spcPct val="90000"/>
              </a:lnSpc>
              <a:defRPr/>
            </a:pPr>
            <a:r>
              <a:rPr lang="en-US" sz="2400" b="1" dirty="0">
                <a:effectLst>
                  <a:outerShdw blurRad="38100" dist="38100" dir="2700000" algn="tl">
                    <a:srgbClr val="C0C0C0"/>
                  </a:outerShdw>
                </a:effectLst>
                <a:latin typeface="Times New Roman" pitchFamily="18" charset="0"/>
              </a:rPr>
              <a:t>30	Therefore, being a prophet, and knowing that God had sworn with an oath to him that of the fruit of his body, according to the flesh, He would raise up the Christ to sit on his throne,</a:t>
            </a:r>
          </a:p>
          <a:p>
            <a:pPr>
              <a:lnSpc>
                <a:spcPct val="90000"/>
              </a:lnSpc>
              <a:defRPr/>
            </a:pPr>
            <a:r>
              <a:rPr lang="en-US" sz="2400" b="1" dirty="0">
                <a:effectLst>
                  <a:outerShdw blurRad="38100" dist="38100" dir="2700000" algn="tl">
                    <a:srgbClr val="C0C0C0"/>
                  </a:outerShdw>
                </a:effectLst>
                <a:latin typeface="Times New Roman" pitchFamily="18" charset="0"/>
              </a:rPr>
              <a:t>31	he, foreseeing this, spoke concerning the </a:t>
            </a:r>
            <a:r>
              <a:rPr lang="en-US" sz="2400" b="1" i="1" dirty="0">
                <a:solidFill>
                  <a:srgbClr val="A50021"/>
                </a:solidFill>
                <a:effectLst>
                  <a:outerShdw blurRad="38100" dist="38100" dir="2700000" algn="tl">
                    <a:srgbClr val="C0C0C0"/>
                  </a:outerShdw>
                </a:effectLst>
                <a:latin typeface="Times New Roman" pitchFamily="18" charset="0"/>
              </a:rPr>
              <a:t>destruction</a:t>
            </a:r>
            <a:r>
              <a:rPr lang="en-US" sz="2400" b="1" dirty="0">
                <a:effectLst>
                  <a:outerShdw blurRad="38100" dist="38100" dir="2700000" algn="tl">
                    <a:srgbClr val="C0C0C0"/>
                  </a:outerShdw>
                </a:effectLst>
                <a:latin typeface="Times New Roman" pitchFamily="18" charset="0"/>
              </a:rPr>
              <a:t> </a:t>
            </a:r>
            <a:r>
              <a:rPr lang="en-US" sz="2400" b="1" i="1" dirty="0">
                <a:solidFill>
                  <a:srgbClr val="A50021"/>
                </a:solidFill>
                <a:effectLst>
                  <a:outerShdw blurRad="38100" dist="38100" dir="2700000" algn="tl">
                    <a:srgbClr val="C0C0C0"/>
                  </a:outerShdw>
                </a:effectLst>
                <a:latin typeface="Times New Roman" pitchFamily="18" charset="0"/>
              </a:rPr>
              <a:t>of</a:t>
            </a:r>
            <a:r>
              <a:rPr lang="en-US" sz="2400" b="1" dirty="0">
                <a:effectLst>
                  <a:outerShdw blurRad="38100" dist="38100" dir="2700000" algn="tl">
                    <a:srgbClr val="C0C0C0"/>
                  </a:outerShdw>
                </a:effectLst>
                <a:latin typeface="Times New Roman" pitchFamily="18" charset="0"/>
              </a:rPr>
              <a:t> </a:t>
            </a:r>
            <a:r>
              <a:rPr lang="en-US" sz="2400" b="1" i="1" dirty="0">
                <a:solidFill>
                  <a:srgbClr val="A50021"/>
                </a:solidFill>
                <a:effectLst>
                  <a:outerShdw blurRad="38100" dist="38100" dir="2700000" algn="tl">
                    <a:srgbClr val="C0C0C0"/>
                  </a:outerShdw>
                </a:effectLst>
                <a:latin typeface="Times New Roman" pitchFamily="18" charset="0"/>
              </a:rPr>
              <a:t>Jerusalem</a:t>
            </a:r>
            <a:r>
              <a:rPr lang="en-US" sz="2400" b="1" dirty="0">
                <a:effectLst>
                  <a:outerShdw blurRad="38100" dist="38100" dir="2700000" algn="tl">
                    <a:srgbClr val="C0C0C0"/>
                  </a:outerShdw>
                </a:effectLst>
                <a:latin typeface="Times New Roman" pitchFamily="18" charset="0"/>
              </a:rPr>
              <a:t>, that His soul was not left in Hades, nor did His flesh see corruption.</a:t>
            </a:r>
          </a:p>
          <a:p>
            <a:pPr>
              <a:lnSpc>
                <a:spcPct val="90000"/>
              </a:lnSpc>
              <a:defRPr/>
            </a:pPr>
            <a:r>
              <a:rPr lang="en-US" sz="2400" b="1" dirty="0">
                <a:effectLst>
                  <a:outerShdw blurRad="38100" dist="38100" dir="2700000" algn="tl">
                    <a:srgbClr val="C0C0C0"/>
                  </a:outerShdw>
                </a:effectLst>
                <a:latin typeface="Times New Roman" pitchFamily="18" charset="0"/>
              </a:rPr>
              <a:t>32	This Jesus God has raised up, of which we are all witnesses.</a:t>
            </a:r>
          </a:p>
        </p:txBody>
      </p:sp>
      <p:sp>
        <p:nvSpPr>
          <p:cNvPr id="56327" name="Line 7"/>
          <p:cNvSpPr>
            <a:spLocks noChangeShapeType="1"/>
          </p:cNvSpPr>
          <p:nvPr/>
        </p:nvSpPr>
        <p:spPr bwMode="auto">
          <a:xfrm>
            <a:off x="7528719" y="4876800"/>
            <a:ext cx="29718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sp>
        <p:nvSpPr>
          <p:cNvPr id="56328" name="Line 8"/>
          <p:cNvSpPr>
            <a:spLocks noChangeShapeType="1"/>
          </p:cNvSpPr>
          <p:nvPr/>
        </p:nvSpPr>
        <p:spPr bwMode="auto">
          <a:xfrm>
            <a:off x="6385719" y="5257800"/>
            <a:ext cx="5257800" cy="0"/>
          </a:xfrm>
          <a:prstGeom prst="line">
            <a:avLst/>
          </a:prstGeom>
          <a:noFill/>
          <a:ln w="38100">
            <a:solidFill>
              <a:srgbClr val="A50021"/>
            </a:solidFill>
            <a:round/>
            <a:headEnd/>
            <a:tailEnd/>
          </a:ln>
          <a:extLst>
            <a:ext uri="{909E8E84-426E-40DD-AFC4-6F175D3DCCD1}">
              <a14:hiddenFill xmlns:a14="http://schemas.microsoft.com/office/drawing/2010/main">
                <a:noFill/>
              </a14:hiddenFill>
            </a:ext>
          </a:extLst>
        </p:spPr>
        <p:txBody>
          <a:bodyPr wrap="square">
            <a:spAutoFit/>
          </a:bodyPr>
          <a:lstStyle/>
          <a:p>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719" y="0"/>
            <a:ext cx="9296400" cy="1109472"/>
          </a:xfrm>
          <a:prstGeom prst="rect">
            <a:avLst/>
          </a:prstGeom>
        </p:spPr>
      </p:pic>
      <p:sp>
        <p:nvSpPr>
          <p:cNvPr id="2" name="Rectangle 1"/>
          <p:cNvSpPr/>
          <p:nvPr/>
        </p:nvSpPr>
        <p:spPr>
          <a:xfrm rot="20577038">
            <a:off x="6601068" y="3611131"/>
            <a:ext cx="4527201" cy="1107996"/>
          </a:xfrm>
          <a:prstGeom prst="rect">
            <a:avLst/>
          </a:prstGeom>
          <a:solidFill>
            <a:schemeClr val="tx1"/>
          </a:solidFill>
          <a:effectLst>
            <a:softEdge rad="63500"/>
          </a:effectLst>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300" dirty="0" smtClean="0">
                <a:ln w="11430">
                  <a:solidFill>
                    <a:srgbClr val="FF0000"/>
                  </a:solidFill>
                </a:ln>
                <a:solidFill>
                  <a:srgbClr val="C00000"/>
                </a:solidFill>
                <a:effectLst>
                  <a:outerShdw blurRad="50800" dist="39000" dir="5460000" algn="tl">
                    <a:srgbClr val="000000">
                      <a:alpha val="38000"/>
                    </a:srgbClr>
                  </a:outerShdw>
                </a:effectLst>
                <a:latin typeface="CracklingFire" pitchFamily="2" charset="0"/>
              </a:rPr>
              <a:t>A </a:t>
            </a:r>
            <a:r>
              <a:rPr lang="en-US" sz="6600" b="1" cap="none" spc="300" dirty="0" smtClean="0">
                <a:ln w="11430">
                  <a:solidFill>
                    <a:srgbClr val="FF0000"/>
                  </a:solidFill>
                </a:ln>
                <a:solidFill>
                  <a:srgbClr val="C00000"/>
                </a:solidFill>
                <a:effectLst>
                  <a:outerShdw blurRad="50800" dist="39000" dir="5460000" algn="tl">
                    <a:srgbClr val="000000">
                      <a:alpha val="38000"/>
                    </a:srgbClr>
                  </a:outerShdw>
                </a:effectLst>
                <a:latin typeface="CracklingFire" pitchFamily="2" charset="0"/>
              </a:rPr>
              <a:t>P</a:t>
            </a:r>
            <a:r>
              <a:rPr lang="en-US" sz="5400" b="1" cap="none" spc="300" dirty="0" smtClean="0">
                <a:ln w="11430">
                  <a:solidFill>
                    <a:srgbClr val="FF0000"/>
                  </a:solidFill>
                </a:ln>
                <a:solidFill>
                  <a:srgbClr val="C00000"/>
                </a:solidFill>
                <a:effectLst>
                  <a:outerShdw blurRad="50800" dist="39000" dir="5460000" algn="tl">
                    <a:srgbClr val="000000">
                      <a:alpha val="38000"/>
                    </a:srgbClr>
                  </a:outerShdw>
                </a:effectLst>
                <a:latin typeface="CracklingFire" pitchFamily="2" charset="0"/>
              </a:rPr>
              <a:t>erversion</a:t>
            </a:r>
            <a:endParaRPr lang="en-US" sz="5400" b="1" cap="none" spc="300" dirty="0">
              <a:ln w="11430">
                <a:solidFill>
                  <a:srgbClr val="FF0000"/>
                </a:solidFill>
              </a:ln>
              <a:solidFill>
                <a:srgbClr val="C00000"/>
              </a:solidFill>
              <a:effectLst>
                <a:outerShdw blurRad="50800" dist="39000" dir="5460000" algn="tl">
                  <a:srgbClr val="000000">
                    <a:alpha val="38000"/>
                  </a:srgbClr>
                </a:outerShdw>
              </a:effectLst>
              <a:latin typeface="CracklingFire"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324"/>
                                        </p:tgtEl>
                                        <p:attrNameLst>
                                          <p:attrName>style.visibility</p:attrName>
                                        </p:attrNameLst>
                                      </p:cBhvr>
                                      <p:to>
                                        <p:strVal val="visible"/>
                                      </p:to>
                                    </p:set>
                                    <p:animEffect transition="in" filter="fade">
                                      <p:cBhvr>
                                        <p:cTn id="7" dur="2000"/>
                                        <p:tgtEl>
                                          <p:spTgt spid="563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6325"/>
                                        </p:tgtEl>
                                        <p:attrNameLst>
                                          <p:attrName>style.visibility</p:attrName>
                                        </p:attrNameLst>
                                      </p:cBhvr>
                                      <p:to>
                                        <p:strVal val="visible"/>
                                      </p:to>
                                    </p:set>
                                    <p:animEffect transition="in" filter="fade">
                                      <p:cBhvr>
                                        <p:cTn id="12" dur="2000"/>
                                        <p:tgtEl>
                                          <p:spTgt spid="56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327"/>
                                        </p:tgtEl>
                                        <p:attrNameLst>
                                          <p:attrName>style.visibility</p:attrName>
                                        </p:attrNameLst>
                                      </p:cBhvr>
                                      <p:to>
                                        <p:strVal val="visible"/>
                                      </p:to>
                                    </p:set>
                                    <p:animEffect transition="in" filter="wipe(left)">
                                      <p:cBhvr>
                                        <p:cTn id="17" dur="1000"/>
                                        <p:tgtEl>
                                          <p:spTgt spid="56327"/>
                                        </p:tgtEl>
                                      </p:cBhvr>
                                    </p:animEffect>
                                  </p:childTnLst>
                                </p:cTn>
                              </p:par>
                            </p:childTnLst>
                          </p:cTn>
                        </p:par>
                        <p:par>
                          <p:cTn id="18" fill="hold" nodeType="afterGroup">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56328"/>
                                        </p:tgtEl>
                                        <p:attrNameLst>
                                          <p:attrName>style.visibility</p:attrName>
                                        </p:attrNameLst>
                                      </p:cBhvr>
                                      <p:to>
                                        <p:strVal val="visible"/>
                                      </p:to>
                                    </p:set>
                                    <p:animEffect transition="in" filter="wipe(left)">
                                      <p:cBhvr>
                                        <p:cTn id="21" dur="1000"/>
                                        <p:tgtEl>
                                          <p:spTgt spid="5632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grpId="1" nodeType="clickEffect">
                                  <p:stCondLst>
                                    <p:cond delay="0"/>
                                  </p:stCondLst>
                                  <p:childTnLst>
                                    <p:animEffect transition="out" filter="fade">
                                      <p:cBhvr>
                                        <p:cTn id="25" dur="2000"/>
                                        <p:tgtEl>
                                          <p:spTgt spid="56325"/>
                                        </p:tgtEl>
                                      </p:cBhvr>
                                    </p:animEffect>
                                    <p:set>
                                      <p:cBhvr>
                                        <p:cTn id="26" dur="1" fill="hold">
                                          <p:stCondLst>
                                            <p:cond delay="1999"/>
                                          </p:stCondLst>
                                        </p:cTn>
                                        <p:tgtEl>
                                          <p:spTgt spid="56325"/>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6326"/>
                                        </p:tgtEl>
                                        <p:attrNameLst>
                                          <p:attrName>style.visibility</p:attrName>
                                        </p:attrNameLst>
                                      </p:cBhvr>
                                      <p:to>
                                        <p:strVal val="visible"/>
                                      </p:to>
                                    </p:set>
                                    <p:animEffect transition="in" filter="fade">
                                      <p:cBhvr>
                                        <p:cTn id="29" dur="2000"/>
                                        <p:tgtEl>
                                          <p:spTgt spid="563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2000"/>
                                        <p:tgtEl>
                                          <p:spTgt spid="2"/>
                                        </p:tgtEl>
                                      </p:cBhvr>
                                    </p:animEffect>
                                  </p:childTnLst>
                                </p:cTn>
                              </p:par>
                            </p:childTnLst>
                          </p:cTn>
                        </p:par>
                        <p:par>
                          <p:cTn id="35" fill="hold">
                            <p:stCondLst>
                              <p:cond delay="2000"/>
                            </p:stCondLst>
                            <p:childTnLst>
                              <p:par>
                                <p:cTn id="36" presetID="26" presetClass="emph" presetSubtype="0" repeatCount="indefinite" fill="hold" grpId="1" nodeType="afterEffect">
                                  <p:stCondLst>
                                    <p:cond delay="0"/>
                                  </p:stCondLst>
                                  <p:childTnLst>
                                    <p:animEffect transition="out" filter="fade">
                                      <p:cBhvr>
                                        <p:cTn id="37" dur="1000" tmFilter="0, 0; .2, .5; .8, .5; 1, 0"/>
                                        <p:tgtEl>
                                          <p:spTgt spid="2"/>
                                        </p:tgtEl>
                                      </p:cBhvr>
                                    </p:animEffect>
                                    <p:animScale>
                                      <p:cBhvr>
                                        <p:cTn id="38"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animBg="1"/>
      <p:bldP spid="56325" grpId="0" animBg="1"/>
      <p:bldP spid="56325" grpId="1" animBg="1"/>
      <p:bldP spid="56326" grpId="0" animBg="1"/>
      <p:bldP spid="56327" grpId="0" animBg="1"/>
      <p:bldP spid="56328" grpId="0" animBg="1"/>
      <p:bldP spid="2" grpId="0" animBg="1"/>
      <p:bldP spid="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sp>
        <p:nvSpPr>
          <p:cNvPr id="9" name="Rectangle 8"/>
          <p:cNvSpPr/>
          <p:nvPr/>
        </p:nvSpPr>
        <p:spPr>
          <a:xfrm>
            <a:off x="1478359" y="7776"/>
            <a:ext cx="9220200" cy="1109472"/>
          </a:xfrm>
          <a:prstGeom prst="rect">
            <a:avLst/>
          </a:prstGeom>
          <a:solidFill>
            <a:srgbClr val="000000">
              <a:alpha val="6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Text Box 3"/>
          <p:cNvSpPr txBox="1">
            <a:spLocks noChangeArrowheads="1"/>
          </p:cNvSpPr>
          <p:nvPr/>
        </p:nvSpPr>
        <p:spPr bwMode="auto">
          <a:xfrm>
            <a:off x="451810" y="1071900"/>
            <a:ext cx="11259805" cy="984250"/>
          </a:xfrm>
          <a:prstGeom prst="rect">
            <a:avLst/>
          </a:prstGeom>
          <a:solidFill>
            <a:srgbClr val="000000">
              <a:alpha val="59608"/>
            </a:srgbClr>
          </a:solidFill>
          <a:ln w="3810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smtClean="0">
                <a:solidFill>
                  <a:schemeClr val="bg1"/>
                </a:solidFill>
              </a:rPr>
              <a:t>Says, the </a:t>
            </a:r>
            <a:r>
              <a:rPr lang="en-US" sz="2800" b="1" dirty="0">
                <a:solidFill>
                  <a:schemeClr val="bg1"/>
                </a:solidFill>
              </a:rPr>
              <a:t>Second coming of Christ is past, having happened in 70 AD, and will not occur in the future.</a:t>
            </a:r>
          </a:p>
        </p:txBody>
      </p:sp>
      <p:sp>
        <p:nvSpPr>
          <p:cNvPr id="16388" name="Text Box 4"/>
          <p:cNvSpPr txBox="1">
            <a:spLocks noChangeArrowheads="1"/>
          </p:cNvSpPr>
          <p:nvPr/>
        </p:nvSpPr>
        <p:spPr bwMode="auto">
          <a:xfrm>
            <a:off x="449961" y="2215740"/>
            <a:ext cx="5629903" cy="341632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latin typeface="+mj-lt"/>
              </a:rPr>
              <a:t>“There is no time period between the fall of Jerusalem and the second coming of Christ. They are synchronous events </a:t>
            </a:r>
            <a:r>
              <a:rPr lang="en-US" sz="2400" b="1" dirty="0" smtClean="0">
                <a:latin typeface="+mj-lt"/>
              </a:rPr>
              <a:t>time-wise . . . There </a:t>
            </a:r>
            <a:r>
              <a:rPr lang="en-US" sz="2400" b="1" dirty="0">
                <a:latin typeface="+mj-lt"/>
              </a:rPr>
              <a:t>is no scriptural basis for extending the second coming of Christ beyond the fall of </a:t>
            </a:r>
            <a:r>
              <a:rPr lang="en-US" sz="2400" b="1" dirty="0" smtClean="0">
                <a:latin typeface="+mj-lt"/>
              </a:rPr>
              <a:t>Judaism.” </a:t>
            </a:r>
            <a:r>
              <a:rPr lang="en-US" sz="2400" b="1" dirty="0">
                <a:latin typeface="+mj-lt"/>
              </a:rPr>
              <a:t>(</a:t>
            </a:r>
            <a:r>
              <a:rPr lang="en-US" sz="2400" b="1" i="1" dirty="0">
                <a:latin typeface="+mj-lt"/>
              </a:rPr>
              <a:t>Max King - The Spirit of Prophecy, </a:t>
            </a:r>
            <a:r>
              <a:rPr lang="en-US" sz="2400" b="1" i="1" dirty="0" smtClean="0">
                <a:latin typeface="+mj-lt"/>
              </a:rPr>
              <a:t>p </a:t>
            </a:r>
            <a:r>
              <a:rPr lang="en-US" sz="2400" b="1" i="1" dirty="0">
                <a:latin typeface="+mj-lt"/>
              </a:rPr>
              <a:t>81, 105</a:t>
            </a:r>
            <a:r>
              <a:rPr lang="en-US" sz="2400" b="1" dirty="0">
                <a:latin typeface="+mj-lt"/>
              </a:rPr>
              <a:t>).</a:t>
            </a:r>
          </a:p>
        </p:txBody>
      </p:sp>
      <p:sp>
        <p:nvSpPr>
          <p:cNvPr id="16389" name="Text Box 5"/>
          <p:cNvSpPr txBox="1">
            <a:spLocks noChangeArrowheads="1"/>
          </p:cNvSpPr>
          <p:nvPr/>
        </p:nvSpPr>
        <p:spPr bwMode="auto">
          <a:xfrm>
            <a:off x="6079071" y="2210363"/>
            <a:ext cx="5630696" cy="1384995"/>
          </a:xfrm>
          <a:prstGeom prst="rect">
            <a:avLst/>
          </a:prstGeom>
          <a:solidFill>
            <a:schemeClr val="bg1"/>
          </a:solidFill>
          <a:ln w="9525">
            <a:noFill/>
            <a:miter lim="800000"/>
            <a:headEnd/>
            <a:tailEnd/>
          </a:ln>
          <a:effectLst/>
        </p:spPr>
        <p:txBody>
          <a:bodyPr wrap="square">
            <a:spAutoFit/>
          </a:bodyPr>
          <a:lstStyle/>
          <a:p>
            <a:pPr algn="ctr">
              <a:spcBef>
                <a:spcPct val="50000"/>
              </a:spcBef>
              <a:defRPr/>
            </a:pPr>
            <a:r>
              <a:rPr lang="en-US" sz="2800" b="1" dirty="0">
                <a:ln>
                  <a:solidFill>
                    <a:schemeClr val="tx1"/>
                  </a:solidFill>
                </a:ln>
                <a:solidFill>
                  <a:srgbClr val="0070C0"/>
                </a:solidFill>
                <a:effectLst>
                  <a:outerShdw blurRad="38100" dist="38100" dir="2700000" algn="tl">
                    <a:srgbClr val="C0C0C0"/>
                  </a:outerShdw>
                </a:effectLst>
              </a:rPr>
              <a:t>All 2</a:t>
            </a:r>
            <a:r>
              <a:rPr lang="en-US" sz="2800" b="1" baseline="30000" dirty="0">
                <a:ln>
                  <a:solidFill>
                    <a:schemeClr val="tx1"/>
                  </a:solidFill>
                </a:ln>
                <a:solidFill>
                  <a:srgbClr val="0070C0"/>
                </a:solidFill>
                <a:effectLst>
                  <a:outerShdw blurRad="38100" dist="38100" dir="2700000" algn="tl">
                    <a:srgbClr val="C0C0C0"/>
                  </a:outerShdw>
                </a:effectLst>
              </a:rPr>
              <a:t>nd</a:t>
            </a:r>
            <a:r>
              <a:rPr lang="en-US" sz="2800" b="1" dirty="0">
                <a:ln>
                  <a:solidFill>
                    <a:schemeClr val="tx1"/>
                  </a:solidFill>
                </a:ln>
                <a:solidFill>
                  <a:srgbClr val="0070C0"/>
                </a:solidFill>
                <a:effectLst>
                  <a:outerShdw blurRad="38100" dist="38100" dir="2700000" algn="tl">
                    <a:srgbClr val="C0C0C0"/>
                  </a:outerShdw>
                </a:effectLst>
              </a:rPr>
              <a:t> coming passages point to the destruction of Jerusalem in A.D. 70.</a:t>
            </a:r>
          </a:p>
        </p:txBody>
      </p:sp>
      <p:sp>
        <p:nvSpPr>
          <p:cNvPr id="16390" name="Text Box 6"/>
          <p:cNvSpPr txBox="1">
            <a:spLocks noChangeArrowheads="1"/>
          </p:cNvSpPr>
          <p:nvPr/>
        </p:nvSpPr>
        <p:spPr bwMode="auto">
          <a:xfrm>
            <a:off x="6079864" y="3820261"/>
            <a:ext cx="5629903" cy="1815882"/>
          </a:xfrm>
          <a:prstGeom prst="rect">
            <a:avLst/>
          </a:prstGeom>
          <a:solidFill>
            <a:srgbClr val="FFFFFF"/>
          </a:solidFill>
          <a:ln w="9525">
            <a:noFill/>
            <a:miter lim="800000"/>
            <a:headEnd/>
            <a:tailEnd/>
          </a:ln>
          <a:effectLst/>
        </p:spPr>
        <p:txBody>
          <a:bodyPr wrap="square">
            <a:spAutoFit/>
          </a:bodyPr>
          <a:lstStyle/>
          <a:p>
            <a:pPr algn="ctr">
              <a:spcBef>
                <a:spcPct val="50000"/>
              </a:spcBef>
              <a:defRPr/>
            </a:pPr>
            <a:r>
              <a:rPr lang="en-US" sz="2800" b="1" dirty="0">
                <a:ln>
                  <a:solidFill>
                    <a:schemeClr val="tx1"/>
                  </a:solidFill>
                </a:ln>
                <a:solidFill>
                  <a:srgbClr val="0070C0"/>
                </a:solidFill>
                <a:effectLst>
                  <a:outerShdw blurRad="38100" dist="38100" dir="2700000" algn="tl">
                    <a:srgbClr val="C0C0C0"/>
                  </a:outerShdw>
                </a:effectLst>
              </a:rPr>
              <a:t>There will NOT be a return of Christ beyond His “coming” at the destruction of Jerusalem in A.D. 70.</a:t>
            </a:r>
          </a:p>
        </p:txBody>
      </p:sp>
      <p:sp>
        <p:nvSpPr>
          <p:cNvPr id="16394" name="WordArt 10"/>
          <p:cNvSpPr>
            <a:spLocks noChangeArrowheads="1" noChangeShapeType="1" noTextEdit="1"/>
          </p:cNvSpPr>
          <p:nvPr/>
        </p:nvSpPr>
        <p:spPr bwMode="auto">
          <a:xfrm>
            <a:off x="1022386" y="5861047"/>
            <a:ext cx="10114955" cy="902661"/>
          </a:xfrm>
          <a:prstGeom prst="rect">
            <a:avLst/>
          </a:prstGeom>
        </p:spPr>
        <p:txBody>
          <a:bodyPr wrap="none" fromWordArt="1">
            <a:prstTxWarp prst="textPlain">
              <a:avLst>
                <a:gd name="adj" fmla="val 50000"/>
              </a:avLst>
            </a:prstTxWarp>
          </a:bodyPr>
          <a:lstStyle/>
          <a:p>
            <a:pPr algn="ctr"/>
            <a:r>
              <a:rPr lang="en-US" sz="3200" kern="10" spc="300" dirty="0">
                <a:ln w="9525">
                  <a:solidFill>
                    <a:schemeClr val="bg1"/>
                  </a:solidFill>
                  <a:round/>
                  <a:headEnd/>
                  <a:tailEnd/>
                </a:ln>
                <a:latin typeface="Arial Black"/>
              </a:rPr>
              <a:t>How </a:t>
            </a:r>
            <a:r>
              <a:rPr lang="en-US" sz="3200" kern="10" spc="300" dirty="0" smtClean="0">
                <a:ln w="9525">
                  <a:solidFill>
                    <a:schemeClr val="bg1"/>
                  </a:solidFill>
                  <a:round/>
                  <a:headEnd/>
                  <a:tailEnd/>
                </a:ln>
                <a:latin typeface="Arial Black"/>
              </a:rPr>
              <a:t>do </a:t>
            </a:r>
            <a:r>
              <a:rPr lang="en-US" sz="3200" kern="10" spc="300" dirty="0">
                <a:ln w="9525">
                  <a:solidFill>
                    <a:schemeClr val="bg1"/>
                  </a:solidFill>
                  <a:round/>
                  <a:headEnd/>
                  <a:tailEnd/>
                </a:ln>
                <a:latin typeface="Arial Black"/>
              </a:rPr>
              <a:t>they reach such a conclusion?</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719" y="0"/>
            <a:ext cx="9296400" cy="1109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fade">
                                      <p:cBhvr>
                                        <p:cTn id="7" dur="2000"/>
                                        <p:tgtEl>
                                          <p:spTgt spid="163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wipe(left)">
                                      <p:cBhvr>
                                        <p:cTn id="12" dur="2000"/>
                                        <p:tgtEl>
                                          <p:spTgt spid="163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wipe(left)">
                                      <p:cBhvr>
                                        <p:cTn id="17" dur="2000"/>
                                        <p:tgtEl>
                                          <p:spTgt spid="16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fade">
                                      <p:cBhvr>
                                        <p:cTn id="22" dur="800" decel="100000"/>
                                        <p:tgtEl>
                                          <p:spTgt spid="16394"/>
                                        </p:tgtEl>
                                      </p:cBhvr>
                                    </p:animEffect>
                                    <p:anim calcmode="lin" valueType="num">
                                      <p:cBhvr>
                                        <p:cTn id="23" dur="800" decel="100000" fill="hold"/>
                                        <p:tgtEl>
                                          <p:spTgt spid="16394"/>
                                        </p:tgtEl>
                                        <p:attrNameLst>
                                          <p:attrName>style.rotation</p:attrName>
                                        </p:attrNameLst>
                                      </p:cBhvr>
                                      <p:tavLst>
                                        <p:tav tm="0">
                                          <p:val>
                                            <p:fltVal val="-90"/>
                                          </p:val>
                                        </p:tav>
                                        <p:tav tm="100000">
                                          <p:val>
                                            <p:fltVal val="0"/>
                                          </p:val>
                                        </p:tav>
                                      </p:tavLst>
                                    </p:anim>
                                    <p:anim calcmode="lin" valueType="num">
                                      <p:cBhvr>
                                        <p:cTn id="24" dur="800" decel="100000" fill="hold"/>
                                        <p:tgtEl>
                                          <p:spTgt spid="16394"/>
                                        </p:tgtEl>
                                        <p:attrNameLst>
                                          <p:attrName>ppt_x</p:attrName>
                                        </p:attrNameLst>
                                      </p:cBhvr>
                                      <p:tavLst>
                                        <p:tav tm="0">
                                          <p:val>
                                            <p:strVal val="#ppt_x+0.4"/>
                                          </p:val>
                                        </p:tav>
                                        <p:tav tm="100000">
                                          <p:val>
                                            <p:strVal val="#ppt_x-0.05"/>
                                          </p:val>
                                        </p:tav>
                                      </p:tavLst>
                                    </p:anim>
                                    <p:anim calcmode="lin" valueType="num">
                                      <p:cBhvr>
                                        <p:cTn id="25" dur="800" decel="100000" fill="hold"/>
                                        <p:tgtEl>
                                          <p:spTgt spid="1639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639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639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8" grpId="0" animBg="1"/>
      <p:bldP spid="16389" grpId="0" animBg="1"/>
      <p:bldP spid="16390" grpId="0" animBg="1"/>
      <p:bldP spid="1639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sp>
        <p:nvSpPr>
          <p:cNvPr id="14" name="Rectangle 13"/>
          <p:cNvSpPr/>
          <p:nvPr/>
        </p:nvSpPr>
        <p:spPr>
          <a:xfrm>
            <a:off x="1478359" y="7776"/>
            <a:ext cx="9220200" cy="1109472"/>
          </a:xfrm>
          <a:prstGeom prst="rect">
            <a:avLst/>
          </a:prstGeom>
          <a:solidFill>
            <a:srgbClr val="000000">
              <a:alpha val="6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7" name="Text Box 3"/>
          <p:cNvSpPr txBox="1">
            <a:spLocks noChangeArrowheads="1"/>
          </p:cNvSpPr>
          <p:nvPr/>
        </p:nvSpPr>
        <p:spPr bwMode="auto">
          <a:xfrm>
            <a:off x="451810" y="1071900"/>
            <a:ext cx="11259805" cy="984250"/>
          </a:xfrm>
          <a:prstGeom prst="rect">
            <a:avLst/>
          </a:prstGeom>
          <a:solidFill>
            <a:srgbClr val="000000">
              <a:alpha val="59608"/>
            </a:srgbClr>
          </a:solidFill>
          <a:ln w="3810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smtClean="0">
                <a:solidFill>
                  <a:schemeClr val="bg1"/>
                </a:solidFill>
              </a:rPr>
              <a:t>Says, the </a:t>
            </a:r>
            <a:r>
              <a:rPr lang="en-US" sz="2800" b="1" dirty="0">
                <a:solidFill>
                  <a:schemeClr val="bg1"/>
                </a:solidFill>
              </a:rPr>
              <a:t>Second coming of Christ is past, having happened in 70 AD, and will not occur in the future.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719" y="0"/>
            <a:ext cx="9296400" cy="1109472"/>
          </a:xfrm>
          <a:prstGeom prst="rect">
            <a:avLst/>
          </a:prstGeom>
        </p:spPr>
      </p:pic>
      <p:sp>
        <p:nvSpPr>
          <p:cNvPr id="9" name="Text Box 6"/>
          <p:cNvSpPr txBox="1">
            <a:spLocks noChangeArrowheads="1"/>
          </p:cNvSpPr>
          <p:nvPr/>
        </p:nvSpPr>
        <p:spPr bwMode="auto">
          <a:xfrm>
            <a:off x="451810" y="2056150"/>
            <a:ext cx="11259805" cy="984250"/>
          </a:xfrm>
          <a:prstGeom prst="rect">
            <a:avLst/>
          </a:prstGeom>
          <a:solidFill>
            <a:srgbClr val="000000">
              <a:alpha val="60000"/>
            </a:srgbClr>
          </a:solidFill>
          <a:ln w="38100">
            <a:solidFill>
              <a:schemeClr val="bg1"/>
            </a:solidFill>
            <a:miter lim="800000"/>
            <a:headEnd/>
            <a:tailEnd/>
          </a:ln>
          <a:effectLst/>
        </p:spPr>
        <p:txBody>
          <a:bodyPr wrap="square">
            <a:spAutoFit/>
          </a:bodyPr>
          <a:lstStyle/>
          <a:p>
            <a:pPr algn="ctr">
              <a:defRPr/>
            </a:pPr>
            <a:r>
              <a:rPr lang="en-US" sz="2800" b="1" dirty="0" smtClean="0">
                <a:solidFill>
                  <a:schemeClr val="bg1"/>
                </a:solidFill>
                <a:effectLst>
                  <a:outerShdw blurRad="38100" dist="38100" dir="2700000" algn="tl">
                    <a:srgbClr val="000000"/>
                  </a:outerShdw>
                </a:effectLst>
              </a:rPr>
              <a:t>It is absolutely true </a:t>
            </a:r>
            <a:r>
              <a:rPr lang="en-US" sz="2800" b="1" dirty="0">
                <a:solidFill>
                  <a:schemeClr val="bg1"/>
                </a:solidFill>
                <a:effectLst>
                  <a:outerShdw blurRad="38100" dist="38100" dir="2700000" algn="tl">
                    <a:srgbClr val="000000"/>
                  </a:outerShdw>
                </a:effectLst>
              </a:rPr>
              <a:t>that Jesus “came in judgment” upon Jerusalem, this is what the Bible says.</a:t>
            </a:r>
          </a:p>
        </p:txBody>
      </p:sp>
      <p:sp>
        <p:nvSpPr>
          <p:cNvPr id="10" name="Text Box 3"/>
          <p:cNvSpPr txBox="1">
            <a:spLocks noChangeArrowheads="1"/>
          </p:cNvSpPr>
          <p:nvPr/>
        </p:nvSpPr>
        <p:spPr bwMode="auto">
          <a:xfrm>
            <a:off x="213518" y="3166170"/>
            <a:ext cx="11506201" cy="3539430"/>
          </a:xfrm>
          <a:prstGeom prst="rect">
            <a:avLst/>
          </a:prstGeom>
          <a:gradFill rotWithShape="1">
            <a:gsLst>
              <a:gs pos="0">
                <a:schemeClr val="bg1">
                  <a:alpha val="60001"/>
                </a:schemeClr>
              </a:gs>
              <a:gs pos="100000">
                <a:schemeClr val="bg1">
                  <a:alpha val="80000"/>
                </a:schemeClr>
              </a:gs>
            </a:gsLst>
            <a:lin ang="5400000" scaled="1"/>
          </a:gradFill>
          <a:ln w="9525">
            <a:solidFill>
              <a:schemeClr val="tx1"/>
            </a:solidFill>
            <a:miter lim="800000"/>
            <a:headEnd/>
            <a:tailEnd/>
          </a:ln>
          <a:effectLst/>
        </p:spPr>
        <p:txBody>
          <a:bodyPr wrap="square">
            <a:spAutoFit/>
          </a:bodyPr>
          <a:lstStyle/>
          <a:p>
            <a:pPr algn="ctr">
              <a:defRPr/>
            </a:pPr>
            <a:r>
              <a:rPr lang="en-US" sz="2800" b="1">
                <a:effectLst>
                  <a:outerShdw blurRad="38100" dist="38100" dir="2700000" algn="tl">
                    <a:srgbClr val="C0C0C0"/>
                  </a:outerShdw>
                </a:effectLst>
              </a:rPr>
              <a:t>Matt 24:30-31</a:t>
            </a:r>
          </a:p>
          <a:p>
            <a:pPr>
              <a:defRPr/>
            </a:pPr>
            <a:r>
              <a:rPr lang="en-US" sz="2800" b="1">
                <a:effectLst>
                  <a:outerShdw blurRad="38100" dist="38100" dir="2700000" algn="tl">
                    <a:srgbClr val="C0C0C0"/>
                  </a:outerShdw>
                </a:effectLst>
              </a:rPr>
              <a:t>30	Then the sign of the Son of Man will appear in heaven, and then all the tribes of the earth will mourn, and </a:t>
            </a:r>
            <a:r>
              <a:rPr lang="en-US" sz="2800" b="1" u="sng">
                <a:solidFill>
                  <a:srgbClr val="993300"/>
                </a:solidFill>
                <a:effectLst>
                  <a:outerShdw blurRad="38100" dist="38100" dir="2700000" algn="tl">
                    <a:srgbClr val="C0C0C0"/>
                  </a:outerShdw>
                </a:effectLst>
              </a:rPr>
              <a:t>they will see the Son of Man coming on the clouds of heaven</a:t>
            </a:r>
            <a:r>
              <a:rPr lang="en-US" sz="2800" b="1">
                <a:effectLst>
                  <a:outerShdw blurRad="38100" dist="38100" dir="2700000" algn="tl">
                    <a:srgbClr val="C0C0C0"/>
                  </a:outerShdw>
                </a:effectLst>
              </a:rPr>
              <a:t> with power and great glory.</a:t>
            </a:r>
          </a:p>
          <a:p>
            <a:pPr>
              <a:defRPr/>
            </a:pPr>
            <a:r>
              <a:rPr lang="en-US" sz="2800" b="1">
                <a:effectLst>
                  <a:outerShdw blurRad="38100" dist="38100" dir="2700000" algn="tl">
                    <a:srgbClr val="C0C0C0"/>
                  </a:outerShdw>
                </a:effectLst>
              </a:rPr>
              <a:t>31	And He will send His angels with a great sound of a trumpet, and they will gather together His elect from the four winds, from one end of heaven to the other.</a:t>
            </a:r>
          </a:p>
        </p:txBody>
      </p:sp>
      <p:sp>
        <p:nvSpPr>
          <p:cNvPr id="11" name="Text Box 4"/>
          <p:cNvSpPr txBox="1">
            <a:spLocks noChangeArrowheads="1"/>
          </p:cNvSpPr>
          <p:nvPr/>
        </p:nvSpPr>
        <p:spPr bwMode="auto">
          <a:xfrm>
            <a:off x="213518" y="3166170"/>
            <a:ext cx="11506201" cy="1815882"/>
          </a:xfrm>
          <a:prstGeom prst="rect">
            <a:avLst/>
          </a:prstGeom>
          <a:gradFill rotWithShape="1">
            <a:gsLst>
              <a:gs pos="0">
                <a:schemeClr val="bg1">
                  <a:alpha val="60001"/>
                </a:schemeClr>
              </a:gs>
              <a:gs pos="100000">
                <a:schemeClr val="bg1">
                  <a:alpha val="80000"/>
                </a:schemeClr>
              </a:gs>
            </a:gsLst>
            <a:lin ang="5400000" scaled="1"/>
          </a:gradFill>
          <a:ln w="9525">
            <a:solidFill>
              <a:schemeClr val="tx1"/>
            </a:solidFill>
            <a:miter lim="800000"/>
            <a:headEnd/>
            <a:tailEnd/>
          </a:ln>
          <a:effectLst/>
        </p:spPr>
        <p:txBody>
          <a:bodyPr wrap="square">
            <a:spAutoFit/>
          </a:bodyPr>
          <a:lstStyle/>
          <a:p>
            <a:pPr algn="ctr">
              <a:defRPr/>
            </a:pPr>
            <a:r>
              <a:rPr lang="en-US" sz="2800" b="1">
                <a:effectLst>
                  <a:outerShdw blurRad="38100" dist="38100" dir="2700000" algn="tl">
                    <a:srgbClr val="C0C0C0"/>
                  </a:outerShdw>
                </a:effectLst>
              </a:rPr>
              <a:t>Matt 10:23</a:t>
            </a:r>
          </a:p>
          <a:p>
            <a:pPr>
              <a:defRPr/>
            </a:pPr>
            <a:r>
              <a:rPr lang="en-US" sz="2800" b="1">
                <a:effectLst>
                  <a:outerShdw blurRad="38100" dist="38100" dir="2700000" algn="tl">
                    <a:srgbClr val="C0C0C0"/>
                  </a:outerShdw>
                </a:effectLst>
              </a:rPr>
              <a:t>23	When they persecute you in this city, flee to another. For assuredly, I say to you, </a:t>
            </a:r>
            <a:r>
              <a:rPr lang="en-US" sz="2800" b="1" u="sng">
                <a:solidFill>
                  <a:srgbClr val="993300"/>
                </a:solidFill>
                <a:effectLst>
                  <a:outerShdw blurRad="38100" dist="38100" dir="2700000" algn="tl">
                    <a:srgbClr val="C0C0C0"/>
                  </a:outerShdw>
                </a:effectLst>
              </a:rPr>
              <a:t>you will not have gone through the cities of Israel before the Son of Man comes</a:t>
            </a:r>
            <a:r>
              <a:rPr lang="en-US" sz="2800" b="1">
                <a:effectLst>
                  <a:outerShdw blurRad="38100" dist="38100" dir="2700000" algn="tl">
                    <a:srgbClr val="C0C0C0"/>
                  </a:outerShdw>
                </a:effectLst>
              </a:rPr>
              <a:t>.</a:t>
            </a:r>
          </a:p>
        </p:txBody>
      </p:sp>
      <p:sp>
        <p:nvSpPr>
          <p:cNvPr id="12" name="Text Box 5"/>
          <p:cNvSpPr txBox="1">
            <a:spLocks noChangeArrowheads="1"/>
          </p:cNvSpPr>
          <p:nvPr/>
        </p:nvSpPr>
        <p:spPr bwMode="auto">
          <a:xfrm>
            <a:off x="213518" y="3166170"/>
            <a:ext cx="11506201" cy="3108543"/>
          </a:xfrm>
          <a:prstGeom prst="rect">
            <a:avLst/>
          </a:prstGeom>
          <a:gradFill rotWithShape="1">
            <a:gsLst>
              <a:gs pos="0">
                <a:schemeClr val="bg1">
                  <a:alpha val="60001"/>
                </a:schemeClr>
              </a:gs>
              <a:gs pos="100000">
                <a:schemeClr val="bg1">
                  <a:alpha val="80000"/>
                </a:schemeClr>
              </a:gs>
            </a:gsLst>
            <a:lin ang="5400000" scaled="1"/>
          </a:gradFill>
          <a:ln w="9525">
            <a:solidFill>
              <a:schemeClr val="tx1"/>
            </a:solidFill>
            <a:miter lim="800000"/>
            <a:headEnd/>
            <a:tailEnd/>
          </a:ln>
          <a:effectLst/>
        </p:spPr>
        <p:txBody>
          <a:bodyPr wrap="square">
            <a:spAutoFit/>
          </a:bodyPr>
          <a:lstStyle/>
          <a:p>
            <a:pPr algn="ctr">
              <a:defRPr/>
            </a:pPr>
            <a:r>
              <a:rPr lang="en-US" sz="2800" b="1">
                <a:effectLst>
                  <a:outerShdw blurRad="38100" dist="38100" dir="2700000" algn="tl">
                    <a:srgbClr val="C0C0C0"/>
                  </a:outerShdw>
                </a:effectLst>
              </a:rPr>
              <a:t>Luke 21:24,27</a:t>
            </a:r>
          </a:p>
          <a:p>
            <a:pPr>
              <a:defRPr/>
            </a:pPr>
            <a:r>
              <a:rPr lang="en-US" sz="2800" b="1">
                <a:effectLst>
                  <a:outerShdw blurRad="38100" dist="38100" dir="2700000" algn="tl">
                    <a:srgbClr val="C0C0C0"/>
                  </a:outerShdw>
                </a:effectLst>
              </a:rPr>
              <a:t>24	And they will fall by the edge of the sword, and be led away captive into all nations. And </a:t>
            </a:r>
            <a:r>
              <a:rPr lang="en-US" sz="2800" b="1" u="sng">
                <a:solidFill>
                  <a:srgbClr val="993300"/>
                </a:solidFill>
                <a:effectLst>
                  <a:outerShdw blurRad="38100" dist="38100" dir="2700000" algn="tl">
                    <a:srgbClr val="C0C0C0"/>
                  </a:outerShdw>
                </a:effectLst>
              </a:rPr>
              <a:t>Jerusalem will be trampled by Gentiles</a:t>
            </a:r>
            <a:r>
              <a:rPr lang="en-US" sz="2800" b="1">
                <a:effectLst>
                  <a:outerShdw blurRad="38100" dist="38100" dir="2700000" algn="tl">
                    <a:srgbClr val="C0C0C0"/>
                  </a:outerShdw>
                </a:effectLst>
              </a:rPr>
              <a:t> until the times of the Gentiles are fulfilled.</a:t>
            </a:r>
          </a:p>
          <a:p>
            <a:pPr>
              <a:defRPr/>
            </a:pPr>
            <a:endParaRPr lang="en-US" sz="2800" b="1">
              <a:effectLst>
                <a:outerShdw blurRad="38100" dist="38100" dir="2700000" algn="tl">
                  <a:srgbClr val="C0C0C0"/>
                </a:outerShdw>
              </a:effectLst>
            </a:endParaRPr>
          </a:p>
          <a:p>
            <a:pPr>
              <a:defRPr/>
            </a:pPr>
            <a:r>
              <a:rPr lang="en-US" sz="2800" b="1">
                <a:effectLst>
                  <a:outerShdw blurRad="38100" dist="38100" dir="2700000" algn="tl">
                    <a:srgbClr val="C0C0C0"/>
                  </a:outerShdw>
                </a:effectLst>
              </a:rPr>
              <a:t>27	</a:t>
            </a:r>
            <a:r>
              <a:rPr lang="en-US" sz="2800" b="1" u="sng">
                <a:solidFill>
                  <a:srgbClr val="993300"/>
                </a:solidFill>
                <a:effectLst>
                  <a:outerShdw blurRad="38100" dist="38100" dir="2700000" algn="tl">
                    <a:srgbClr val="C0C0C0"/>
                  </a:outerShdw>
                </a:effectLst>
              </a:rPr>
              <a:t>Then they will see the Son of Man coming in a cloud with power and great glory</a:t>
            </a:r>
            <a:r>
              <a:rPr lang="en-US" sz="2800" b="1">
                <a:effectLst>
                  <a:outerShdw blurRad="38100" dist="38100" dir="2700000" algn="tl">
                    <a:srgbClr val="C0C0C0"/>
                  </a:outerShdw>
                </a:effectLst>
              </a:rPr>
              <a:t>.</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523" y="3187941"/>
            <a:ext cx="8960380" cy="3297664"/>
          </a:xfrm>
          <a:prstGeom prst="rect">
            <a:avLst/>
          </a:prstGeom>
        </p:spPr>
      </p:pic>
    </p:spTree>
    <p:extLst>
      <p:ext uri="{BB962C8B-B14F-4D97-AF65-F5344CB8AC3E}">
        <p14:creationId xmlns:p14="http://schemas.microsoft.com/office/powerpoint/2010/main" val="45924515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strVal val="#ppt_w*0.70"/>
                                          </p:val>
                                        </p:tav>
                                        <p:tav tm="100000">
                                          <p:val>
                                            <p:strVal val="#ppt_w"/>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animEffect transition="in" filter="fade">
                                      <p:cBhvr>
                                        <p:cTn id="9" dur="2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circle(in)">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16" fill="hold" grpId="1" nodeType="clickEffect">
                                  <p:stCondLst>
                                    <p:cond delay="0"/>
                                  </p:stCondLst>
                                  <p:childTnLst>
                                    <p:animEffect transition="out" filter="circle(in)">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xit" presetSubtype="16" fill="hold" grpId="1" nodeType="clickEffect">
                                  <p:stCondLst>
                                    <p:cond delay="0"/>
                                  </p:stCondLst>
                                  <p:childTnLst>
                                    <p:animEffect transition="out" filter="circle(in)">
                                      <p:cBhvr>
                                        <p:cTn id="26" dur="2000"/>
                                        <p:tgtEl>
                                          <p:spTgt spid="11"/>
                                        </p:tgtEl>
                                      </p:cBhvr>
                                    </p:animEffect>
                                    <p:set>
                                      <p:cBhvr>
                                        <p:cTn id="27" dur="1" fill="hold">
                                          <p:stCondLst>
                                            <p:cond delay="1999"/>
                                          </p:stCondLst>
                                        </p:cTn>
                                        <p:tgtEl>
                                          <p:spTgt spid="11"/>
                                        </p:tgtEl>
                                        <p:attrNameLst>
                                          <p:attrName>style.visibility</p:attrName>
                                        </p:attrNameLst>
                                      </p:cBhvr>
                                      <p:to>
                                        <p:strVal val="hidden"/>
                                      </p:to>
                                    </p:set>
                                  </p:childTnLst>
                                </p:cTn>
                              </p:par>
                              <p:par>
                                <p:cTn id="28" presetID="6"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circle(in)">
                                      <p:cBhvr>
                                        <p:cTn id="30" dur="20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xit" presetSubtype="16" fill="hold" grpId="1" nodeType="clickEffect">
                                  <p:stCondLst>
                                    <p:cond delay="0"/>
                                  </p:stCondLst>
                                  <p:childTnLst>
                                    <p:animEffect transition="out" filter="circle(in)">
                                      <p:cBhvr>
                                        <p:cTn id="34" dur="2000"/>
                                        <p:tgtEl>
                                          <p:spTgt spid="12"/>
                                        </p:tgtEl>
                                      </p:cBhvr>
                                    </p:animEffect>
                                    <p:set>
                                      <p:cBhvr>
                                        <p:cTn id="35" dur="1" fill="hold">
                                          <p:stCondLst>
                                            <p:cond delay="1999"/>
                                          </p:stCondLst>
                                        </p:cTn>
                                        <p:tgtEl>
                                          <p:spTgt spid="12"/>
                                        </p:tgtEl>
                                        <p:attrNameLst>
                                          <p:attrName>style.visibility</p:attrName>
                                        </p:attrNameLst>
                                      </p:cBhvr>
                                      <p:to>
                                        <p:strVal val="hidden"/>
                                      </p:to>
                                    </p:set>
                                  </p:childTnLst>
                                </p:cTn>
                              </p:par>
                              <p:par>
                                <p:cTn id="36" presetID="6" presetClass="entr" presetSubtype="16"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circle(in)">
                                      <p:cBhvr>
                                        <p:cTn id="3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2000" b="-12000"/>
          </a:stretch>
        </a:blipFill>
        <a:effectLst/>
      </p:bgPr>
    </p:bg>
    <p:spTree>
      <p:nvGrpSpPr>
        <p:cNvPr id="1" name=""/>
        <p:cNvGrpSpPr/>
        <p:nvPr/>
      </p:nvGrpSpPr>
      <p:grpSpPr>
        <a:xfrm>
          <a:off x="0" y="0"/>
          <a:ext cx="0" cy="0"/>
          <a:chOff x="0" y="0"/>
          <a:chExt cx="0" cy="0"/>
        </a:xfrm>
      </p:grpSpPr>
      <p:sp>
        <p:nvSpPr>
          <p:cNvPr id="3" name="Rectangle 2"/>
          <p:cNvSpPr/>
          <p:nvPr/>
        </p:nvSpPr>
        <p:spPr>
          <a:xfrm>
            <a:off x="4480719" y="304800"/>
            <a:ext cx="7414210" cy="1754326"/>
          </a:xfrm>
          <a:prstGeom prst="rect">
            <a:avLst/>
          </a:prstGeom>
          <a:noFill/>
        </p:spPr>
        <p:txBody>
          <a:bodyPr wrap="none" lIns="91440" tIns="45720" rIns="91440" bIns="45720">
            <a:spAutoFit/>
          </a:bodyPr>
          <a:lstStyle/>
          <a:p>
            <a:pPr algn="r"/>
            <a:r>
              <a:rPr lang="en-US" sz="5400" b="1" spc="600" dirty="0" smtClean="0">
                <a:ln w="9000" cmpd="sng">
                  <a:solidFill>
                    <a:srgbClr val="C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Corsiva" panose="03010101010201010101" pitchFamily="66" charset="0"/>
              </a:rPr>
              <a:t>The many "Comings” of</a:t>
            </a:r>
          </a:p>
          <a:p>
            <a:pPr algn="r"/>
            <a:r>
              <a:rPr lang="en-US" sz="5400" b="1" spc="600" dirty="0" smtClean="0">
                <a:ln w="9000" cmpd="sng">
                  <a:solidFill>
                    <a:srgbClr val="C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Corsiva" panose="03010101010201010101" pitchFamily="66" charset="0"/>
              </a:rPr>
              <a:t>Jesus Christ</a:t>
            </a:r>
            <a:endParaRPr lang="en-US" sz="5400" b="1" spc="600" dirty="0">
              <a:ln w="9000" cmpd="sng">
                <a:solidFill>
                  <a:srgbClr val="C00000"/>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onotype Corsiva" panose="03010101010201010101"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23000" b="-23000"/>
          </a:stretch>
        </a:blipFill>
        <a:effectLst/>
      </p:bgPr>
    </p:bg>
    <p:spTree>
      <p:nvGrpSpPr>
        <p:cNvPr id="1" name=""/>
        <p:cNvGrpSpPr/>
        <p:nvPr/>
      </p:nvGrpSpPr>
      <p:grpSpPr>
        <a:xfrm>
          <a:off x="0" y="0"/>
          <a:ext cx="0" cy="0"/>
          <a:chOff x="0" y="0"/>
          <a:chExt cx="0" cy="0"/>
        </a:xfrm>
      </p:grpSpPr>
      <p:sp>
        <p:nvSpPr>
          <p:cNvPr id="2" name="WordArt 7"/>
          <p:cNvSpPr>
            <a:spLocks noChangeArrowheads="1" noChangeShapeType="1" noTextEdit="1"/>
          </p:cNvSpPr>
          <p:nvPr/>
        </p:nvSpPr>
        <p:spPr bwMode="auto">
          <a:xfrm>
            <a:off x="659560" y="76200"/>
            <a:ext cx="10844305" cy="762000"/>
          </a:xfrm>
          <a:prstGeom prst="rect">
            <a:avLst/>
          </a:prstGeom>
        </p:spPr>
        <p:txBody>
          <a:bodyPr wrap="none" fromWordArt="1">
            <a:prstTxWarp prst="textPlain">
              <a:avLst>
                <a:gd name="adj" fmla="val 50000"/>
              </a:avLst>
            </a:prstTxWarp>
          </a:bodyPr>
          <a:lstStyle/>
          <a:p>
            <a:pPr algn="ctr"/>
            <a:r>
              <a:rPr lang="en-US" sz="3600" b="1" kern="10" dirty="0">
                <a:ln w="6350">
                  <a:solidFill>
                    <a:srgbClr val="FF9900"/>
                  </a:solidFill>
                  <a:round/>
                  <a:headEnd/>
                  <a:tailEnd/>
                </a:ln>
                <a:solidFill>
                  <a:srgbClr val="FFFFFF"/>
                </a:solidFill>
                <a:latin typeface="Monotype Corsiva"/>
              </a:rPr>
              <a:t>The birth of Jesus was a "coming"</a:t>
            </a:r>
          </a:p>
        </p:txBody>
      </p:sp>
      <p:sp>
        <p:nvSpPr>
          <p:cNvPr id="3" name="Text Box 8"/>
          <p:cNvSpPr txBox="1">
            <a:spLocks noChangeArrowheads="1"/>
          </p:cNvSpPr>
          <p:nvPr/>
        </p:nvSpPr>
        <p:spPr bwMode="auto">
          <a:xfrm>
            <a:off x="4404519" y="1098490"/>
            <a:ext cx="7601149" cy="4853573"/>
          </a:xfrm>
          <a:prstGeom prst="rect">
            <a:avLst/>
          </a:prstGeom>
          <a:solidFill>
            <a:srgbClr val="000000">
              <a:alpha val="69804"/>
            </a:srgbClr>
          </a:solidFill>
          <a:ln>
            <a:noFill/>
          </a:ln>
          <a:extLst/>
        </p:spPr>
        <p:txBody>
          <a:bodyPr>
            <a:spAutoFit/>
          </a:bodyPr>
          <a:lstStyle>
            <a:lvl1pPr defTabSz="569913" eaLnBrk="0" hangingPunct="0">
              <a:defRPr>
                <a:solidFill>
                  <a:schemeClr val="tx1"/>
                </a:solidFill>
                <a:latin typeface="Arial" charset="0"/>
              </a:defRPr>
            </a:lvl1pPr>
            <a:lvl2pPr marL="742950" indent="-285750" defTabSz="569913" eaLnBrk="0" hangingPunct="0">
              <a:defRPr>
                <a:solidFill>
                  <a:schemeClr val="tx1"/>
                </a:solidFill>
                <a:latin typeface="Arial" charset="0"/>
              </a:defRPr>
            </a:lvl2pPr>
            <a:lvl3pPr marL="1143000" indent="-228600" defTabSz="569913" eaLnBrk="0" hangingPunct="0">
              <a:defRPr>
                <a:solidFill>
                  <a:schemeClr val="tx1"/>
                </a:solidFill>
                <a:latin typeface="Arial" charset="0"/>
              </a:defRPr>
            </a:lvl3pPr>
            <a:lvl4pPr marL="1600200" indent="-228600" defTabSz="569913" eaLnBrk="0" hangingPunct="0">
              <a:defRPr>
                <a:solidFill>
                  <a:schemeClr val="tx1"/>
                </a:solidFill>
                <a:latin typeface="Arial" charset="0"/>
              </a:defRPr>
            </a:lvl4pPr>
            <a:lvl5pPr marL="2057400" indent="-228600" defTabSz="569913" eaLnBrk="0" hangingPunct="0">
              <a:defRPr>
                <a:solidFill>
                  <a:schemeClr val="tx1"/>
                </a:solidFill>
                <a:latin typeface="Arial" charset="0"/>
              </a:defRPr>
            </a:lvl5pPr>
            <a:lvl6pPr marL="2514600" indent="-228600" defTabSz="569913" eaLnBrk="0" fontAlgn="base" hangingPunct="0">
              <a:spcBef>
                <a:spcPct val="0"/>
              </a:spcBef>
              <a:spcAft>
                <a:spcPct val="0"/>
              </a:spcAft>
              <a:defRPr>
                <a:solidFill>
                  <a:schemeClr val="tx1"/>
                </a:solidFill>
                <a:latin typeface="Arial" charset="0"/>
              </a:defRPr>
            </a:lvl6pPr>
            <a:lvl7pPr marL="2971800" indent="-228600" defTabSz="569913" eaLnBrk="0" fontAlgn="base" hangingPunct="0">
              <a:spcBef>
                <a:spcPct val="0"/>
              </a:spcBef>
              <a:spcAft>
                <a:spcPct val="0"/>
              </a:spcAft>
              <a:defRPr>
                <a:solidFill>
                  <a:schemeClr val="tx1"/>
                </a:solidFill>
                <a:latin typeface="Arial" charset="0"/>
              </a:defRPr>
            </a:lvl7pPr>
            <a:lvl8pPr marL="3429000" indent="-228600" defTabSz="569913" eaLnBrk="0" fontAlgn="base" hangingPunct="0">
              <a:spcBef>
                <a:spcPct val="0"/>
              </a:spcBef>
              <a:spcAft>
                <a:spcPct val="0"/>
              </a:spcAft>
              <a:defRPr>
                <a:solidFill>
                  <a:schemeClr val="tx1"/>
                </a:solidFill>
                <a:latin typeface="Arial" charset="0"/>
              </a:defRPr>
            </a:lvl8pPr>
            <a:lvl9pPr marL="3886200" indent="-228600" defTabSz="569913" eaLnBrk="0" fontAlgn="base" hangingPunct="0">
              <a:spcBef>
                <a:spcPct val="0"/>
              </a:spcBef>
              <a:spcAft>
                <a:spcPct val="0"/>
              </a:spcAft>
              <a:defRPr>
                <a:solidFill>
                  <a:schemeClr val="tx1"/>
                </a:solidFill>
                <a:latin typeface="Arial" charset="0"/>
              </a:defRPr>
            </a:lvl9pPr>
          </a:lstStyle>
          <a:p>
            <a:pPr algn="ctr" eaLnBrk="1" hangingPunct="1"/>
            <a:r>
              <a:rPr lang="en-US" sz="2800" b="1" dirty="0">
                <a:solidFill>
                  <a:srgbClr val="FFCC66"/>
                </a:solidFill>
              </a:rPr>
              <a:t>Malachi 3:1 &amp; 4:5</a:t>
            </a:r>
          </a:p>
          <a:p>
            <a:pPr eaLnBrk="1" hangingPunct="1"/>
            <a:r>
              <a:rPr lang="en-US" sz="2800" b="1" dirty="0">
                <a:solidFill>
                  <a:srgbClr val="FFCC66"/>
                </a:solidFill>
              </a:rPr>
              <a:t>	Behold, I send My messenger, and he will prepare the way before Me. And the Lord, whom you seek, will suddenly come to His temple, even the Messenger of the covenant, in whom you delight. Behold, </a:t>
            </a:r>
            <a:r>
              <a:rPr lang="en-US" sz="2800" b="1" i="1" u="sng" dirty="0">
                <a:solidFill>
                  <a:srgbClr val="FFCC66"/>
                </a:solidFill>
              </a:rPr>
              <a:t>He</a:t>
            </a:r>
            <a:r>
              <a:rPr lang="en-US" sz="2800" b="1" u="sng" dirty="0">
                <a:solidFill>
                  <a:srgbClr val="FFCC66"/>
                </a:solidFill>
              </a:rPr>
              <a:t> </a:t>
            </a:r>
            <a:r>
              <a:rPr lang="en-US" sz="2800" b="1" i="1" u="sng" dirty="0">
                <a:solidFill>
                  <a:srgbClr val="FFCC66"/>
                </a:solidFill>
              </a:rPr>
              <a:t>is coming</a:t>
            </a:r>
            <a:r>
              <a:rPr lang="en-US" sz="2800" b="1" dirty="0">
                <a:solidFill>
                  <a:srgbClr val="FFCC66"/>
                </a:solidFill>
              </a:rPr>
              <a:t>, says the LORD of hosts.</a:t>
            </a:r>
          </a:p>
          <a:p>
            <a:pPr eaLnBrk="1" hangingPunct="1"/>
            <a:endParaRPr lang="en-US" sz="2800" b="1" dirty="0">
              <a:solidFill>
                <a:srgbClr val="FFCC66"/>
              </a:solidFill>
            </a:endParaRPr>
          </a:p>
          <a:p>
            <a:pPr eaLnBrk="1" hangingPunct="1"/>
            <a:r>
              <a:rPr lang="en-US" sz="2800" b="1" dirty="0">
                <a:solidFill>
                  <a:srgbClr val="FFCC66"/>
                </a:solidFill>
              </a:rPr>
              <a:t>	Behold, I will send you Elijah the prophet before </a:t>
            </a:r>
            <a:r>
              <a:rPr lang="en-US" sz="2800" b="1" i="1" u="sng" dirty="0">
                <a:solidFill>
                  <a:srgbClr val="FFCC66"/>
                </a:solidFill>
              </a:rPr>
              <a:t>the coming</a:t>
            </a:r>
            <a:r>
              <a:rPr lang="en-US" sz="2800" b="1" i="1" dirty="0">
                <a:solidFill>
                  <a:srgbClr val="FFCC66"/>
                </a:solidFill>
              </a:rPr>
              <a:t> </a:t>
            </a:r>
            <a:r>
              <a:rPr lang="en-US" sz="2800" b="1" dirty="0">
                <a:solidFill>
                  <a:srgbClr val="FFCC66"/>
                </a:solidFill>
              </a:rPr>
              <a:t>of the great and dreadful day of the LORD.</a:t>
            </a:r>
          </a:p>
        </p:txBody>
      </p:sp>
    </p:spTree>
    <p:extLst>
      <p:ext uri="{BB962C8B-B14F-4D97-AF65-F5344CB8AC3E}">
        <p14:creationId xmlns:p14="http://schemas.microsoft.com/office/powerpoint/2010/main" val="4247291353"/>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strVal val="#ppt_w*0.70"/>
                                          </p:val>
                                        </p:tav>
                                        <p:tav tm="100000">
                                          <p:val>
                                            <p:strVal val="#ppt_w"/>
                                          </p:val>
                                        </p:tav>
                                      </p:tavLst>
                                    </p:anim>
                                    <p:anim calcmode="lin" valueType="num">
                                      <p:cBhvr>
                                        <p:cTn id="8" dur="2000" fill="hold"/>
                                        <p:tgtEl>
                                          <p:spTgt spid="3"/>
                                        </p:tgtEl>
                                        <p:attrNameLst>
                                          <p:attrName>ppt_h</p:attrName>
                                        </p:attrNameLst>
                                      </p:cBhvr>
                                      <p:tavLst>
                                        <p:tav tm="0">
                                          <p:val>
                                            <p:strVal val="#ppt_h"/>
                                          </p:val>
                                        </p:tav>
                                        <p:tav tm="100000">
                                          <p:val>
                                            <p:strVal val="#ppt_h"/>
                                          </p:val>
                                        </p:tav>
                                      </p:tavLst>
                                    </p:anim>
                                    <p:animEffect transition="in" filter="fade">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5000" b="-15000"/>
          </a:stretch>
        </a:blipFill>
        <a:effectLst/>
      </p:bgPr>
    </p:bg>
    <p:spTree>
      <p:nvGrpSpPr>
        <p:cNvPr id="1" name=""/>
        <p:cNvGrpSpPr/>
        <p:nvPr/>
      </p:nvGrpSpPr>
      <p:grpSpPr>
        <a:xfrm>
          <a:off x="0" y="0"/>
          <a:ext cx="0" cy="0"/>
          <a:chOff x="0" y="0"/>
          <a:chExt cx="0" cy="0"/>
        </a:xfrm>
      </p:grpSpPr>
      <p:sp>
        <p:nvSpPr>
          <p:cNvPr id="2" name="WordArt 7"/>
          <p:cNvSpPr>
            <a:spLocks noChangeArrowheads="1" noChangeShapeType="1" noTextEdit="1"/>
          </p:cNvSpPr>
          <p:nvPr/>
        </p:nvSpPr>
        <p:spPr bwMode="auto">
          <a:xfrm>
            <a:off x="659560" y="76200"/>
            <a:ext cx="10844305" cy="762000"/>
          </a:xfrm>
          <a:prstGeom prst="rect">
            <a:avLst/>
          </a:prstGeom>
          <a:solidFill>
            <a:srgbClr val="000000">
              <a:alpha val="49804"/>
            </a:srgbClr>
          </a:solidFill>
          <a:effectLst>
            <a:softEdge rad="127000"/>
          </a:effectLst>
        </p:spPr>
        <p:txBody>
          <a:bodyPr wrap="none" fromWordArt="1">
            <a:prstTxWarp prst="textPlain">
              <a:avLst>
                <a:gd name="adj" fmla="val 50000"/>
              </a:avLst>
            </a:prstTxWarp>
          </a:bodyPr>
          <a:lstStyle/>
          <a:p>
            <a:pPr algn="ctr"/>
            <a:r>
              <a:rPr lang="en-US" sz="3600" b="1" kern="10" spc="300" dirty="0">
                <a:ln w="6350">
                  <a:solidFill>
                    <a:srgbClr val="FF9900"/>
                  </a:solidFill>
                  <a:round/>
                  <a:headEnd/>
                  <a:tailEnd/>
                </a:ln>
                <a:solidFill>
                  <a:srgbClr val="FFFFFF"/>
                </a:solidFill>
                <a:latin typeface="Monotype Corsiva"/>
              </a:rPr>
              <a:t>There are </a:t>
            </a:r>
            <a:r>
              <a:rPr lang="en-US" sz="3600" b="1" u="sng" kern="10" spc="300" dirty="0">
                <a:ln w="6350">
                  <a:solidFill>
                    <a:srgbClr val="FF9900"/>
                  </a:solidFill>
                  <a:round/>
                  <a:headEnd/>
                  <a:tailEnd/>
                </a:ln>
                <a:solidFill>
                  <a:srgbClr val="FFFFFF"/>
                </a:solidFill>
                <a:latin typeface="Monotype Corsiva"/>
              </a:rPr>
              <a:t>representative</a:t>
            </a:r>
            <a:r>
              <a:rPr lang="en-US" sz="3600" b="1" kern="10" spc="300" dirty="0">
                <a:ln w="6350">
                  <a:solidFill>
                    <a:srgbClr val="FF9900"/>
                  </a:solidFill>
                  <a:round/>
                  <a:headEnd/>
                  <a:tailEnd/>
                </a:ln>
                <a:solidFill>
                  <a:srgbClr val="FFFFFF"/>
                </a:solidFill>
                <a:latin typeface="Monotype Corsiva"/>
              </a:rPr>
              <a:t> "comings" of Christ</a:t>
            </a:r>
          </a:p>
        </p:txBody>
      </p:sp>
      <p:sp>
        <p:nvSpPr>
          <p:cNvPr id="3" name="Text Box 8"/>
          <p:cNvSpPr txBox="1">
            <a:spLocks noChangeArrowheads="1"/>
          </p:cNvSpPr>
          <p:nvPr/>
        </p:nvSpPr>
        <p:spPr bwMode="auto">
          <a:xfrm>
            <a:off x="659559" y="2684927"/>
            <a:ext cx="10844305" cy="3970318"/>
          </a:xfrm>
          <a:prstGeom prst="rect">
            <a:avLst/>
          </a:prstGeom>
          <a:solidFill>
            <a:srgbClr val="000000">
              <a:alpha val="60000"/>
            </a:srgbClr>
          </a:solidFill>
          <a:ln>
            <a:noFill/>
          </a:ln>
          <a:extLst/>
        </p:spPr>
        <p:txBody>
          <a:bodyPr wrap="square">
            <a:spAutoFit/>
          </a:bodyPr>
          <a:lstStyle>
            <a:lvl1pPr defTabSz="569913" eaLnBrk="0" hangingPunct="0">
              <a:defRPr>
                <a:solidFill>
                  <a:schemeClr val="tx1"/>
                </a:solidFill>
                <a:latin typeface="Arial" charset="0"/>
              </a:defRPr>
            </a:lvl1pPr>
            <a:lvl2pPr marL="742950" indent="-285750" defTabSz="569913" eaLnBrk="0" hangingPunct="0">
              <a:defRPr>
                <a:solidFill>
                  <a:schemeClr val="tx1"/>
                </a:solidFill>
                <a:latin typeface="Arial" charset="0"/>
              </a:defRPr>
            </a:lvl2pPr>
            <a:lvl3pPr marL="1143000" indent="-228600" defTabSz="569913" eaLnBrk="0" hangingPunct="0">
              <a:defRPr>
                <a:solidFill>
                  <a:schemeClr val="tx1"/>
                </a:solidFill>
                <a:latin typeface="Arial" charset="0"/>
              </a:defRPr>
            </a:lvl3pPr>
            <a:lvl4pPr marL="1600200" indent="-228600" defTabSz="569913" eaLnBrk="0" hangingPunct="0">
              <a:defRPr>
                <a:solidFill>
                  <a:schemeClr val="tx1"/>
                </a:solidFill>
                <a:latin typeface="Arial" charset="0"/>
              </a:defRPr>
            </a:lvl4pPr>
            <a:lvl5pPr marL="2057400" indent="-228600" defTabSz="569913" eaLnBrk="0" hangingPunct="0">
              <a:defRPr>
                <a:solidFill>
                  <a:schemeClr val="tx1"/>
                </a:solidFill>
                <a:latin typeface="Arial" charset="0"/>
              </a:defRPr>
            </a:lvl5pPr>
            <a:lvl6pPr marL="2514600" indent="-228600" defTabSz="569913" eaLnBrk="0" fontAlgn="base" hangingPunct="0">
              <a:spcBef>
                <a:spcPct val="0"/>
              </a:spcBef>
              <a:spcAft>
                <a:spcPct val="0"/>
              </a:spcAft>
              <a:defRPr>
                <a:solidFill>
                  <a:schemeClr val="tx1"/>
                </a:solidFill>
                <a:latin typeface="Arial" charset="0"/>
              </a:defRPr>
            </a:lvl6pPr>
            <a:lvl7pPr marL="2971800" indent="-228600" defTabSz="569913" eaLnBrk="0" fontAlgn="base" hangingPunct="0">
              <a:spcBef>
                <a:spcPct val="0"/>
              </a:spcBef>
              <a:spcAft>
                <a:spcPct val="0"/>
              </a:spcAft>
              <a:defRPr>
                <a:solidFill>
                  <a:schemeClr val="tx1"/>
                </a:solidFill>
                <a:latin typeface="Arial" charset="0"/>
              </a:defRPr>
            </a:lvl7pPr>
            <a:lvl8pPr marL="3429000" indent="-228600" defTabSz="569913" eaLnBrk="0" fontAlgn="base" hangingPunct="0">
              <a:spcBef>
                <a:spcPct val="0"/>
              </a:spcBef>
              <a:spcAft>
                <a:spcPct val="0"/>
              </a:spcAft>
              <a:defRPr>
                <a:solidFill>
                  <a:schemeClr val="tx1"/>
                </a:solidFill>
                <a:latin typeface="Arial" charset="0"/>
              </a:defRPr>
            </a:lvl8pPr>
            <a:lvl9pPr marL="3886200" indent="-228600" defTabSz="569913" eaLnBrk="0" fontAlgn="base" hangingPunct="0">
              <a:spcBef>
                <a:spcPct val="0"/>
              </a:spcBef>
              <a:spcAft>
                <a:spcPct val="0"/>
              </a:spcAft>
              <a:defRPr>
                <a:solidFill>
                  <a:schemeClr val="tx1"/>
                </a:solidFill>
                <a:latin typeface="Arial" charset="0"/>
              </a:defRPr>
            </a:lvl9pPr>
          </a:lstStyle>
          <a:p>
            <a:pPr algn="ctr" eaLnBrk="1" hangingPunct="1"/>
            <a:r>
              <a:rPr lang="en-US" sz="3600" b="1" dirty="0">
                <a:solidFill>
                  <a:srgbClr val="FFCC66"/>
                </a:solidFill>
              </a:rPr>
              <a:t>He “comes” through His Word</a:t>
            </a:r>
          </a:p>
          <a:p>
            <a:pPr eaLnBrk="1" hangingPunct="1"/>
            <a:endParaRPr lang="en-US" sz="3600" b="1" dirty="0">
              <a:solidFill>
                <a:srgbClr val="FFCC66"/>
              </a:solidFill>
            </a:endParaRPr>
          </a:p>
          <a:p>
            <a:pPr algn="ctr" eaLnBrk="1" hangingPunct="1"/>
            <a:r>
              <a:rPr lang="en-US" sz="3600" b="1" dirty="0">
                <a:solidFill>
                  <a:srgbClr val="FFCC66"/>
                </a:solidFill>
              </a:rPr>
              <a:t>John 14:23</a:t>
            </a:r>
          </a:p>
          <a:p>
            <a:pPr eaLnBrk="1" hangingPunct="1"/>
            <a:r>
              <a:rPr lang="en-US" sz="3600" b="1" dirty="0">
                <a:solidFill>
                  <a:srgbClr val="FFCC66"/>
                </a:solidFill>
              </a:rPr>
              <a:t>	Jesus answered and said to him, if anyone loves Me, he will keep My word; and My Father will love him, and We </a:t>
            </a:r>
            <a:r>
              <a:rPr lang="en-US" sz="3600" b="1" i="1" u="sng" dirty="0">
                <a:solidFill>
                  <a:srgbClr val="FFCC66"/>
                </a:solidFill>
              </a:rPr>
              <a:t>will come</a:t>
            </a:r>
            <a:r>
              <a:rPr lang="en-US" sz="3600" b="1" i="1" dirty="0">
                <a:solidFill>
                  <a:srgbClr val="FFCC66"/>
                </a:solidFill>
              </a:rPr>
              <a:t> </a:t>
            </a:r>
            <a:r>
              <a:rPr lang="en-US" sz="3600" b="1" dirty="0">
                <a:solidFill>
                  <a:srgbClr val="FFCC66"/>
                </a:solidFill>
              </a:rPr>
              <a:t>to him and make Our home with him. </a:t>
            </a:r>
            <a:endParaRPr lang="en-US" sz="1050" b="1" dirty="0">
              <a:solidFill>
                <a:srgbClr val="FFCC66"/>
              </a:solidFill>
            </a:endParaRPr>
          </a:p>
        </p:txBody>
      </p:sp>
      <p:sp>
        <p:nvSpPr>
          <p:cNvPr id="4" name="Text Box 9"/>
          <p:cNvSpPr txBox="1">
            <a:spLocks noChangeArrowheads="1"/>
          </p:cNvSpPr>
          <p:nvPr/>
        </p:nvSpPr>
        <p:spPr bwMode="auto">
          <a:xfrm>
            <a:off x="659558" y="2684927"/>
            <a:ext cx="10844305" cy="3970318"/>
          </a:xfrm>
          <a:prstGeom prst="rect">
            <a:avLst/>
          </a:prstGeom>
          <a:solidFill>
            <a:srgbClr val="000000">
              <a:alpha val="60000"/>
            </a:srgbClr>
          </a:solidFill>
          <a:ln>
            <a:noFill/>
          </a:ln>
          <a:extLst/>
        </p:spPr>
        <p:txBody>
          <a:bodyPr wrap="square">
            <a:spAutoFit/>
          </a:bodyPr>
          <a:lstStyle>
            <a:lvl1pPr defTabSz="569913" eaLnBrk="0" hangingPunct="0">
              <a:defRPr>
                <a:solidFill>
                  <a:schemeClr val="tx1"/>
                </a:solidFill>
                <a:latin typeface="Arial" charset="0"/>
              </a:defRPr>
            </a:lvl1pPr>
            <a:lvl2pPr marL="742950" indent="-285750" defTabSz="569913" eaLnBrk="0" hangingPunct="0">
              <a:defRPr>
                <a:solidFill>
                  <a:schemeClr val="tx1"/>
                </a:solidFill>
                <a:latin typeface="Arial" charset="0"/>
              </a:defRPr>
            </a:lvl2pPr>
            <a:lvl3pPr marL="1143000" indent="-228600" defTabSz="569913" eaLnBrk="0" hangingPunct="0">
              <a:defRPr>
                <a:solidFill>
                  <a:schemeClr val="tx1"/>
                </a:solidFill>
                <a:latin typeface="Arial" charset="0"/>
              </a:defRPr>
            </a:lvl3pPr>
            <a:lvl4pPr marL="1600200" indent="-228600" defTabSz="569913" eaLnBrk="0" hangingPunct="0">
              <a:defRPr>
                <a:solidFill>
                  <a:schemeClr val="tx1"/>
                </a:solidFill>
                <a:latin typeface="Arial" charset="0"/>
              </a:defRPr>
            </a:lvl4pPr>
            <a:lvl5pPr marL="2057400" indent="-228600" defTabSz="569913" eaLnBrk="0" hangingPunct="0">
              <a:defRPr>
                <a:solidFill>
                  <a:schemeClr val="tx1"/>
                </a:solidFill>
                <a:latin typeface="Arial" charset="0"/>
              </a:defRPr>
            </a:lvl5pPr>
            <a:lvl6pPr marL="2514600" indent="-228600" defTabSz="569913" eaLnBrk="0" fontAlgn="base" hangingPunct="0">
              <a:spcBef>
                <a:spcPct val="0"/>
              </a:spcBef>
              <a:spcAft>
                <a:spcPct val="0"/>
              </a:spcAft>
              <a:defRPr>
                <a:solidFill>
                  <a:schemeClr val="tx1"/>
                </a:solidFill>
                <a:latin typeface="Arial" charset="0"/>
              </a:defRPr>
            </a:lvl6pPr>
            <a:lvl7pPr marL="2971800" indent="-228600" defTabSz="569913" eaLnBrk="0" fontAlgn="base" hangingPunct="0">
              <a:spcBef>
                <a:spcPct val="0"/>
              </a:spcBef>
              <a:spcAft>
                <a:spcPct val="0"/>
              </a:spcAft>
              <a:defRPr>
                <a:solidFill>
                  <a:schemeClr val="tx1"/>
                </a:solidFill>
                <a:latin typeface="Arial" charset="0"/>
              </a:defRPr>
            </a:lvl7pPr>
            <a:lvl8pPr marL="3429000" indent="-228600" defTabSz="569913" eaLnBrk="0" fontAlgn="base" hangingPunct="0">
              <a:spcBef>
                <a:spcPct val="0"/>
              </a:spcBef>
              <a:spcAft>
                <a:spcPct val="0"/>
              </a:spcAft>
              <a:defRPr>
                <a:solidFill>
                  <a:schemeClr val="tx1"/>
                </a:solidFill>
                <a:latin typeface="Arial" charset="0"/>
              </a:defRPr>
            </a:lvl8pPr>
            <a:lvl9pPr marL="3886200" indent="-228600" defTabSz="569913" eaLnBrk="0" fontAlgn="base" hangingPunct="0">
              <a:spcBef>
                <a:spcPct val="0"/>
              </a:spcBef>
              <a:spcAft>
                <a:spcPct val="0"/>
              </a:spcAft>
              <a:defRPr>
                <a:solidFill>
                  <a:schemeClr val="tx1"/>
                </a:solidFill>
                <a:latin typeface="Arial" charset="0"/>
              </a:defRPr>
            </a:lvl9pPr>
          </a:lstStyle>
          <a:p>
            <a:pPr algn="ctr" eaLnBrk="1" hangingPunct="1"/>
            <a:r>
              <a:rPr lang="en-US" sz="3600" b="1" dirty="0">
                <a:solidFill>
                  <a:srgbClr val="FFCC66"/>
                </a:solidFill>
              </a:rPr>
              <a:t>He “comes” in Spiritual Fellowship</a:t>
            </a:r>
          </a:p>
          <a:p>
            <a:pPr eaLnBrk="1" hangingPunct="1"/>
            <a:endParaRPr lang="en-US" sz="3600" b="1" dirty="0">
              <a:solidFill>
                <a:srgbClr val="FFCC66"/>
              </a:solidFill>
            </a:endParaRPr>
          </a:p>
          <a:p>
            <a:pPr algn="ctr" eaLnBrk="1" hangingPunct="1"/>
            <a:r>
              <a:rPr lang="en-US" sz="3600" b="1" dirty="0">
                <a:solidFill>
                  <a:srgbClr val="FFCC66"/>
                </a:solidFill>
              </a:rPr>
              <a:t>Revelation 3:20</a:t>
            </a:r>
          </a:p>
          <a:p>
            <a:pPr eaLnBrk="1" hangingPunct="1"/>
            <a:r>
              <a:rPr lang="en-US" sz="3600" b="1" dirty="0">
                <a:solidFill>
                  <a:srgbClr val="FFCC66"/>
                </a:solidFill>
              </a:rPr>
              <a:t>	Behold, I stand at the door and knock. If anyone hears My voice and opens the door, </a:t>
            </a:r>
            <a:r>
              <a:rPr lang="en-US" sz="3600" b="1" i="1" u="sng" dirty="0">
                <a:solidFill>
                  <a:srgbClr val="FFCC66"/>
                </a:solidFill>
              </a:rPr>
              <a:t>I will come</a:t>
            </a:r>
            <a:r>
              <a:rPr lang="en-US" sz="3600" b="1" dirty="0">
                <a:solidFill>
                  <a:srgbClr val="FFCC66"/>
                </a:solidFill>
              </a:rPr>
              <a:t> in to him and dine with him, and he with Me.</a:t>
            </a:r>
          </a:p>
        </p:txBody>
      </p:sp>
      <p:sp>
        <p:nvSpPr>
          <p:cNvPr id="5" name="Text Box 10"/>
          <p:cNvSpPr txBox="1">
            <a:spLocks noChangeArrowheads="1"/>
          </p:cNvSpPr>
          <p:nvPr/>
        </p:nvSpPr>
        <p:spPr bwMode="auto">
          <a:xfrm>
            <a:off x="659562" y="2684927"/>
            <a:ext cx="10844303" cy="3970318"/>
          </a:xfrm>
          <a:prstGeom prst="rect">
            <a:avLst/>
          </a:prstGeom>
          <a:solidFill>
            <a:srgbClr val="000000">
              <a:alpha val="60000"/>
            </a:srgbClr>
          </a:solidFill>
          <a:ln>
            <a:noFill/>
          </a:ln>
          <a:extLst/>
        </p:spPr>
        <p:txBody>
          <a:bodyPr wrap="square">
            <a:spAutoFit/>
          </a:bodyPr>
          <a:lstStyle>
            <a:lvl1pPr defTabSz="569913" eaLnBrk="0" hangingPunct="0">
              <a:defRPr>
                <a:solidFill>
                  <a:schemeClr val="tx1"/>
                </a:solidFill>
                <a:latin typeface="Arial" charset="0"/>
              </a:defRPr>
            </a:lvl1pPr>
            <a:lvl2pPr marL="742950" indent="-285750" defTabSz="569913" eaLnBrk="0" hangingPunct="0">
              <a:defRPr>
                <a:solidFill>
                  <a:schemeClr val="tx1"/>
                </a:solidFill>
                <a:latin typeface="Arial" charset="0"/>
              </a:defRPr>
            </a:lvl2pPr>
            <a:lvl3pPr marL="1143000" indent="-228600" defTabSz="569913" eaLnBrk="0" hangingPunct="0">
              <a:defRPr>
                <a:solidFill>
                  <a:schemeClr val="tx1"/>
                </a:solidFill>
                <a:latin typeface="Arial" charset="0"/>
              </a:defRPr>
            </a:lvl3pPr>
            <a:lvl4pPr marL="1600200" indent="-228600" defTabSz="569913" eaLnBrk="0" hangingPunct="0">
              <a:defRPr>
                <a:solidFill>
                  <a:schemeClr val="tx1"/>
                </a:solidFill>
                <a:latin typeface="Arial" charset="0"/>
              </a:defRPr>
            </a:lvl4pPr>
            <a:lvl5pPr marL="2057400" indent="-228600" defTabSz="569913" eaLnBrk="0" hangingPunct="0">
              <a:defRPr>
                <a:solidFill>
                  <a:schemeClr val="tx1"/>
                </a:solidFill>
                <a:latin typeface="Arial" charset="0"/>
              </a:defRPr>
            </a:lvl5pPr>
            <a:lvl6pPr marL="2514600" indent="-228600" defTabSz="569913" eaLnBrk="0" fontAlgn="base" hangingPunct="0">
              <a:spcBef>
                <a:spcPct val="0"/>
              </a:spcBef>
              <a:spcAft>
                <a:spcPct val="0"/>
              </a:spcAft>
              <a:defRPr>
                <a:solidFill>
                  <a:schemeClr val="tx1"/>
                </a:solidFill>
                <a:latin typeface="Arial" charset="0"/>
              </a:defRPr>
            </a:lvl6pPr>
            <a:lvl7pPr marL="2971800" indent="-228600" defTabSz="569913" eaLnBrk="0" fontAlgn="base" hangingPunct="0">
              <a:spcBef>
                <a:spcPct val="0"/>
              </a:spcBef>
              <a:spcAft>
                <a:spcPct val="0"/>
              </a:spcAft>
              <a:defRPr>
                <a:solidFill>
                  <a:schemeClr val="tx1"/>
                </a:solidFill>
                <a:latin typeface="Arial" charset="0"/>
              </a:defRPr>
            </a:lvl7pPr>
            <a:lvl8pPr marL="3429000" indent="-228600" defTabSz="569913" eaLnBrk="0" fontAlgn="base" hangingPunct="0">
              <a:spcBef>
                <a:spcPct val="0"/>
              </a:spcBef>
              <a:spcAft>
                <a:spcPct val="0"/>
              </a:spcAft>
              <a:defRPr>
                <a:solidFill>
                  <a:schemeClr val="tx1"/>
                </a:solidFill>
                <a:latin typeface="Arial" charset="0"/>
              </a:defRPr>
            </a:lvl8pPr>
            <a:lvl9pPr marL="3886200" indent="-228600" defTabSz="569913" eaLnBrk="0" fontAlgn="base" hangingPunct="0">
              <a:spcBef>
                <a:spcPct val="0"/>
              </a:spcBef>
              <a:spcAft>
                <a:spcPct val="0"/>
              </a:spcAft>
              <a:defRPr>
                <a:solidFill>
                  <a:schemeClr val="tx1"/>
                </a:solidFill>
                <a:latin typeface="Arial" charset="0"/>
              </a:defRPr>
            </a:lvl9pPr>
          </a:lstStyle>
          <a:p>
            <a:pPr algn="ctr" eaLnBrk="1" hangingPunct="1"/>
            <a:r>
              <a:rPr lang="en-US" sz="3600" b="1" dirty="0">
                <a:solidFill>
                  <a:srgbClr val="FFCC66"/>
                </a:solidFill>
              </a:rPr>
              <a:t>He “comes” in local church judgment</a:t>
            </a:r>
          </a:p>
          <a:p>
            <a:pPr eaLnBrk="1" hangingPunct="1"/>
            <a:endParaRPr lang="en-US" sz="3600" b="1" dirty="0">
              <a:solidFill>
                <a:srgbClr val="FFCC66"/>
              </a:solidFill>
            </a:endParaRPr>
          </a:p>
          <a:p>
            <a:pPr algn="ctr" eaLnBrk="1" hangingPunct="1"/>
            <a:r>
              <a:rPr lang="en-US" sz="3600" b="1" dirty="0">
                <a:solidFill>
                  <a:srgbClr val="FFCC66"/>
                </a:solidFill>
              </a:rPr>
              <a:t>Church at Pergamos Revelation 2:16</a:t>
            </a:r>
          </a:p>
          <a:p>
            <a:pPr eaLnBrk="1" hangingPunct="1"/>
            <a:endParaRPr lang="en-US" sz="3600" b="1" dirty="0">
              <a:solidFill>
                <a:srgbClr val="FFCC66"/>
              </a:solidFill>
            </a:endParaRPr>
          </a:p>
          <a:p>
            <a:pPr eaLnBrk="1" hangingPunct="1"/>
            <a:r>
              <a:rPr lang="en-US" sz="3600" b="1" dirty="0">
                <a:solidFill>
                  <a:srgbClr val="FFCC66"/>
                </a:solidFill>
              </a:rPr>
              <a:t>	Repent, or else </a:t>
            </a:r>
            <a:r>
              <a:rPr lang="en-US" sz="3600" b="1" i="1" u="sng" dirty="0">
                <a:solidFill>
                  <a:srgbClr val="FFCC66"/>
                </a:solidFill>
              </a:rPr>
              <a:t>I will come to you</a:t>
            </a:r>
            <a:r>
              <a:rPr lang="en-US" sz="3600" b="1" i="1" dirty="0">
                <a:solidFill>
                  <a:srgbClr val="FFCC66"/>
                </a:solidFill>
              </a:rPr>
              <a:t> </a:t>
            </a:r>
            <a:r>
              <a:rPr lang="en-US" sz="3600" b="1" dirty="0">
                <a:solidFill>
                  <a:srgbClr val="FFCC66"/>
                </a:solidFill>
              </a:rPr>
              <a:t>quickly and will fight against them with the sword of My mouth.</a:t>
            </a:r>
          </a:p>
        </p:txBody>
      </p:sp>
    </p:spTree>
    <p:extLst>
      <p:ext uri="{BB962C8B-B14F-4D97-AF65-F5344CB8AC3E}">
        <p14:creationId xmlns:p14="http://schemas.microsoft.com/office/powerpoint/2010/main" val="113260648"/>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ppt_x</p:attrName>
                                        </p:attrNameLst>
                                      </p:cBhvr>
                                      <p:tavLst>
                                        <p:tav tm="0">
                                          <p:val>
                                            <p:strVal val="#ppt_x"/>
                                          </p:val>
                                        </p:tav>
                                        <p:tav tm="100000">
                                          <p:val>
                                            <p:strVal val="#ppt_x"/>
                                          </p:val>
                                        </p:tav>
                                      </p:tavLst>
                                    </p:anim>
                                    <p:anim calcmode="lin" valueType="num">
                                      <p:cBhvr>
                                        <p:cTn id="9"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2000"/>
                                        <p:tgtEl>
                                          <p:spTgt spid="3"/>
                                        </p:tgtEl>
                                      </p:cBhvr>
                                    </p:animEffect>
                                    <p:set>
                                      <p:cBhvr>
                                        <p:cTn id="14" dur="1" fill="hold">
                                          <p:stCondLst>
                                            <p:cond delay="1999"/>
                                          </p:stCondLst>
                                        </p:cTn>
                                        <p:tgtEl>
                                          <p:spTgt spid="3"/>
                                        </p:tgtEl>
                                        <p:attrNameLst>
                                          <p:attrName>style.visibility</p:attrName>
                                        </p:attrNameLst>
                                      </p:cBhvr>
                                      <p:to>
                                        <p:strVal val="hidden"/>
                                      </p:to>
                                    </p:set>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2000"/>
                                        <p:tgtEl>
                                          <p:spTgt spid="4"/>
                                        </p:tgtEl>
                                      </p:cBhvr>
                                    </p:animEffect>
                                    <p:anim calcmode="lin" valueType="num">
                                      <p:cBhvr>
                                        <p:cTn id="18" dur="2000" fill="hold"/>
                                        <p:tgtEl>
                                          <p:spTgt spid="4"/>
                                        </p:tgtEl>
                                        <p:attrNameLst>
                                          <p:attrName>ppt_x</p:attrName>
                                        </p:attrNameLst>
                                      </p:cBhvr>
                                      <p:tavLst>
                                        <p:tav tm="0">
                                          <p:val>
                                            <p:strVal val="#ppt_x"/>
                                          </p:val>
                                        </p:tav>
                                        <p:tav tm="100000">
                                          <p:val>
                                            <p:strVal val="#ppt_x"/>
                                          </p:val>
                                        </p:tav>
                                      </p:tavLst>
                                    </p:anim>
                                    <p:anim calcmode="lin" valueType="num">
                                      <p:cBhvr>
                                        <p:cTn id="19" dur="2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2000"/>
                                        <p:tgtEl>
                                          <p:spTgt spid="4"/>
                                        </p:tgtEl>
                                      </p:cBhvr>
                                    </p:animEffect>
                                    <p:set>
                                      <p:cBhvr>
                                        <p:cTn id="24" dur="1" fill="hold">
                                          <p:stCondLst>
                                            <p:cond delay="1999"/>
                                          </p:stCondLst>
                                        </p:cTn>
                                        <p:tgtEl>
                                          <p:spTgt spid="4"/>
                                        </p:tgtEl>
                                        <p:attrNameLst>
                                          <p:attrName>style.visibility</p:attrName>
                                        </p:attrNameLst>
                                      </p:cBhvr>
                                      <p:to>
                                        <p:strVal val="hidden"/>
                                      </p:to>
                                    </p:set>
                                  </p:childTnLst>
                                </p:cTn>
                              </p:par>
                              <p:par>
                                <p:cTn id="25" presetID="4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2000"/>
                                        <p:tgtEl>
                                          <p:spTgt spid="5"/>
                                        </p:tgtEl>
                                      </p:cBhvr>
                                    </p:animEffect>
                                    <p:anim calcmode="lin" valueType="num">
                                      <p:cBhvr>
                                        <p:cTn id="28" dur="2000" fill="hold"/>
                                        <p:tgtEl>
                                          <p:spTgt spid="5"/>
                                        </p:tgtEl>
                                        <p:attrNameLst>
                                          <p:attrName>ppt_x</p:attrName>
                                        </p:attrNameLst>
                                      </p:cBhvr>
                                      <p:tavLst>
                                        <p:tav tm="0">
                                          <p:val>
                                            <p:strVal val="#ppt_x"/>
                                          </p:val>
                                        </p:tav>
                                        <p:tav tm="100000">
                                          <p:val>
                                            <p:strVal val="#ppt_x"/>
                                          </p:val>
                                        </p:tav>
                                      </p:tavLst>
                                    </p:anim>
                                    <p:anim calcmode="lin" valueType="num">
                                      <p:cBhvr>
                                        <p:cTn id="29"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321293" y="1132117"/>
            <a:ext cx="11506200" cy="5632311"/>
          </a:xfrm>
          <a:prstGeom prst="rect">
            <a:avLst/>
          </a:prstGeom>
          <a:noFill/>
        </p:spPr>
        <p:txBody>
          <a:bodyPr wrap="square" rtlCol="0">
            <a:spAutoFit/>
          </a:bodyPr>
          <a:lstStyle/>
          <a:p>
            <a:r>
              <a:rPr lang="en-US" sz="3000" b="1" i="1" baseline="30000" dirty="0">
                <a:solidFill>
                  <a:srgbClr val="C00000"/>
                </a:solidFill>
                <a:effectLst>
                  <a:outerShdw blurRad="38100" dist="38100" dir="2700000" algn="tl">
                    <a:srgbClr val="000000">
                      <a:alpha val="43137"/>
                    </a:srgbClr>
                  </a:outerShdw>
                </a:effectLst>
              </a:rPr>
              <a:t>14 </a:t>
            </a:r>
            <a:r>
              <a:rPr lang="en-US" sz="3000" b="1" dirty="0"/>
              <a:t>Remind them of these things, charging them before the Lord not to strive about words to no profit, to the ruin of the hearers. </a:t>
            </a:r>
            <a:r>
              <a:rPr lang="en-US" sz="3000" b="1" i="1" baseline="30000" dirty="0">
                <a:solidFill>
                  <a:srgbClr val="C00000"/>
                </a:solidFill>
                <a:effectLst>
                  <a:outerShdw blurRad="38100" dist="38100" dir="2700000" algn="tl">
                    <a:srgbClr val="000000">
                      <a:alpha val="43137"/>
                    </a:srgbClr>
                  </a:outerShdw>
                </a:effectLst>
              </a:rPr>
              <a:t>15 </a:t>
            </a:r>
            <a:r>
              <a:rPr lang="en-US" sz="3000" b="1" dirty="0"/>
              <a:t>Be diligent to present yourself approved to God, a worker who does not need to be ashamed, rightly dividing the word of truth. </a:t>
            </a:r>
            <a:r>
              <a:rPr lang="en-US" sz="3000" b="1" i="1" baseline="30000" dirty="0">
                <a:solidFill>
                  <a:srgbClr val="C00000"/>
                </a:solidFill>
                <a:effectLst>
                  <a:outerShdw blurRad="38100" dist="38100" dir="2700000" algn="tl">
                    <a:srgbClr val="000000">
                      <a:alpha val="43137"/>
                    </a:srgbClr>
                  </a:outerShdw>
                </a:effectLst>
              </a:rPr>
              <a:t>16</a:t>
            </a:r>
            <a:r>
              <a:rPr lang="en-US" sz="3000" b="1" baseline="30000" dirty="0"/>
              <a:t> </a:t>
            </a:r>
            <a:r>
              <a:rPr lang="en-US" sz="3000" b="1" dirty="0"/>
              <a:t>But shun profane and idle babblings, for they will increase to more ungodliness. </a:t>
            </a:r>
            <a:r>
              <a:rPr lang="en-US" sz="3000" b="1" i="1" baseline="30000" dirty="0">
                <a:solidFill>
                  <a:srgbClr val="C00000"/>
                </a:solidFill>
                <a:effectLst>
                  <a:outerShdw blurRad="38100" dist="38100" dir="2700000" algn="tl">
                    <a:srgbClr val="000000">
                      <a:alpha val="43137"/>
                    </a:srgbClr>
                  </a:outerShdw>
                </a:effectLst>
              </a:rPr>
              <a:t>17 </a:t>
            </a:r>
            <a:r>
              <a:rPr lang="en-US" sz="3000" b="1" dirty="0"/>
              <a:t>And their message will spread like cancer. Hymenaeus and Philetus are of this sort, </a:t>
            </a:r>
            <a:r>
              <a:rPr lang="en-US" sz="3000" b="1" i="1" baseline="30000" dirty="0">
                <a:solidFill>
                  <a:srgbClr val="C00000"/>
                </a:solidFill>
                <a:effectLst>
                  <a:outerShdw blurRad="38100" dist="38100" dir="2700000" algn="tl">
                    <a:srgbClr val="000000">
                      <a:alpha val="43137"/>
                    </a:srgbClr>
                  </a:outerShdw>
                </a:effectLst>
              </a:rPr>
              <a:t>18 </a:t>
            </a:r>
            <a:r>
              <a:rPr lang="en-US" sz="3000" b="1" dirty="0"/>
              <a:t>who have strayed concerning the truth, saying that the resurrection is already past; and they overthrow the faith of some. </a:t>
            </a:r>
            <a:r>
              <a:rPr lang="en-US" sz="3000" b="1" i="1" baseline="30000" dirty="0">
                <a:solidFill>
                  <a:srgbClr val="C00000"/>
                </a:solidFill>
                <a:effectLst>
                  <a:outerShdw blurRad="38100" dist="38100" dir="2700000" algn="tl">
                    <a:srgbClr val="000000">
                      <a:alpha val="43137"/>
                    </a:srgbClr>
                  </a:outerShdw>
                </a:effectLst>
              </a:rPr>
              <a:t>19 </a:t>
            </a:r>
            <a:r>
              <a:rPr lang="en-US" sz="3000" b="1" dirty="0"/>
              <a:t>Nevertheless the solid foundation of God stands, having this seal: </a:t>
            </a:r>
            <a:r>
              <a:rPr lang="en-US" sz="3000" b="1" dirty="0" smtClean="0"/>
              <a:t>The </a:t>
            </a:r>
            <a:r>
              <a:rPr lang="en-US" sz="3000" b="1" dirty="0"/>
              <a:t>Lord knows those who are His</a:t>
            </a:r>
            <a:r>
              <a:rPr lang="en-US" sz="3000" b="1" dirty="0" smtClean="0"/>
              <a:t>, </a:t>
            </a:r>
            <a:r>
              <a:rPr lang="en-US" sz="3000" b="1" dirty="0"/>
              <a:t>and, l</a:t>
            </a:r>
            <a:r>
              <a:rPr lang="en-US" sz="3000" b="1" dirty="0" smtClean="0"/>
              <a:t>et </a:t>
            </a:r>
            <a:r>
              <a:rPr lang="en-US" sz="3000" b="1" dirty="0"/>
              <a:t>everyone who names the name of </a:t>
            </a:r>
            <a:r>
              <a:rPr lang="en-US" sz="3000" b="1" dirty="0" smtClean="0"/>
              <a:t>Christ </a:t>
            </a:r>
            <a:r>
              <a:rPr lang="en-US" sz="3000" b="1" dirty="0"/>
              <a:t>depart from iniquity</a:t>
            </a:r>
            <a:r>
              <a:rPr lang="en-US" sz="3000" b="1" dirty="0" smtClean="0"/>
              <a:t>.</a:t>
            </a:r>
            <a:endParaRPr lang="en-US" sz="3000" b="1" dirty="0"/>
          </a:p>
        </p:txBody>
      </p:sp>
      <p:sp>
        <p:nvSpPr>
          <p:cNvPr id="3" name="Rectangle 2"/>
          <p:cNvSpPr/>
          <p:nvPr/>
        </p:nvSpPr>
        <p:spPr>
          <a:xfrm>
            <a:off x="2410409" y="27591"/>
            <a:ext cx="732796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spc="600" dirty="0" smtClean="0">
                <a:ln w="0">
                  <a:solidFill>
                    <a:schemeClr val="accent2">
                      <a:lumMod val="75000"/>
                    </a:schemeClr>
                  </a:solidFill>
                </a:ln>
                <a:solidFill>
                  <a:srgbClr val="C00000"/>
                </a:solidFill>
                <a:effectLst>
                  <a:outerShdw blurRad="38100" dist="38100" dir="2700000" algn="tl">
                    <a:srgbClr val="000000">
                      <a:alpha val="43137"/>
                    </a:srgbClr>
                  </a:outerShdw>
                  <a:reflection blurRad="12700" stA="50000" endPos="50000" dist="5000" dir="5400000" sy="-100000" rotWithShape="0"/>
                </a:effectLst>
              </a:rPr>
              <a:t>2 Timothy 2:14-19</a:t>
            </a:r>
            <a:endParaRPr lang="en-US" sz="5400" b="1" spc="600" dirty="0">
              <a:ln w="0">
                <a:solidFill>
                  <a:schemeClr val="accent2">
                    <a:lumMod val="75000"/>
                  </a:schemeClr>
                </a:solidFill>
              </a:ln>
              <a:solidFill>
                <a:srgbClr val="C00000"/>
              </a:solidFill>
              <a:effectLst>
                <a:outerShdw blurRad="38100" dist="38100" dir="2700000" algn="tl">
                  <a:srgbClr val="000000">
                    <a:alpha val="43137"/>
                  </a:srgbClr>
                </a:outerShdw>
                <a:reflection blurRad="12700" stA="50000" endPos="50000" dist="5000" dir="5400000" sy="-100000" rotWithShape="0"/>
              </a:effectLst>
            </a:endParaRPr>
          </a:p>
        </p:txBody>
      </p:sp>
    </p:spTree>
    <p:extLst>
      <p:ext uri="{BB962C8B-B14F-4D97-AF65-F5344CB8AC3E}">
        <p14:creationId xmlns:p14="http://schemas.microsoft.com/office/powerpoint/2010/main" val="386068938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5000" b="-15000"/>
          </a:stretch>
        </a:blipFill>
        <a:effectLst/>
      </p:bgPr>
    </p:bg>
    <p:spTree>
      <p:nvGrpSpPr>
        <p:cNvPr id="1" name=""/>
        <p:cNvGrpSpPr/>
        <p:nvPr/>
      </p:nvGrpSpPr>
      <p:grpSpPr>
        <a:xfrm>
          <a:off x="0" y="0"/>
          <a:ext cx="0" cy="0"/>
          <a:chOff x="0" y="0"/>
          <a:chExt cx="0" cy="0"/>
        </a:xfrm>
      </p:grpSpPr>
      <p:sp>
        <p:nvSpPr>
          <p:cNvPr id="11" name="WordArt 6"/>
          <p:cNvSpPr>
            <a:spLocks noChangeArrowheads="1" noChangeShapeType="1" noTextEdit="1"/>
          </p:cNvSpPr>
          <p:nvPr/>
        </p:nvSpPr>
        <p:spPr bwMode="auto">
          <a:xfrm>
            <a:off x="659560" y="76200"/>
            <a:ext cx="10844306" cy="762000"/>
          </a:xfrm>
          <a:prstGeom prst="rect">
            <a:avLst/>
          </a:prstGeom>
          <a:solidFill>
            <a:srgbClr val="000000">
              <a:alpha val="50196"/>
            </a:srgbClr>
          </a:solidFill>
          <a:effectLst>
            <a:softEdge rad="127000"/>
          </a:effectLst>
        </p:spPr>
        <p:txBody>
          <a:bodyPr wrap="none" fromWordArt="1">
            <a:prstTxWarp prst="textPlain">
              <a:avLst>
                <a:gd name="adj" fmla="val 50000"/>
              </a:avLst>
            </a:prstTxWarp>
          </a:bodyPr>
          <a:lstStyle/>
          <a:p>
            <a:pPr algn="ctr"/>
            <a:r>
              <a:rPr lang="en-US" sz="3600" b="1" kern="10" spc="300" dirty="0">
                <a:ln w="6350">
                  <a:solidFill>
                    <a:srgbClr val="FF9900"/>
                  </a:solidFill>
                  <a:round/>
                  <a:headEnd/>
                  <a:tailEnd/>
                </a:ln>
                <a:solidFill>
                  <a:srgbClr val="FFFFFF"/>
                </a:solidFill>
                <a:latin typeface="Monotype Corsiva"/>
              </a:rPr>
              <a:t>There are </a:t>
            </a:r>
            <a:r>
              <a:rPr lang="en-US" sz="3600" b="1" u="sng" kern="10" spc="300" dirty="0">
                <a:ln w="6350">
                  <a:solidFill>
                    <a:srgbClr val="FF9900"/>
                  </a:solidFill>
                  <a:round/>
                  <a:headEnd/>
                  <a:tailEnd/>
                </a:ln>
                <a:solidFill>
                  <a:srgbClr val="FFFFFF"/>
                </a:solidFill>
                <a:latin typeface="Monotype Corsiva"/>
              </a:rPr>
              <a:t>conditional</a:t>
            </a:r>
            <a:r>
              <a:rPr lang="en-US" sz="3600" b="1" kern="10" spc="300" dirty="0">
                <a:ln w="6350">
                  <a:solidFill>
                    <a:srgbClr val="FF9900"/>
                  </a:solidFill>
                  <a:round/>
                  <a:headEnd/>
                  <a:tailEnd/>
                </a:ln>
                <a:solidFill>
                  <a:srgbClr val="FFFFFF"/>
                </a:solidFill>
                <a:latin typeface="Monotype Corsiva"/>
              </a:rPr>
              <a:t> "comings" of Christ</a:t>
            </a:r>
          </a:p>
        </p:txBody>
      </p:sp>
      <p:sp>
        <p:nvSpPr>
          <p:cNvPr id="12" name="Text Box 7"/>
          <p:cNvSpPr txBox="1">
            <a:spLocks noChangeArrowheads="1"/>
          </p:cNvSpPr>
          <p:nvPr/>
        </p:nvSpPr>
        <p:spPr bwMode="auto">
          <a:xfrm>
            <a:off x="659560" y="2514600"/>
            <a:ext cx="10844306" cy="3970318"/>
          </a:xfrm>
          <a:prstGeom prst="rect">
            <a:avLst/>
          </a:prstGeom>
          <a:solidFill>
            <a:srgbClr val="000000">
              <a:alpha val="60000"/>
            </a:srgbClr>
          </a:solidFill>
          <a:ln>
            <a:noFill/>
          </a:ln>
          <a:extLst/>
        </p:spPr>
        <p:txBody>
          <a:bodyPr wrap="square">
            <a:spAutoFit/>
          </a:bodyPr>
          <a:lstStyle>
            <a:lvl1pPr defTabSz="569913" eaLnBrk="0" hangingPunct="0">
              <a:defRPr>
                <a:solidFill>
                  <a:schemeClr val="tx1"/>
                </a:solidFill>
                <a:latin typeface="Arial" charset="0"/>
              </a:defRPr>
            </a:lvl1pPr>
            <a:lvl2pPr marL="742950" indent="-285750" defTabSz="569913" eaLnBrk="0" hangingPunct="0">
              <a:defRPr>
                <a:solidFill>
                  <a:schemeClr val="tx1"/>
                </a:solidFill>
                <a:latin typeface="Arial" charset="0"/>
              </a:defRPr>
            </a:lvl2pPr>
            <a:lvl3pPr marL="1143000" indent="-228600" defTabSz="569913" eaLnBrk="0" hangingPunct="0">
              <a:defRPr>
                <a:solidFill>
                  <a:schemeClr val="tx1"/>
                </a:solidFill>
                <a:latin typeface="Arial" charset="0"/>
              </a:defRPr>
            </a:lvl3pPr>
            <a:lvl4pPr marL="1600200" indent="-228600" defTabSz="569913" eaLnBrk="0" hangingPunct="0">
              <a:defRPr>
                <a:solidFill>
                  <a:schemeClr val="tx1"/>
                </a:solidFill>
                <a:latin typeface="Arial" charset="0"/>
              </a:defRPr>
            </a:lvl4pPr>
            <a:lvl5pPr marL="2057400" indent="-228600" defTabSz="569913" eaLnBrk="0" hangingPunct="0">
              <a:defRPr>
                <a:solidFill>
                  <a:schemeClr val="tx1"/>
                </a:solidFill>
                <a:latin typeface="Arial" charset="0"/>
              </a:defRPr>
            </a:lvl5pPr>
            <a:lvl6pPr marL="2514600" indent="-228600" defTabSz="569913" eaLnBrk="0" fontAlgn="base" hangingPunct="0">
              <a:spcBef>
                <a:spcPct val="0"/>
              </a:spcBef>
              <a:spcAft>
                <a:spcPct val="0"/>
              </a:spcAft>
              <a:defRPr>
                <a:solidFill>
                  <a:schemeClr val="tx1"/>
                </a:solidFill>
                <a:latin typeface="Arial" charset="0"/>
              </a:defRPr>
            </a:lvl6pPr>
            <a:lvl7pPr marL="2971800" indent="-228600" defTabSz="569913" eaLnBrk="0" fontAlgn="base" hangingPunct="0">
              <a:spcBef>
                <a:spcPct val="0"/>
              </a:spcBef>
              <a:spcAft>
                <a:spcPct val="0"/>
              </a:spcAft>
              <a:defRPr>
                <a:solidFill>
                  <a:schemeClr val="tx1"/>
                </a:solidFill>
                <a:latin typeface="Arial" charset="0"/>
              </a:defRPr>
            </a:lvl7pPr>
            <a:lvl8pPr marL="3429000" indent="-228600" defTabSz="569913" eaLnBrk="0" fontAlgn="base" hangingPunct="0">
              <a:spcBef>
                <a:spcPct val="0"/>
              </a:spcBef>
              <a:spcAft>
                <a:spcPct val="0"/>
              </a:spcAft>
              <a:defRPr>
                <a:solidFill>
                  <a:schemeClr val="tx1"/>
                </a:solidFill>
                <a:latin typeface="Arial" charset="0"/>
              </a:defRPr>
            </a:lvl8pPr>
            <a:lvl9pPr marL="3886200" indent="-228600" defTabSz="569913" eaLnBrk="0" fontAlgn="base" hangingPunct="0">
              <a:spcBef>
                <a:spcPct val="0"/>
              </a:spcBef>
              <a:spcAft>
                <a:spcPct val="0"/>
              </a:spcAft>
              <a:defRPr>
                <a:solidFill>
                  <a:schemeClr val="tx1"/>
                </a:solidFill>
                <a:latin typeface="Arial" charset="0"/>
              </a:defRPr>
            </a:lvl9pPr>
          </a:lstStyle>
          <a:p>
            <a:pPr algn="ctr" eaLnBrk="1" hangingPunct="1">
              <a:lnSpc>
                <a:spcPct val="75000"/>
              </a:lnSpc>
            </a:pPr>
            <a:r>
              <a:rPr lang="en-US" sz="3600" b="1" dirty="0">
                <a:solidFill>
                  <a:srgbClr val="FFCC66"/>
                </a:solidFill>
              </a:rPr>
              <a:t>Repentance could </a:t>
            </a:r>
            <a:r>
              <a:rPr lang="en-US" sz="3600" b="1" u="sng" dirty="0">
                <a:solidFill>
                  <a:srgbClr val="FFCC66"/>
                </a:solidFill>
              </a:rPr>
              <a:t>prevent</a:t>
            </a:r>
            <a:r>
              <a:rPr lang="en-US" sz="3600" b="1" dirty="0">
                <a:solidFill>
                  <a:srgbClr val="FFCC66"/>
                </a:solidFill>
              </a:rPr>
              <a:t> His “coming”</a:t>
            </a:r>
          </a:p>
          <a:p>
            <a:pPr eaLnBrk="1" hangingPunct="1">
              <a:lnSpc>
                <a:spcPct val="75000"/>
              </a:lnSpc>
            </a:pPr>
            <a:endParaRPr lang="en-US" sz="3600" b="1" dirty="0">
              <a:solidFill>
                <a:srgbClr val="FFCC66"/>
              </a:solidFill>
            </a:endParaRPr>
          </a:p>
          <a:p>
            <a:pPr algn="ctr" eaLnBrk="1" hangingPunct="1">
              <a:lnSpc>
                <a:spcPct val="75000"/>
              </a:lnSpc>
            </a:pPr>
            <a:r>
              <a:rPr lang="en-US" sz="3600" b="1" dirty="0">
                <a:solidFill>
                  <a:srgbClr val="FFCC66"/>
                </a:solidFill>
              </a:rPr>
              <a:t>Revelation 2:5 </a:t>
            </a:r>
          </a:p>
          <a:p>
            <a:pPr algn="ctr" eaLnBrk="1" hangingPunct="1">
              <a:lnSpc>
                <a:spcPct val="75000"/>
              </a:lnSpc>
            </a:pPr>
            <a:endParaRPr lang="en-US" sz="3600" b="1" dirty="0">
              <a:solidFill>
                <a:srgbClr val="FFCC66"/>
              </a:solidFill>
            </a:endParaRPr>
          </a:p>
          <a:p>
            <a:pPr eaLnBrk="1" hangingPunct="1"/>
            <a:r>
              <a:rPr lang="en-US" sz="3600" b="1" dirty="0">
                <a:solidFill>
                  <a:srgbClr val="FFCC66"/>
                </a:solidFill>
              </a:rPr>
              <a:t>	Remember therefore from where you have fallen; repent and do the first works, or else </a:t>
            </a:r>
            <a:r>
              <a:rPr lang="en-US" sz="3600" b="1" i="1" u="sng" dirty="0">
                <a:solidFill>
                  <a:srgbClr val="FFCC66"/>
                </a:solidFill>
              </a:rPr>
              <a:t>I will come</a:t>
            </a:r>
            <a:r>
              <a:rPr lang="en-US" sz="3600" b="1" i="1" dirty="0">
                <a:solidFill>
                  <a:srgbClr val="FFCC66"/>
                </a:solidFill>
              </a:rPr>
              <a:t> </a:t>
            </a:r>
            <a:r>
              <a:rPr lang="en-US" sz="3600" b="1" dirty="0">
                <a:solidFill>
                  <a:srgbClr val="FFCC66"/>
                </a:solidFill>
              </a:rPr>
              <a:t>to you quickly and remove your lampstand from its place-- unless you repent.</a:t>
            </a:r>
            <a:endParaRPr lang="en-US" sz="1050" b="1" dirty="0">
              <a:solidFill>
                <a:srgbClr val="FFCC66"/>
              </a:solidFill>
            </a:endParaRPr>
          </a:p>
        </p:txBody>
      </p:sp>
      <p:sp>
        <p:nvSpPr>
          <p:cNvPr id="2" name="Rounded Rectangle 1"/>
          <p:cNvSpPr/>
          <p:nvPr/>
        </p:nvSpPr>
        <p:spPr>
          <a:xfrm>
            <a:off x="2194719" y="4800600"/>
            <a:ext cx="8077200" cy="533400"/>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ppt_x</p:attrName>
                                        </p:attrNameLst>
                                      </p:cBhvr>
                                      <p:tavLst>
                                        <p:tav tm="0">
                                          <p:val>
                                            <p:strVal val="#ppt_x"/>
                                          </p:val>
                                        </p:tav>
                                        <p:tav tm="100000">
                                          <p:val>
                                            <p:strVal val="#ppt_x"/>
                                          </p:val>
                                        </p:tav>
                                      </p:tavLst>
                                    </p:anim>
                                    <p:anim calcmode="lin" valueType="num">
                                      <p:cBhvr>
                                        <p:cTn id="9" dur="2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6" presetClass="entr" presetSubtype="16" fill="hold" grpId="0" nodeType="afterEffect">
                                  <p:stCondLst>
                                    <p:cond delay="100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8" name="WordArt 7"/>
          <p:cNvSpPr>
            <a:spLocks noChangeArrowheads="1" noChangeShapeType="1" noTextEdit="1"/>
          </p:cNvSpPr>
          <p:nvPr/>
        </p:nvSpPr>
        <p:spPr bwMode="auto">
          <a:xfrm>
            <a:off x="661905" y="55984"/>
            <a:ext cx="10844306" cy="762000"/>
          </a:xfrm>
          <a:prstGeom prst="rect">
            <a:avLst/>
          </a:prstGeom>
          <a:solidFill>
            <a:srgbClr val="FFFFFF">
              <a:alpha val="69804"/>
            </a:srgbClr>
          </a:solidFill>
          <a:effectLst>
            <a:softEdge rad="127000"/>
          </a:effectLst>
        </p:spPr>
        <p:txBody>
          <a:bodyPr wrap="none" fromWordArt="1">
            <a:prstTxWarp prst="textPlain">
              <a:avLst>
                <a:gd name="adj" fmla="val 50000"/>
              </a:avLst>
            </a:prstTxWarp>
          </a:bodyPr>
          <a:lstStyle/>
          <a:p>
            <a:pPr algn="ctr"/>
            <a:r>
              <a:rPr lang="en-US" sz="3600" b="1" kern="10" spc="300" dirty="0">
                <a:ln w="6350">
                  <a:solidFill>
                    <a:schemeClr val="bg1"/>
                  </a:solidFill>
                  <a:round/>
                  <a:headEnd/>
                  <a:tailEnd/>
                </a:ln>
                <a:effectLst>
                  <a:outerShdw blurRad="38100" dist="38100" dir="2700000" algn="tl">
                    <a:srgbClr val="000000">
                      <a:alpha val="43137"/>
                    </a:srgbClr>
                  </a:outerShdw>
                </a:effectLst>
                <a:latin typeface="Monotype Corsiva"/>
              </a:rPr>
              <a:t>There was the "coming" of Christ </a:t>
            </a:r>
            <a:r>
              <a:rPr lang="en-US" sz="3600" b="1" u="sng" kern="10" spc="300" dirty="0">
                <a:ln w="6350">
                  <a:solidFill>
                    <a:schemeClr val="bg1"/>
                  </a:solidFill>
                  <a:round/>
                  <a:headEnd/>
                  <a:tailEnd/>
                </a:ln>
                <a:effectLst>
                  <a:outerShdw blurRad="38100" dist="38100" dir="2700000" algn="tl">
                    <a:srgbClr val="000000">
                      <a:alpha val="43137"/>
                    </a:srgbClr>
                  </a:outerShdw>
                </a:effectLst>
                <a:latin typeface="Monotype Corsiva"/>
              </a:rPr>
              <a:t>upon Jerusalem</a:t>
            </a:r>
          </a:p>
        </p:txBody>
      </p:sp>
      <p:sp>
        <p:nvSpPr>
          <p:cNvPr id="9" name="Text Box 8"/>
          <p:cNvSpPr txBox="1">
            <a:spLocks noChangeArrowheads="1"/>
          </p:cNvSpPr>
          <p:nvPr/>
        </p:nvSpPr>
        <p:spPr bwMode="auto">
          <a:xfrm>
            <a:off x="661905" y="1219200"/>
            <a:ext cx="10844306" cy="2554545"/>
          </a:xfrm>
          <a:prstGeom prst="rect">
            <a:avLst/>
          </a:prstGeom>
          <a:solidFill>
            <a:srgbClr val="FFFFFF">
              <a:alpha val="69804"/>
            </a:srgbClr>
          </a:solidFill>
          <a:ln w="28575">
            <a:solidFill>
              <a:schemeClr val="bg1"/>
            </a:solidFill>
          </a:ln>
          <a:extLst/>
        </p:spPr>
        <p:txBody>
          <a:bodyPr wrap="square">
            <a:spAutoFit/>
          </a:bodyPr>
          <a:lstStyle>
            <a:lvl1pPr defTabSz="465138" eaLnBrk="0" hangingPunct="0">
              <a:defRPr>
                <a:solidFill>
                  <a:schemeClr val="tx1"/>
                </a:solidFill>
                <a:latin typeface="Arial" charset="0"/>
              </a:defRPr>
            </a:lvl1pPr>
            <a:lvl2pPr marL="742950" indent="-285750" defTabSz="465138" eaLnBrk="0" hangingPunct="0">
              <a:defRPr>
                <a:solidFill>
                  <a:schemeClr val="tx1"/>
                </a:solidFill>
                <a:latin typeface="Arial" charset="0"/>
              </a:defRPr>
            </a:lvl2pPr>
            <a:lvl3pPr marL="1143000" indent="-228600" defTabSz="465138" eaLnBrk="0" hangingPunct="0">
              <a:defRPr>
                <a:solidFill>
                  <a:schemeClr val="tx1"/>
                </a:solidFill>
                <a:latin typeface="Arial" charset="0"/>
              </a:defRPr>
            </a:lvl3pPr>
            <a:lvl4pPr marL="1600200" indent="-228600" defTabSz="465138" eaLnBrk="0" hangingPunct="0">
              <a:defRPr>
                <a:solidFill>
                  <a:schemeClr val="tx1"/>
                </a:solidFill>
                <a:latin typeface="Arial" charset="0"/>
              </a:defRPr>
            </a:lvl4pPr>
            <a:lvl5pPr marL="2057400" indent="-228600" defTabSz="465138" eaLnBrk="0" hangingPunct="0">
              <a:defRPr>
                <a:solidFill>
                  <a:schemeClr val="tx1"/>
                </a:solidFill>
                <a:latin typeface="Arial" charset="0"/>
              </a:defRPr>
            </a:lvl5pPr>
            <a:lvl6pPr marL="2514600" indent="-228600" defTabSz="465138" eaLnBrk="0" fontAlgn="base" hangingPunct="0">
              <a:spcBef>
                <a:spcPct val="0"/>
              </a:spcBef>
              <a:spcAft>
                <a:spcPct val="0"/>
              </a:spcAft>
              <a:defRPr>
                <a:solidFill>
                  <a:schemeClr val="tx1"/>
                </a:solidFill>
                <a:latin typeface="Arial" charset="0"/>
              </a:defRPr>
            </a:lvl6pPr>
            <a:lvl7pPr marL="2971800" indent="-228600" defTabSz="465138" eaLnBrk="0" fontAlgn="base" hangingPunct="0">
              <a:spcBef>
                <a:spcPct val="0"/>
              </a:spcBef>
              <a:spcAft>
                <a:spcPct val="0"/>
              </a:spcAft>
              <a:defRPr>
                <a:solidFill>
                  <a:schemeClr val="tx1"/>
                </a:solidFill>
                <a:latin typeface="Arial" charset="0"/>
              </a:defRPr>
            </a:lvl7pPr>
            <a:lvl8pPr marL="3429000" indent="-228600" defTabSz="465138" eaLnBrk="0" fontAlgn="base" hangingPunct="0">
              <a:spcBef>
                <a:spcPct val="0"/>
              </a:spcBef>
              <a:spcAft>
                <a:spcPct val="0"/>
              </a:spcAft>
              <a:defRPr>
                <a:solidFill>
                  <a:schemeClr val="tx1"/>
                </a:solidFill>
                <a:latin typeface="Arial" charset="0"/>
              </a:defRPr>
            </a:lvl8pPr>
            <a:lvl9pPr marL="3886200" indent="-228600" defTabSz="465138" eaLnBrk="0" fontAlgn="base" hangingPunct="0">
              <a:spcBef>
                <a:spcPct val="0"/>
              </a:spcBef>
              <a:spcAft>
                <a:spcPct val="0"/>
              </a:spcAft>
              <a:defRPr>
                <a:solidFill>
                  <a:schemeClr val="tx1"/>
                </a:solidFill>
                <a:latin typeface="Arial" charset="0"/>
              </a:defRPr>
            </a:lvl9pPr>
          </a:lstStyle>
          <a:p>
            <a:pPr algn="ctr" eaLnBrk="1" hangingPunct="1"/>
            <a:r>
              <a:rPr lang="en-US" sz="3200" b="1" dirty="0"/>
              <a:t>Matthew 24:30</a:t>
            </a:r>
          </a:p>
          <a:p>
            <a:pPr eaLnBrk="1" hangingPunct="1"/>
            <a:r>
              <a:rPr lang="en-US" sz="3200" b="1" dirty="0"/>
              <a:t>	Then the sign of the Son of Man will appear in heaven, and then all the tribes of the earth will mourn, and they will </a:t>
            </a:r>
            <a:r>
              <a:rPr lang="en-US" sz="3200" b="1" i="1" u="sng" dirty="0">
                <a:ln>
                  <a:solidFill>
                    <a:srgbClr val="C00000"/>
                  </a:solidFill>
                </a:ln>
              </a:rPr>
              <a:t>see the Son of Man coming</a:t>
            </a:r>
            <a:r>
              <a:rPr lang="en-US" sz="3200" b="1" dirty="0">
                <a:ln>
                  <a:solidFill>
                    <a:srgbClr val="C00000"/>
                  </a:solidFill>
                </a:ln>
              </a:rPr>
              <a:t> </a:t>
            </a:r>
            <a:r>
              <a:rPr lang="en-US" sz="3200" b="1" dirty="0"/>
              <a:t>on the clouds of heaven with power and great glory.</a:t>
            </a:r>
          </a:p>
        </p:txBody>
      </p:sp>
      <p:sp>
        <p:nvSpPr>
          <p:cNvPr id="10" name="Text Box 9"/>
          <p:cNvSpPr txBox="1">
            <a:spLocks noChangeArrowheads="1"/>
          </p:cNvSpPr>
          <p:nvPr/>
        </p:nvSpPr>
        <p:spPr bwMode="auto">
          <a:xfrm>
            <a:off x="661905" y="4114800"/>
            <a:ext cx="10844306" cy="2062103"/>
          </a:xfrm>
          <a:prstGeom prst="rect">
            <a:avLst/>
          </a:prstGeom>
          <a:solidFill>
            <a:srgbClr val="FFFFFF">
              <a:alpha val="69804"/>
            </a:srgbClr>
          </a:solidFill>
          <a:ln w="28575">
            <a:solidFill>
              <a:schemeClr val="bg1"/>
            </a:solidFill>
          </a:ln>
          <a:extLst/>
        </p:spPr>
        <p:txBody>
          <a:bodyPr wrap="square">
            <a:spAutoFit/>
          </a:bodyPr>
          <a:lstStyle>
            <a:lvl1pPr defTabSz="465138" eaLnBrk="0" hangingPunct="0">
              <a:defRPr>
                <a:solidFill>
                  <a:schemeClr val="tx1"/>
                </a:solidFill>
                <a:latin typeface="Arial" charset="0"/>
              </a:defRPr>
            </a:lvl1pPr>
            <a:lvl2pPr marL="742950" indent="-285750" defTabSz="465138" eaLnBrk="0" hangingPunct="0">
              <a:defRPr>
                <a:solidFill>
                  <a:schemeClr val="tx1"/>
                </a:solidFill>
                <a:latin typeface="Arial" charset="0"/>
              </a:defRPr>
            </a:lvl2pPr>
            <a:lvl3pPr marL="1143000" indent="-228600" defTabSz="465138" eaLnBrk="0" hangingPunct="0">
              <a:defRPr>
                <a:solidFill>
                  <a:schemeClr val="tx1"/>
                </a:solidFill>
                <a:latin typeface="Arial" charset="0"/>
              </a:defRPr>
            </a:lvl3pPr>
            <a:lvl4pPr marL="1600200" indent="-228600" defTabSz="465138" eaLnBrk="0" hangingPunct="0">
              <a:defRPr>
                <a:solidFill>
                  <a:schemeClr val="tx1"/>
                </a:solidFill>
                <a:latin typeface="Arial" charset="0"/>
              </a:defRPr>
            </a:lvl4pPr>
            <a:lvl5pPr marL="2057400" indent="-228600" defTabSz="465138" eaLnBrk="0" hangingPunct="0">
              <a:defRPr>
                <a:solidFill>
                  <a:schemeClr val="tx1"/>
                </a:solidFill>
                <a:latin typeface="Arial" charset="0"/>
              </a:defRPr>
            </a:lvl5pPr>
            <a:lvl6pPr marL="2514600" indent="-228600" defTabSz="465138" eaLnBrk="0" fontAlgn="base" hangingPunct="0">
              <a:spcBef>
                <a:spcPct val="0"/>
              </a:spcBef>
              <a:spcAft>
                <a:spcPct val="0"/>
              </a:spcAft>
              <a:defRPr>
                <a:solidFill>
                  <a:schemeClr val="tx1"/>
                </a:solidFill>
                <a:latin typeface="Arial" charset="0"/>
              </a:defRPr>
            </a:lvl6pPr>
            <a:lvl7pPr marL="2971800" indent="-228600" defTabSz="465138" eaLnBrk="0" fontAlgn="base" hangingPunct="0">
              <a:spcBef>
                <a:spcPct val="0"/>
              </a:spcBef>
              <a:spcAft>
                <a:spcPct val="0"/>
              </a:spcAft>
              <a:defRPr>
                <a:solidFill>
                  <a:schemeClr val="tx1"/>
                </a:solidFill>
                <a:latin typeface="Arial" charset="0"/>
              </a:defRPr>
            </a:lvl7pPr>
            <a:lvl8pPr marL="3429000" indent="-228600" defTabSz="465138" eaLnBrk="0" fontAlgn="base" hangingPunct="0">
              <a:spcBef>
                <a:spcPct val="0"/>
              </a:spcBef>
              <a:spcAft>
                <a:spcPct val="0"/>
              </a:spcAft>
              <a:defRPr>
                <a:solidFill>
                  <a:schemeClr val="tx1"/>
                </a:solidFill>
                <a:latin typeface="Arial" charset="0"/>
              </a:defRPr>
            </a:lvl8pPr>
            <a:lvl9pPr marL="3886200" indent="-228600" defTabSz="465138" eaLnBrk="0" fontAlgn="base" hangingPunct="0">
              <a:spcBef>
                <a:spcPct val="0"/>
              </a:spcBef>
              <a:spcAft>
                <a:spcPct val="0"/>
              </a:spcAft>
              <a:defRPr>
                <a:solidFill>
                  <a:schemeClr val="tx1"/>
                </a:solidFill>
                <a:latin typeface="Arial" charset="0"/>
              </a:defRPr>
            </a:lvl9pPr>
          </a:lstStyle>
          <a:p>
            <a:pPr algn="ctr" eaLnBrk="1" hangingPunct="1"/>
            <a:r>
              <a:rPr lang="en-US" sz="3200" b="1" dirty="0"/>
              <a:t>Matthew 22:7</a:t>
            </a:r>
          </a:p>
          <a:p>
            <a:pPr eaLnBrk="1" hangingPunct="1"/>
            <a:r>
              <a:rPr lang="en-US" sz="3200" b="1" dirty="0"/>
              <a:t>But when the king heard about it, he was furious. And he </a:t>
            </a:r>
            <a:r>
              <a:rPr lang="en-US" sz="3200" b="1" i="1" u="sng" dirty="0">
                <a:ln>
                  <a:solidFill>
                    <a:srgbClr val="C00000"/>
                  </a:solidFill>
                </a:ln>
              </a:rPr>
              <a:t>sent out his armies</a:t>
            </a:r>
            <a:r>
              <a:rPr lang="en-US" sz="3200" b="1" dirty="0"/>
              <a:t>, destroyed those murderers, and burned up their city</a:t>
            </a:r>
            <a:r>
              <a:rPr lang="en-US" sz="3200" b="1" dirty="0" smtClean="0"/>
              <a:t>.</a:t>
            </a:r>
            <a:endParaRPr lang="en-US" sz="3200" b="1" dirty="0"/>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strVal val="#ppt_w*0.70"/>
                                          </p:val>
                                        </p:tav>
                                        <p:tav tm="100000">
                                          <p:val>
                                            <p:strVal val="#ppt_w"/>
                                          </p:val>
                                        </p:tav>
                                      </p:tavLst>
                                    </p:anim>
                                    <p:anim calcmode="lin" valueType="num">
                                      <p:cBhvr>
                                        <p:cTn id="8" dur="2000" fill="hold"/>
                                        <p:tgtEl>
                                          <p:spTgt spid="9"/>
                                        </p:tgtEl>
                                        <p:attrNameLst>
                                          <p:attrName>ppt_h</p:attrName>
                                        </p:attrNameLst>
                                      </p:cBhvr>
                                      <p:tavLst>
                                        <p:tav tm="0">
                                          <p:val>
                                            <p:strVal val="#ppt_h"/>
                                          </p:val>
                                        </p:tav>
                                        <p:tav tm="100000">
                                          <p:val>
                                            <p:strVal val="#ppt_h"/>
                                          </p:val>
                                        </p:tav>
                                      </p:tavLst>
                                    </p:anim>
                                    <p:animEffect transition="in" filter="fade">
                                      <p:cBhvr>
                                        <p:cTn id="9" dur="2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2000" fill="hold"/>
                                        <p:tgtEl>
                                          <p:spTgt spid="10"/>
                                        </p:tgtEl>
                                        <p:attrNameLst>
                                          <p:attrName>ppt_w</p:attrName>
                                        </p:attrNameLst>
                                      </p:cBhvr>
                                      <p:tavLst>
                                        <p:tav tm="0">
                                          <p:val>
                                            <p:strVal val="#ppt_w*0.70"/>
                                          </p:val>
                                        </p:tav>
                                        <p:tav tm="100000">
                                          <p:val>
                                            <p:strVal val="#ppt_w"/>
                                          </p:val>
                                        </p:tav>
                                      </p:tavLst>
                                    </p:anim>
                                    <p:anim calcmode="lin" valueType="num">
                                      <p:cBhvr>
                                        <p:cTn id="15" dur="2000" fill="hold"/>
                                        <p:tgtEl>
                                          <p:spTgt spid="10"/>
                                        </p:tgtEl>
                                        <p:attrNameLst>
                                          <p:attrName>ppt_h</p:attrName>
                                        </p:attrNameLst>
                                      </p:cBhvr>
                                      <p:tavLst>
                                        <p:tav tm="0">
                                          <p:val>
                                            <p:strVal val="#ppt_h"/>
                                          </p:val>
                                        </p:tav>
                                        <p:tav tm="100000">
                                          <p:val>
                                            <p:strVal val="#ppt_h"/>
                                          </p:val>
                                        </p:tav>
                                      </p:tavLst>
                                    </p:anim>
                                    <p:animEffect transition="in" filter="fade">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7415" name="WordArt 5"/>
          <p:cNvSpPr>
            <a:spLocks noChangeArrowheads="1" noChangeShapeType="1" noTextEdit="1"/>
          </p:cNvSpPr>
          <p:nvPr/>
        </p:nvSpPr>
        <p:spPr bwMode="auto">
          <a:xfrm>
            <a:off x="426551" y="76200"/>
            <a:ext cx="11351049" cy="838200"/>
          </a:xfrm>
          <a:prstGeom prst="rect">
            <a:avLst/>
          </a:prstGeom>
        </p:spPr>
        <p:txBody>
          <a:bodyPr wrap="none" fromWordArt="1">
            <a:prstTxWarp prst="textSlantUp">
              <a:avLst>
                <a:gd name="adj" fmla="val 0"/>
              </a:avLst>
            </a:prstTxWarp>
          </a:bodyPr>
          <a:lstStyle/>
          <a:p>
            <a:pPr algn="ctr"/>
            <a:r>
              <a:rPr lang="en-US" sz="4800" b="1" kern="10" spc="300" dirty="0">
                <a:ln w="9525">
                  <a:solidFill>
                    <a:schemeClr val="bg1"/>
                  </a:solidFill>
                  <a:round/>
                  <a:headEnd/>
                  <a:tailEnd/>
                </a:ln>
                <a:effectLst>
                  <a:outerShdw blurRad="38100" dist="38100" dir="2700000" algn="tl">
                    <a:srgbClr val="000000">
                      <a:alpha val="43137"/>
                    </a:srgbClr>
                  </a:outerShdw>
                </a:effectLst>
                <a:latin typeface="Monotype Corsiva"/>
              </a:rPr>
              <a:t>There is a </a:t>
            </a:r>
            <a:r>
              <a:rPr lang="en-US" sz="4800" b="1" u="sng" kern="10" spc="300" dirty="0">
                <a:ln w="9525">
                  <a:solidFill>
                    <a:schemeClr val="bg1"/>
                  </a:solidFill>
                  <a:round/>
                  <a:headEnd/>
                  <a:tailEnd/>
                </a:ln>
                <a:effectLst>
                  <a:outerShdw blurRad="38100" dist="38100" dir="2700000" algn="tl">
                    <a:srgbClr val="000000">
                      <a:alpha val="43137"/>
                    </a:srgbClr>
                  </a:outerShdw>
                </a:effectLst>
                <a:latin typeface="Monotype Corsiva"/>
              </a:rPr>
              <a:t>future coming</a:t>
            </a:r>
            <a:r>
              <a:rPr lang="en-US" sz="4800" b="1" kern="10" spc="300" dirty="0">
                <a:ln w="9525">
                  <a:solidFill>
                    <a:schemeClr val="bg1"/>
                  </a:solidFill>
                  <a:round/>
                  <a:headEnd/>
                  <a:tailEnd/>
                </a:ln>
                <a:effectLst>
                  <a:outerShdw blurRad="38100" dist="38100" dir="2700000" algn="tl">
                    <a:srgbClr val="000000">
                      <a:alpha val="43137"/>
                    </a:srgbClr>
                  </a:outerShdw>
                </a:effectLst>
                <a:latin typeface="Monotype Corsiva"/>
              </a:rPr>
              <a:t> of Jesus</a:t>
            </a:r>
          </a:p>
        </p:txBody>
      </p:sp>
      <p:sp>
        <p:nvSpPr>
          <p:cNvPr id="65542" name="WordArt 6"/>
          <p:cNvSpPr>
            <a:spLocks noChangeArrowheads="1" noChangeShapeType="1" noTextEdit="1"/>
          </p:cNvSpPr>
          <p:nvPr/>
        </p:nvSpPr>
        <p:spPr bwMode="auto">
          <a:xfrm>
            <a:off x="4459341" y="1269645"/>
            <a:ext cx="3103802" cy="542925"/>
          </a:xfrm>
          <a:prstGeom prst="rect">
            <a:avLst/>
          </a:prstGeom>
          <a:solidFill>
            <a:srgbClr val="FFFFFF">
              <a:alpha val="69804"/>
            </a:srgbClr>
          </a:solidFill>
          <a:effectLst>
            <a:softEdge rad="127000"/>
          </a:effectLst>
        </p:spPr>
        <p:txBody>
          <a:bodyPr wrap="none" fromWordArt="1">
            <a:prstTxWarp prst="textPlain">
              <a:avLst>
                <a:gd name="adj" fmla="val 50000"/>
              </a:avLst>
            </a:prstTxWarp>
          </a:bodyPr>
          <a:lstStyle/>
          <a:p>
            <a:pPr algn="ctr"/>
            <a:r>
              <a:rPr lang="en-US" sz="3600" b="1" i="1" kern="10" spc="600">
                <a:ln w="9525">
                  <a:solidFill>
                    <a:srgbClr val="C00000"/>
                  </a:solidFill>
                  <a:round/>
                  <a:headEnd/>
                  <a:tailEnd/>
                </a:ln>
                <a:effectLst>
                  <a:outerShdw dist="35921" dir="2700000" algn="ctr" rotWithShape="0">
                    <a:srgbClr val="808080">
                      <a:alpha val="79999"/>
                    </a:srgbClr>
                  </a:outerShdw>
                </a:effectLst>
                <a:latin typeface="Monotype Corsiva"/>
              </a:rPr>
              <a:t>Hebrews 9:28</a:t>
            </a:r>
          </a:p>
        </p:txBody>
      </p:sp>
      <p:sp>
        <p:nvSpPr>
          <p:cNvPr id="65543" name="WordArt 7"/>
          <p:cNvSpPr>
            <a:spLocks noChangeArrowheads="1" noChangeShapeType="1" noTextEdit="1"/>
          </p:cNvSpPr>
          <p:nvPr/>
        </p:nvSpPr>
        <p:spPr bwMode="auto">
          <a:xfrm>
            <a:off x="4459341" y="2022120"/>
            <a:ext cx="3103802" cy="542925"/>
          </a:xfrm>
          <a:prstGeom prst="rect">
            <a:avLst/>
          </a:prstGeom>
          <a:solidFill>
            <a:srgbClr val="FFFFFF">
              <a:alpha val="69804"/>
            </a:srgbClr>
          </a:solidFill>
          <a:effectLst>
            <a:softEdge rad="127000"/>
          </a:effectLst>
        </p:spPr>
        <p:txBody>
          <a:bodyPr wrap="none" fromWordArt="1">
            <a:prstTxWarp prst="textPlain">
              <a:avLst>
                <a:gd name="adj" fmla="val 50000"/>
              </a:avLst>
            </a:prstTxWarp>
          </a:bodyPr>
          <a:lstStyle/>
          <a:p>
            <a:pPr algn="ctr"/>
            <a:r>
              <a:rPr lang="en-US" sz="3600" b="1" i="1" kern="10" spc="600">
                <a:ln w="9525">
                  <a:solidFill>
                    <a:srgbClr val="C00000"/>
                  </a:solidFill>
                  <a:round/>
                  <a:headEnd/>
                  <a:tailEnd/>
                </a:ln>
                <a:effectLst>
                  <a:outerShdw dist="35921" dir="2700000" algn="ctr" rotWithShape="0">
                    <a:srgbClr val="808080">
                      <a:alpha val="79999"/>
                    </a:srgbClr>
                  </a:outerShdw>
                </a:effectLst>
                <a:latin typeface="Monotype Corsiva"/>
              </a:rPr>
              <a:t>John 14:1-3</a:t>
            </a:r>
          </a:p>
        </p:txBody>
      </p:sp>
      <p:sp>
        <p:nvSpPr>
          <p:cNvPr id="65544" name="WordArt 8"/>
          <p:cNvSpPr>
            <a:spLocks noChangeArrowheads="1" noChangeShapeType="1" noTextEdit="1"/>
          </p:cNvSpPr>
          <p:nvPr/>
        </p:nvSpPr>
        <p:spPr bwMode="auto">
          <a:xfrm>
            <a:off x="4427669" y="2707919"/>
            <a:ext cx="3103802" cy="542925"/>
          </a:xfrm>
          <a:prstGeom prst="rect">
            <a:avLst/>
          </a:prstGeom>
          <a:solidFill>
            <a:srgbClr val="FFFFFF">
              <a:alpha val="69804"/>
            </a:srgbClr>
          </a:solidFill>
          <a:effectLst>
            <a:softEdge rad="127000"/>
          </a:effectLst>
        </p:spPr>
        <p:txBody>
          <a:bodyPr wrap="none" fromWordArt="1">
            <a:prstTxWarp prst="textPlain">
              <a:avLst>
                <a:gd name="adj" fmla="val 50000"/>
              </a:avLst>
            </a:prstTxWarp>
          </a:bodyPr>
          <a:lstStyle/>
          <a:p>
            <a:pPr algn="ctr"/>
            <a:r>
              <a:rPr lang="en-US" sz="3600" b="1" i="1" kern="10" spc="600">
                <a:ln w="9525">
                  <a:solidFill>
                    <a:srgbClr val="C00000"/>
                  </a:solidFill>
                  <a:round/>
                  <a:headEnd/>
                  <a:tailEnd/>
                </a:ln>
                <a:effectLst>
                  <a:outerShdw dist="35921" dir="2700000" algn="ctr" rotWithShape="0">
                    <a:srgbClr val="808080">
                      <a:alpha val="79999"/>
                    </a:srgbClr>
                  </a:outerShdw>
                </a:effectLst>
                <a:latin typeface="Monotype Corsiva"/>
              </a:rPr>
              <a:t>Acts 1:9-11</a:t>
            </a:r>
          </a:p>
        </p:txBody>
      </p:sp>
      <p:sp>
        <p:nvSpPr>
          <p:cNvPr id="65545" name="WordArt 9"/>
          <p:cNvSpPr>
            <a:spLocks noChangeArrowheads="1" noChangeShapeType="1" noTextEdit="1"/>
          </p:cNvSpPr>
          <p:nvPr/>
        </p:nvSpPr>
        <p:spPr bwMode="auto">
          <a:xfrm>
            <a:off x="4389663" y="3403245"/>
            <a:ext cx="3103802" cy="542925"/>
          </a:xfrm>
          <a:prstGeom prst="rect">
            <a:avLst/>
          </a:prstGeom>
          <a:solidFill>
            <a:srgbClr val="FFFFFF">
              <a:alpha val="69804"/>
            </a:srgbClr>
          </a:solidFill>
          <a:effectLst>
            <a:softEdge rad="127000"/>
          </a:effectLst>
        </p:spPr>
        <p:txBody>
          <a:bodyPr wrap="none" fromWordArt="1">
            <a:prstTxWarp prst="textPlain">
              <a:avLst>
                <a:gd name="adj" fmla="val 50000"/>
              </a:avLst>
            </a:prstTxWarp>
          </a:bodyPr>
          <a:lstStyle/>
          <a:p>
            <a:pPr algn="ctr"/>
            <a:r>
              <a:rPr lang="en-US" sz="3600" b="1" i="1" kern="10" spc="600">
                <a:ln w="9525">
                  <a:solidFill>
                    <a:srgbClr val="C00000"/>
                  </a:solidFill>
                  <a:round/>
                  <a:headEnd/>
                  <a:tailEnd/>
                </a:ln>
                <a:effectLst>
                  <a:outerShdw dist="35921" dir="2700000" algn="ctr" rotWithShape="0">
                    <a:srgbClr val="808080">
                      <a:alpha val="79999"/>
                    </a:srgbClr>
                  </a:outerShdw>
                </a:effectLst>
                <a:latin typeface="Monotype Corsiva"/>
              </a:rPr>
              <a:t>1 John 3:2</a:t>
            </a:r>
          </a:p>
        </p:txBody>
      </p:sp>
      <p:sp>
        <p:nvSpPr>
          <p:cNvPr id="65546" name="WordArt 10"/>
          <p:cNvSpPr>
            <a:spLocks noChangeArrowheads="1" noChangeShapeType="1" noTextEdit="1"/>
          </p:cNvSpPr>
          <p:nvPr/>
        </p:nvSpPr>
        <p:spPr bwMode="auto">
          <a:xfrm>
            <a:off x="4288315" y="4165245"/>
            <a:ext cx="3103802" cy="542925"/>
          </a:xfrm>
          <a:prstGeom prst="rect">
            <a:avLst/>
          </a:prstGeom>
          <a:solidFill>
            <a:srgbClr val="FFFFFF">
              <a:alpha val="69804"/>
            </a:srgbClr>
          </a:solidFill>
          <a:effectLst>
            <a:softEdge rad="127000"/>
          </a:effectLst>
        </p:spPr>
        <p:txBody>
          <a:bodyPr wrap="none" fromWordArt="1">
            <a:prstTxWarp prst="textPlain">
              <a:avLst>
                <a:gd name="adj" fmla="val 50000"/>
              </a:avLst>
            </a:prstTxWarp>
          </a:bodyPr>
          <a:lstStyle/>
          <a:p>
            <a:pPr algn="ctr"/>
            <a:r>
              <a:rPr lang="en-US" sz="3600" b="1" i="1" kern="10" spc="600">
                <a:ln w="9525">
                  <a:solidFill>
                    <a:srgbClr val="C00000"/>
                  </a:solidFill>
                  <a:round/>
                  <a:headEnd/>
                  <a:tailEnd/>
                </a:ln>
                <a:effectLst>
                  <a:outerShdw dist="35921" dir="2700000" algn="ctr" rotWithShape="0">
                    <a:srgbClr val="808080">
                      <a:alpha val="79999"/>
                    </a:srgbClr>
                  </a:outerShdw>
                </a:effectLst>
                <a:latin typeface="Monotype Corsiva"/>
              </a:rPr>
              <a:t>1 Cor 15:23-26</a:t>
            </a:r>
          </a:p>
        </p:txBody>
      </p:sp>
      <p:sp>
        <p:nvSpPr>
          <p:cNvPr id="65547" name="WordArt 11"/>
          <p:cNvSpPr>
            <a:spLocks noChangeArrowheads="1" noChangeShapeType="1" noTextEdit="1"/>
          </p:cNvSpPr>
          <p:nvPr/>
        </p:nvSpPr>
        <p:spPr bwMode="auto">
          <a:xfrm>
            <a:off x="4224972" y="4851045"/>
            <a:ext cx="3103802" cy="542925"/>
          </a:xfrm>
          <a:prstGeom prst="rect">
            <a:avLst/>
          </a:prstGeom>
          <a:solidFill>
            <a:srgbClr val="FFFFFF">
              <a:alpha val="69804"/>
            </a:srgbClr>
          </a:solidFill>
          <a:effectLst>
            <a:softEdge rad="127000"/>
          </a:effectLst>
        </p:spPr>
        <p:txBody>
          <a:bodyPr wrap="none" fromWordArt="1">
            <a:prstTxWarp prst="textPlain">
              <a:avLst>
                <a:gd name="adj" fmla="val 50000"/>
              </a:avLst>
            </a:prstTxWarp>
          </a:bodyPr>
          <a:lstStyle/>
          <a:p>
            <a:pPr algn="ctr"/>
            <a:r>
              <a:rPr lang="en-US" sz="3600" b="1" i="1" kern="10" spc="600">
                <a:ln w="9525">
                  <a:solidFill>
                    <a:srgbClr val="C00000"/>
                  </a:solidFill>
                  <a:round/>
                  <a:headEnd/>
                  <a:tailEnd/>
                </a:ln>
                <a:effectLst>
                  <a:outerShdw dist="35921" dir="2700000" algn="ctr" rotWithShape="0">
                    <a:srgbClr val="808080">
                      <a:alpha val="79999"/>
                    </a:srgbClr>
                  </a:outerShdw>
                </a:effectLst>
                <a:latin typeface="Monotype Corsiva"/>
              </a:rPr>
              <a:t>1 Thess 4:16-17</a:t>
            </a: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65542"/>
                                        </p:tgtEl>
                                        <p:attrNameLst>
                                          <p:attrName>style.visibility</p:attrName>
                                        </p:attrNameLst>
                                      </p:cBhvr>
                                      <p:to>
                                        <p:strVal val="visible"/>
                                      </p:to>
                                    </p:set>
                                    <p:anim calcmode="lin" valueType="num">
                                      <p:cBhvr>
                                        <p:cTn id="7" dur="2000" fill="hold"/>
                                        <p:tgtEl>
                                          <p:spTgt spid="65542"/>
                                        </p:tgtEl>
                                        <p:attrNameLst>
                                          <p:attrName>ppt_w</p:attrName>
                                        </p:attrNameLst>
                                      </p:cBhvr>
                                      <p:tavLst>
                                        <p:tav tm="0">
                                          <p:val>
                                            <p:strVal val="#ppt_w*0.70"/>
                                          </p:val>
                                        </p:tav>
                                        <p:tav tm="100000">
                                          <p:val>
                                            <p:strVal val="#ppt_w"/>
                                          </p:val>
                                        </p:tav>
                                      </p:tavLst>
                                    </p:anim>
                                    <p:anim calcmode="lin" valueType="num">
                                      <p:cBhvr>
                                        <p:cTn id="8" dur="2000" fill="hold"/>
                                        <p:tgtEl>
                                          <p:spTgt spid="65542"/>
                                        </p:tgtEl>
                                        <p:attrNameLst>
                                          <p:attrName>ppt_h</p:attrName>
                                        </p:attrNameLst>
                                      </p:cBhvr>
                                      <p:tavLst>
                                        <p:tav tm="0">
                                          <p:val>
                                            <p:strVal val="#ppt_h"/>
                                          </p:val>
                                        </p:tav>
                                        <p:tav tm="100000">
                                          <p:val>
                                            <p:strVal val="#ppt_h"/>
                                          </p:val>
                                        </p:tav>
                                      </p:tavLst>
                                    </p:anim>
                                    <p:animEffect transition="in" filter="fade">
                                      <p:cBhvr>
                                        <p:cTn id="9" dur="2000"/>
                                        <p:tgtEl>
                                          <p:spTgt spid="65542"/>
                                        </p:tgtEl>
                                      </p:cBhvr>
                                    </p:animEffect>
                                  </p:childTnLst>
                                </p:cTn>
                              </p:par>
                            </p:childTnLst>
                          </p:cTn>
                        </p:par>
                        <p:par>
                          <p:cTn id="10" fill="hold">
                            <p:stCondLst>
                              <p:cond delay="2000"/>
                            </p:stCondLst>
                            <p:childTnLst>
                              <p:par>
                                <p:cTn id="11" presetID="55" presetClass="entr" presetSubtype="0" fill="hold" grpId="1" nodeType="afterEffect">
                                  <p:stCondLst>
                                    <p:cond delay="0"/>
                                  </p:stCondLst>
                                  <p:childTnLst>
                                    <p:set>
                                      <p:cBhvr>
                                        <p:cTn id="12" dur="1" fill="hold">
                                          <p:stCondLst>
                                            <p:cond delay="0"/>
                                          </p:stCondLst>
                                        </p:cTn>
                                        <p:tgtEl>
                                          <p:spTgt spid="65543"/>
                                        </p:tgtEl>
                                        <p:attrNameLst>
                                          <p:attrName>style.visibility</p:attrName>
                                        </p:attrNameLst>
                                      </p:cBhvr>
                                      <p:to>
                                        <p:strVal val="visible"/>
                                      </p:to>
                                    </p:set>
                                    <p:anim calcmode="lin" valueType="num">
                                      <p:cBhvr>
                                        <p:cTn id="13" dur="2000" fill="hold"/>
                                        <p:tgtEl>
                                          <p:spTgt spid="65543"/>
                                        </p:tgtEl>
                                        <p:attrNameLst>
                                          <p:attrName>ppt_w</p:attrName>
                                        </p:attrNameLst>
                                      </p:cBhvr>
                                      <p:tavLst>
                                        <p:tav tm="0">
                                          <p:val>
                                            <p:strVal val="#ppt_w*0.70"/>
                                          </p:val>
                                        </p:tav>
                                        <p:tav tm="100000">
                                          <p:val>
                                            <p:strVal val="#ppt_w"/>
                                          </p:val>
                                        </p:tav>
                                      </p:tavLst>
                                    </p:anim>
                                    <p:anim calcmode="lin" valueType="num">
                                      <p:cBhvr>
                                        <p:cTn id="14" dur="2000" fill="hold"/>
                                        <p:tgtEl>
                                          <p:spTgt spid="65543"/>
                                        </p:tgtEl>
                                        <p:attrNameLst>
                                          <p:attrName>ppt_h</p:attrName>
                                        </p:attrNameLst>
                                      </p:cBhvr>
                                      <p:tavLst>
                                        <p:tav tm="0">
                                          <p:val>
                                            <p:strVal val="#ppt_h"/>
                                          </p:val>
                                        </p:tav>
                                        <p:tav tm="100000">
                                          <p:val>
                                            <p:strVal val="#ppt_h"/>
                                          </p:val>
                                        </p:tav>
                                      </p:tavLst>
                                    </p:anim>
                                    <p:animEffect transition="in" filter="fade">
                                      <p:cBhvr>
                                        <p:cTn id="15" dur="2000"/>
                                        <p:tgtEl>
                                          <p:spTgt spid="65543"/>
                                        </p:tgtEl>
                                      </p:cBhvr>
                                    </p:animEffect>
                                  </p:childTnLst>
                                </p:cTn>
                              </p:par>
                            </p:childTnLst>
                          </p:cTn>
                        </p:par>
                        <p:par>
                          <p:cTn id="16" fill="hold">
                            <p:stCondLst>
                              <p:cond delay="4000"/>
                            </p:stCondLst>
                            <p:childTnLst>
                              <p:par>
                                <p:cTn id="17" presetID="55" presetClass="entr" presetSubtype="0" fill="hold" grpId="1" nodeType="afterEffect">
                                  <p:stCondLst>
                                    <p:cond delay="0"/>
                                  </p:stCondLst>
                                  <p:childTnLst>
                                    <p:set>
                                      <p:cBhvr>
                                        <p:cTn id="18" dur="1" fill="hold">
                                          <p:stCondLst>
                                            <p:cond delay="0"/>
                                          </p:stCondLst>
                                        </p:cTn>
                                        <p:tgtEl>
                                          <p:spTgt spid="65544"/>
                                        </p:tgtEl>
                                        <p:attrNameLst>
                                          <p:attrName>style.visibility</p:attrName>
                                        </p:attrNameLst>
                                      </p:cBhvr>
                                      <p:to>
                                        <p:strVal val="visible"/>
                                      </p:to>
                                    </p:set>
                                    <p:anim calcmode="lin" valueType="num">
                                      <p:cBhvr>
                                        <p:cTn id="19" dur="2000" fill="hold"/>
                                        <p:tgtEl>
                                          <p:spTgt spid="65544"/>
                                        </p:tgtEl>
                                        <p:attrNameLst>
                                          <p:attrName>ppt_w</p:attrName>
                                        </p:attrNameLst>
                                      </p:cBhvr>
                                      <p:tavLst>
                                        <p:tav tm="0">
                                          <p:val>
                                            <p:strVal val="#ppt_w*0.70"/>
                                          </p:val>
                                        </p:tav>
                                        <p:tav tm="100000">
                                          <p:val>
                                            <p:strVal val="#ppt_w"/>
                                          </p:val>
                                        </p:tav>
                                      </p:tavLst>
                                    </p:anim>
                                    <p:anim calcmode="lin" valueType="num">
                                      <p:cBhvr>
                                        <p:cTn id="20" dur="2000" fill="hold"/>
                                        <p:tgtEl>
                                          <p:spTgt spid="65544"/>
                                        </p:tgtEl>
                                        <p:attrNameLst>
                                          <p:attrName>ppt_h</p:attrName>
                                        </p:attrNameLst>
                                      </p:cBhvr>
                                      <p:tavLst>
                                        <p:tav tm="0">
                                          <p:val>
                                            <p:strVal val="#ppt_h"/>
                                          </p:val>
                                        </p:tav>
                                        <p:tav tm="100000">
                                          <p:val>
                                            <p:strVal val="#ppt_h"/>
                                          </p:val>
                                        </p:tav>
                                      </p:tavLst>
                                    </p:anim>
                                    <p:animEffect transition="in" filter="fade">
                                      <p:cBhvr>
                                        <p:cTn id="21" dur="2000"/>
                                        <p:tgtEl>
                                          <p:spTgt spid="65544"/>
                                        </p:tgtEl>
                                      </p:cBhvr>
                                    </p:animEffect>
                                  </p:childTnLst>
                                </p:cTn>
                              </p:par>
                            </p:childTnLst>
                          </p:cTn>
                        </p:par>
                        <p:par>
                          <p:cTn id="22" fill="hold">
                            <p:stCondLst>
                              <p:cond delay="6000"/>
                            </p:stCondLst>
                            <p:childTnLst>
                              <p:par>
                                <p:cTn id="23" presetID="55" presetClass="entr" presetSubtype="0" fill="hold" grpId="1" nodeType="afterEffect">
                                  <p:stCondLst>
                                    <p:cond delay="0"/>
                                  </p:stCondLst>
                                  <p:childTnLst>
                                    <p:set>
                                      <p:cBhvr>
                                        <p:cTn id="24" dur="1" fill="hold">
                                          <p:stCondLst>
                                            <p:cond delay="0"/>
                                          </p:stCondLst>
                                        </p:cTn>
                                        <p:tgtEl>
                                          <p:spTgt spid="65545"/>
                                        </p:tgtEl>
                                        <p:attrNameLst>
                                          <p:attrName>style.visibility</p:attrName>
                                        </p:attrNameLst>
                                      </p:cBhvr>
                                      <p:to>
                                        <p:strVal val="visible"/>
                                      </p:to>
                                    </p:set>
                                    <p:anim calcmode="lin" valueType="num">
                                      <p:cBhvr>
                                        <p:cTn id="25" dur="2000" fill="hold"/>
                                        <p:tgtEl>
                                          <p:spTgt spid="65545"/>
                                        </p:tgtEl>
                                        <p:attrNameLst>
                                          <p:attrName>ppt_w</p:attrName>
                                        </p:attrNameLst>
                                      </p:cBhvr>
                                      <p:tavLst>
                                        <p:tav tm="0">
                                          <p:val>
                                            <p:strVal val="#ppt_w*0.70"/>
                                          </p:val>
                                        </p:tav>
                                        <p:tav tm="100000">
                                          <p:val>
                                            <p:strVal val="#ppt_w"/>
                                          </p:val>
                                        </p:tav>
                                      </p:tavLst>
                                    </p:anim>
                                    <p:anim calcmode="lin" valueType="num">
                                      <p:cBhvr>
                                        <p:cTn id="26" dur="2000" fill="hold"/>
                                        <p:tgtEl>
                                          <p:spTgt spid="65545"/>
                                        </p:tgtEl>
                                        <p:attrNameLst>
                                          <p:attrName>ppt_h</p:attrName>
                                        </p:attrNameLst>
                                      </p:cBhvr>
                                      <p:tavLst>
                                        <p:tav tm="0">
                                          <p:val>
                                            <p:strVal val="#ppt_h"/>
                                          </p:val>
                                        </p:tav>
                                        <p:tav tm="100000">
                                          <p:val>
                                            <p:strVal val="#ppt_h"/>
                                          </p:val>
                                        </p:tav>
                                      </p:tavLst>
                                    </p:anim>
                                    <p:animEffect transition="in" filter="fade">
                                      <p:cBhvr>
                                        <p:cTn id="27" dur="2000"/>
                                        <p:tgtEl>
                                          <p:spTgt spid="65545"/>
                                        </p:tgtEl>
                                      </p:cBhvr>
                                    </p:animEffect>
                                  </p:childTnLst>
                                </p:cTn>
                              </p:par>
                            </p:childTnLst>
                          </p:cTn>
                        </p:par>
                        <p:par>
                          <p:cTn id="28" fill="hold">
                            <p:stCondLst>
                              <p:cond delay="8000"/>
                            </p:stCondLst>
                            <p:childTnLst>
                              <p:par>
                                <p:cTn id="29" presetID="55" presetClass="entr" presetSubtype="0" fill="hold" grpId="1" nodeType="afterEffect">
                                  <p:stCondLst>
                                    <p:cond delay="0"/>
                                  </p:stCondLst>
                                  <p:childTnLst>
                                    <p:set>
                                      <p:cBhvr>
                                        <p:cTn id="30" dur="1" fill="hold">
                                          <p:stCondLst>
                                            <p:cond delay="0"/>
                                          </p:stCondLst>
                                        </p:cTn>
                                        <p:tgtEl>
                                          <p:spTgt spid="65546"/>
                                        </p:tgtEl>
                                        <p:attrNameLst>
                                          <p:attrName>style.visibility</p:attrName>
                                        </p:attrNameLst>
                                      </p:cBhvr>
                                      <p:to>
                                        <p:strVal val="visible"/>
                                      </p:to>
                                    </p:set>
                                    <p:anim calcmode="lin" valueType="num">
                                      <p:cBhvr>
                                        <p:cTn id="31" dur="2000" fill="hold"/>
                                        <p:tgtEl>
                                          <p:spTgt spid="65546"/>
                                        </p:tgtEl>
                                        <p:attrNameLst>
                                          <p:attrName>ppt_w</p:attrName>
                                        </p:attrNameLst>
                                      </p:cBhvr>
                                      <p:tavLst>
                                        <p:tav tm="0">
                                          <p:val>
                                            <p:strVal val="#ppt_w*0.70"/>
                                          </p:val>
                                        </p:tav>
                                        <p:tav tm="100000">
                                          <p:val>
                                            <p:strVal val="#ppt_w"/>
                                          </p:val>
                                        </p:tav>
                                      </p:tavLst>
                                    </p:anim>
                                    <p:anim calcmode="lin" valueType="num">
                                      <p:cBhvr>
                                        <p:cTn id="32" dur="2000" fill="hold"/>
                                        <p:tgtEl>
                                          <p:spTgt spid="65546"/>
                                        </p:tgtEl>
                                        <p:attrNameLst>
                                          <p:attrName>ppt_h</p:attrName>
                                        </p:attrNameLst>
                                      </p:cBhvr>
                                      <p:tavLst>
                                        <p:tav tm="0">
                                          <p:val>
                                            <p:strVal val="#ppt_h"/>
                                          </p:val>
                                        </p:tav>
                                        <p:tav tm="100000">
                                          <p:val>
                                            <p:strVal val="#ppt_h"/>
                                          </p:val>
                                        </p:tav>
                                      </p:tavLst>
                                    </p:anim>
                                    <p:animEffect transition="in" filter="fade">
                                      <p:cBhvr>
                                        <p:cTn id="33" dur="2000"/>
                                        <p:tgtEl>
                                          <p:spTgt spid="65546"/>
                                        </p:tgtEl>
                                      </p:cBhvr>
                                    </p:animEffect>
                                  </p:childTnLst>
                                </p:cTn>
                              </p:par>
                            </p:childTnLst>
                          </p:cTn>
                        </p:par>
                        <p:par>
                          <p:cTn id="34" fill="hold">
                            <p:stCondLst>
                              <p:cond delay="10000"/>
                            </p:stCondLst>
                            <p:childTnLst>
                              <p:par>
                                <p:cTn id="35" presetID="55" presetClass="entr" presetSubtype="0" fill="hold" grpId="1" nodeType="afterEffect">
                                  <p:stCondLst>
                                    <p:cond delay="0"/>
                                  </p:stCondLst>
                                  <p:childTnLst>
                                    <p:set>
                                      <p:cBhvr>
                                        <p:cTn id="36" dur="1" fill="hold">
                                          <p:stCondLst>
                                            <p:cond delay="0"/>
                                          </p:stCondLst>
                                        </p:cTn>
                                        <p:tgtEl>
                                          <p:spTgt spid="65547"/>
                                        </p:tgtEl>
                                        <p:attrNameLst>
                                          <p:attrName>style.visibility</p:attrName>
                                        </p:attrNameLst>
                                      </p:cBhvr>
                                      <p:to>
                                        <p:strVal val="visible"/>
                                      </p:to>
                                    </p:set>
                                    <p:anim calcmode="lin" valueType="num">
                                      <p:cBhvr>
                                        <p:cTn id="37" dur="2000" fill="hold"/>
                                        <p:tgtEl>
                                          <p:spTgt spid="65547"/>
                                        </p:tgtEl>
                                        <p:attrNameLst>
                                          <p:attrName>ppt_w</p:attrName>
                                        </p:attrNameLst>
                                      </p:cBhvr>
                                      <p:tavLst>
                                        <p:tav tm="0">
                                          <p:val>
                                            <p:strVal val="#ppt_w*0.70"/>
                                          </p:val>
                                        </p:tav>
                                        <p:tav tm="100000">
                                          <p:val>
                                            <p:strVal val="#ppt_w"/>
                                          </p:val>
                                        </p:tav>
                                      </p:tavLst>
                                    </p:anim>
                                    <p:anim calcmode="lin" valueType="num">
                                      <p:cBhvr>
                                        <p:cTn id="38" dur="2000" fill="hold"/>
                                        <p:tgtEl>
                                          <p:spTgt spid="65547"/>
                                        </p:tgtEl>
                                        <p:attrNameLst>
                                          <p:attrName>ppt_h</p:attrName>
                                        </p:attrNameLst>
                                      </p:cBhvr>
                                      <p:tavLst>
                                        <p:tav tm="0">
                                          <p:val>
                                            <p:strVal val="#ppt_h"/>
                                          </p:val>
                                        </p:tav>
                                        <p:tav tm="100000">
                                          <p:val>
                                            <p:strVal val="#ppt_h"/>
                                          </p:val>
                                        </p:tav>
                                      </p:tavLst>
                                    </p:anim>
                                    <p:animEffect transition="in" filter="fade">
                                      <p:cBhvr>
                                        <p:cTn id="39" dur="2000"/>
                                        <p:tgtEl>
                                          <p:spTgt spid="65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2" grpId="1" animBg="1"/>
      <p:bldP spid="65543" grpId="1" animBg="1"/>
      <p:bldP spid="65544" grpId="1" animBg="1"/>
      <p:bldP spid="65545" grpId="1" animBg="1"/>
      <p:bldP spid="65546" grpId="1" animBg="1"/>
      <p:bldP spid="65547"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18434" name="WordArt 2"/>
          <p:cNvSpPr>
            <a:spLocks noChangeArrowheads="1" noChangeShapeType="1" noTextEdit="1"/>
          </p:cNvSpPr>
          <p:nvPr/>
        </p:nvSpPr>
        <p:spPr bwMode="auto">
          <a:xfrm>
            <a:off x="912138" y="132184"/>
            <a:ext cx="10337562" cy="685800"/>
          </a:xfrm>
          <a:prstGeom prst="rect">
            <a:avLst/>
          </a:prstGeom>
          <a:solidFill>
            <a:srgbClr val="000000">
              <a:alpha val="60000"/>
            </a:srgbClr>
          </a:solidFill>
          <a:effectLst>
            <a:softEdge rad="127000"/>
          </a:effectLst>
        </p:spPr>
        <p:txBody>
          <a:bodyPr wrap="none" fromWordArt="1">
            <a:prstTxWarp prst="textPlain">
              <a:avLst>
                <a:gd name="adj" fmla="val 50000"/>
              </a:avLst>
            </a:prstTxWarp>
          </a:bodyPr>
          <a:lstStyle/>
          <a:p>
            <a:pPr algn="ctr"/>
            <a:r>
              <a:rPr lang="en-US" sz="3600" b="1" i="1" kern="10" spc="300" dirty="0">
                <a:ln w="9525">
                  <a:solidFill>
                    <a:schemeClr val="bg1"/>
                  </a:solidFill>
                  <a:round/>
                  <a:headEnd/>
                  <a:tailEnd/>
                </a:ln>
                <a:solidFill>
                  <a:schemeClr val="bg1"/>
                </a:solidFill>
                <a:latin typeface="Monotype Corsiva" panose="03010101010201010101" pitchFamily="66" charset="0"/>
                <a:cs typeface="Times New Roman"/>
              </a:rPr>
              <a:t>If Jesus </a:t>
            </a:r>
            <a:r>
              <a:rPr lang="en-US" sz="3600" b="1" i="1" kern="10" spc="300" dirty="0" smtClean="0">
                <a:ln w="9525">
                  <a:solidFill>
                    <a:schemeClr val="bg1"/>
                  </a:solidFill>
                  <a:round/>
                  <a:headEnd/>
                  <a:tailEnd/>
                </a:ln>
                <a:solidFill>
                  <a:schemeClr val="bg1"/>
                </a:solidFill>
                <a:latin typeface="Monotype Corsiva" panose="03010101010201010101" pitchFamily="66" charset="0"/>
                <a:cs typeface="Times New Roman"/>
              </a:rPr>
              <a:t>has already appeared/come </a:t>
            </a:r>
            <a:r>
              <a:rPr lang="en-US" sz="3600" b="1" i="1" kern="10" spc="300" dirty="0">
                <a:ln w="9525">
                  <a:solidFill>
                    <a:schemeClr val="bg1"/>
                  </a:solidFill>
                  <a:round/>
                  <a:headEnd/>
                  <a:tailEnd/>
                </a:ln>
                <a:solidFill>
                  <a:schemeClr val="bg1"/>
                </a:solidFill>
                <a:latin typeface="Monotype Corsiva" panose="03010101010201010101" pitchFamily="66" charset="0"/>
                <a:cs typeface="Times New Roman"/>
              </a:rPr>
              <a:t>. . </a:t>
            </a:r>
            <a:r>
              <a:rPr lang="en-US" sz="3600" b="1" i="1" kern="10" dirty="0">
                <a:ln w="9525">
                  <a:solidFill>
                    <a:schemeClr val="bg1"/>
                  </a:solidFill>
                  <a:round/>
                  <a:headEnd/>
                  <a:tailEnd/>
                </a:ln>
                <a:solidFill>
                  <a:schemeClr val="bg1"/>
                </a:solidFill>
                <a:latin typeface="Times New Roman"/>
                <a:cs typeface="Times New Roman"/>
              </a:rPr>
              <a:t>. </a:t>
            </a:r>
          </a:p>
        </p:txBody>
      </p:sp>
      <p:sp>
        <p:nvSpPr>
          <p:cNvPr id="66568" name="WordArt 8"/>
          <p:cNvSpPr>
            <a:spLocks noChangeArrowheads="1" noChangeShapeType="1" noTextEdit="1"/>
          </p:cNvSpPr>
          <p:nvPr/>
        </p:nvSpPr>
        <p:spPr bwMode="auto">
          <a:xfrm>
            <a:off x="1166303" y="2819400"/>
            <a:ext cx="9830819" cy="609600"/>
          </a:xfrm>
          <a:prstGeom prst="rect">
            <a:avLst/>
          </a:prstGeom>
          <a:solidFill>
            <a:srgbClr val="000000">
              <a:alpha val="60000"/>
            </a:srgbClr>
          </a:solidFill>
          <a:effectLst>
            <a:softEdge rad="127000"/>
          </a:effectLst>
        </p:spPr>
        <p:txBody>
          <a:bodyPr wrap="none" fromWordArt="1">
            <a:prstTxWarp prst="textPlain">
              <a:avLst>
                <a:gd name="adj" fmla="val 50000"/>
              </a:avLst>
            </a:prstTxWarp>
          </a:bodyPr>
          <a:lstStyle/>
          <a:p>
            <a:pPr algn="ctr"/>
            <a:r>
              <a:rPr lang="en-US" sz="3600" b="1" kern="10" dirty="0" smtClean="0">
                <a:ln w="9525">
                  <a:solidFill>
                    <a:srgbClr val="000000"/>
                  </a:solidFill>
                  <a:round/>
                  <a:headEnd/>
                  <a:tailEnd/>
                </a:ln>
                <a:solidFill>
                  <a:srgbClr val="FFFFFF"/>
                </a:solidFill>
                <a:latin typeface="Arial" panose="020B0604020202020204" pitchFamily="34" charset="0"/>
                <a:cs typeface="Arial" panose="020B0604020202020204" pitchFamily="34" charset="0"/>
              </a:rPr>
              <a:t>Why do </a:t>
            </a:r>
            <a:r>
              <a:rPr lang="en-US" sz="3600" b="1" kern="10" dirty="0">
                <a:ln w="9525">
                  <a:solidFill>
                    <a:srgbClr val="000000"/>
                  </a:solidFill>
                  <a:round/>
                  <a:headEnd/>
                  <a:tailEnd/>
                </a:ln>
                <a:solidFill>
                  <a:srgbClr val="FFFFFF"/>
                </a:solidFill>
                <a:latin typeface="Arial" panose="020B0604020202020204" pitchFamily="34" charset="0"/>
                <a:cs typeface="Arial" panose="020B0604020202020204" pitchFamily="34" charset="0"/>
              </a:rPr>
              <a:t>Christians eat the Lord's Supper?</a:t>
            </a:r>
          </a:p>
        </p:txBody>
      </p:sp>
      <p:sp>
        <p:nvSpPr>
          <p:cNvPr id="66570" name="Text Box 10"/>
          <p:cNvSpPr txBox="1">
            <a:spLocks noChangeArrowheads="1"/>
          </p:cNvSpPr>
          <p:nvPr/>
        </p:nvSpPr>
        <p:spPr bwMode="auto">
          <a:xfrm>
            <a:off x="101347" y="4191000"/>
            <a:ext cx="4836571" cy="2462213"/>
          </a:xfrm>
          <a:prstGeom prst="rect">
            <a:avLst/>
          </a:prstGeom>
          <a:noFill/>
          <a:ln w="9525">
            <a:noFill/>
            <a:miter lim="800000"/>
            <a:headEnd/>
            <a:tailEnd/>
          </a:ln>
          <a:effectLst/>
        </p:spPr>
        <p:txBody>
          <a:bodyPr wrap="square">
            <a:spAutoFit/>
          </a:bodyPr>
          <a:lstStyle/>
          <a:p>
            <a:pPr algn="ctr" defTabSz="569913">
              <a:lnSpc>
                <a:spcPct val="75000"/>
              </a:lnSpc>
              <a:defRPr/>
            </a:pPr>
            <a:r>
              <a:rPr lang="en-US" sz="2800" b="1" dirty="0">
                <a:solidFill>
                  <a:schemeClr val="bg1"/>
                </a:solidFill>
                <a:effectLst>
                  <a:outerShdw blurRad="38100" dist="38100" dir="2700000" algn="tl">
                    <a:srgbClr val="000000"/>
                  </a:outerShdw>
                </a:effectLst>
              </a:rPr>
              <a:t>1 Corinthians 11:26</a:t>
            </a:r>
          </a:p>
          <a:p>
            <a:pPr defTabSz="569913">
              <a:lnSpc>
                <a:spcPct val="75000"/>
              </a:lnSpc>
              <a:defRPr/>
            </a:pPr>
            <a:r>
              <a:rPr lang="en-US" sz="2800" b="1" dirty="0">
                <a:solidFill>
                  <a:schemeClr val="bg1"/>
                </a:solidFill>
                <a:effectLst>
                  <a:outerShdw blurRad="38100" dist="38100" dir="2700000" algn="tl">
                    <a:srgbClr val="000000"/>
                  </a:outerShdw>
                </a:effectLst>
              </a:rPr>
              <a:t>	</a:t>
            </a:r>
          </a:p>
          <a:p>
            <a:pPr algn="ctr" defTabSz="569913">
              <a:defRPr/>
            </a:pPr>
            <a:r>
              <a:rPr lang="en-US" sz="2800" b="1" dirty="0">
                <a:solidFill>
                  <a:schemeClr val="bg1"/>
                </a:solidFill>
                <a:effectLst>
                  <a:outerShdw blurRad="38100" dist="38100" dir="2700000" algn="tl">
                    <a:srgbClr val="000000"/>
                  </a:outerShdw>
                </a:effectLst>
              </a:rPr>
              <a:t>For as often as you eat this bread and drink this cup, you proclaim the Lord's death </a:t>
            </a:r>
            <a:r>
              <a:rPr lang="en-US" sz="2800" b="1" i="1" u="sng" dirty="0">
                <a:solidFill>
                  <a:schemeClr val="bg1"/>
                </a:solidFill>
                <a:effectLst>
                  <a:outerShdw blurRad="38100" dist="38100" dir="2700000" algn="tl">
                    <a:srgbClr val="000000"/>
                  </a:outerShdw>
                </a:effectLst>
              </a:rPr>
              <a:t>till He comes</a:t>
            </a:r>
            <a:r>
              <a:rPr lang="en-US" sz="2800" b="1" dirty="0" smtClean="0">
                <a:solidFill>
                  <a:schemeClr val="bg1"/>
                </a:solidFill>
                <a:effectLst>
                  <a:outerShdw blurRad="38100" dist="38100" dir="2700000" algn="tl">
                    <a:srgbClr val="000000"/>
                  </a:outerShdw>
                </a:effectLst>
              </a:rPr>
              <a:t>.</a:t>
            </a:r>
            <a:endParaRPr lang="en-US" sz="2800" b="1" dirty="0">
              <a:solidFill>
                <a:schemeClr val="bg1"/>
              </a:solidFill>
              <a:effectLst>
                <a:outerShdw blurRad="38100" dist="38100" dir="2700000" algn="tl">
                  <a:srgbClr val="000000"/>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6568"/>
                                        </p:tgtEl>
                                        <p:attrNameLst>
                                          <p:attrName>style.visibility</p:attrName>
                                        </p:attrNameLst>
                                      </p:cBhvr>
                                      <p:to>
                                        <p:strVal val="visible"/>
                                      </p:to>
                                    </p:set>
                                    <p:anim calcmode="lin" valueType="num">
                                      <p:cBhvr>
                                        <p:cTn id="7" dur="2000" fill="hold"/>
                                        <p:tgtEl>
                                          <p:spTgt spid="66568"/>
                                        </p:tgtEl>
                                        <p:attrNameLst>
                                          <p:attrName>ppt_w</p:attrName>
                                        </p:attrNameLst>
                                      </p:cBhvr>
                                      <p:tavLst>
                                        <p:tav tm="0">
                                          <p:val>
                                            <p:strVal val="#ppt_w*0.70"/>
                                          </p:val>
                                        </p:tav>
                                        <p:tav tm="100000">
                                          <p:val>
                                            <p:strVal val="#ppt_w"/>
                                          </p:val>
                                        </p:tav>
                                      </p:tavLst>
                                    </p:anim>
                                    <p:anim calcmode="lin" valueType="num">
                                      <p:cBhvr>
                                        <p:cTn id="8" dur="2000" fill="hold"/>
                                        <p:tgtEl>
                                          <p:spTgt spid="66568"/>
                                        </p:tgtEl>
                                        <p:attrNameLst>
                                          <p:attrName>ppt_h</p:attrName>
                                        </p:attrNameLst>
                                      </p:cBhvr>
                                      <p:tavLst>
                                        <p:tav tm="0">
                                          <p:val>
                                            <p:strVal val="#ppt_h"/>
                                          </p:val>
                                        </p:tav>
                                        <p:tav tm="100000">
                                          <p:val>
                                            <p:strVal val="#ppt_h"/>
                                          </p:val>
                                        </p:tav>
                                      </p:tavLst>
                                    </p:anim>
                                    <p:animEffect transition="in" filter="fade">
                                      <p:cBhvr>
                                        <p:cTn id="9" dur="2000"/>
                                        <p:tgtEl>
                                          <p:spTgt spid="66568"/>
                                        </p:tgtEl>
                                      </p:cBhvr>
                                    </p:animEffect>
                                  </p:childTnLst>
                                </p:cTn>
                              </p:par>
                            </p:childTnLst>
                          </p:cTn>
                        </p:par>
                        <p:par>
                          <p:cTn id="10" fill="hold">
                            <p:stCondLst>
                              <p:cond delay="2000"/>
                            </p:stCondLst>
                            <p:childTnLst>
                              <p:par>
                                <p:cTn id="11" presetID="42" presetClass="entr" presetSubtype="0" fill="hold" grpId="0" nodeType="afterEffect">
                                  <p:stCondLst>
                                    <p:cond delay="0"/>
                                  </p:stCondLst>
                                  <p:childTnLst>
                                    <p:set>
                                      <p:cBhvr>
                                        <p:cTn id="12" dur="1" fill="hold">
                                          <p:stCondLst>
                                            <p:cond delay="0"/>
                                          </p:stCondLst>
                                        </p:cTn>
                                        <p:tgtEl>
                                          <p:spTgt spid="66570"/>
                                        </p:tgtEl>
                                        <p:attrNameLst>
                                          <p:attrName>style.visibility</p:attrName>
                                        </p:attrNameLst>
                                      </p:cBhvr>
                                      <p:to>
                                        <p:strVal val="visible"/>
                                      </p:to>
                                    </p:set>
                                    <p:animEffect transition="in" filter="fade">
                                      <p:cBhvr>
                                        <p:cTn id="13" dur="3000"/>
                                        <p:tgtEl>
                                          <p:spTgt spid="66570"/>
                                        </p:tgtEl>
                                      </p:cBhvr>
                                    </p:animEffect>
                                    <p:anim calcmode="lin" valueType="num">
                                      <p:cBhvr>
                                        <p:cTn id="14" dur="3000" fill="hold"/>
                                        <p:tgtEl>
                                          <p:spTgt spid="66570"/>
                                        </p:tgtEl>
                                        <p:attrNameLst>
                                          <p:attrName>ppt_x</p:attrName>
                                        </p:attrNameLst>
                                      </p:cBhvr>
                                      <p:tavLst>
                                        <p:tav tm="0">
                                          <p:val>
                                            <p:strVal val="#ppt_x"/>
                                          </p:val>
                                        </p:tav>
                                        <p:tav tm="100000">
                                          <p:val>
                                            <p:strVal val="#ppt_x"/>
                                          </p:val>
                                        </p:tav>
                                      </p:tavLst>
                                    </p:anim>
                                    <p:anim calcmode="lin" valueType="num">
                                      <p:cBhvr>
                                        <p:cTn id="15" dur="3000" fill="hold"/>
                                        <p:tgtEl>
                                          <p:spTgt spid="665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8" grpId="0" animBg="1"/>
      <p:bldP spid="6657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4000" b="-4000"/>
          </a:stretch>
        </a:blipFill>
        <a:effectLst/>
      </p:bgPr>
    </p:bg>
    <p:spTree>
      <p:nvGrpSpPr>
        <p:cNvPr id="1" name=""/>
        <p:cNvGrpSpPr/>
        <p:nvPr/>
      </p:nvGrpSpPr>
      <p:grpSpPr>
        <a:xfrm>
          <a:off x="0" y="0"/>
          <a:ext cx="0" cy="0"/>
          <a:chOff x="0" y="0"/>
          <a:chExt cx="0" cy="0"/>
        </a:xfrm>
      </p:grpSpPr>
      <p:sp>
        <p:nvSpPr>
          <p:cNvPr id="19459" name="Text Box 3"/>
          <p:cNvSpPr txBox="1">
            <a:spLocks noChangeArrowheads="1"/>
          </p:cNvSpPr>
          <p:nvPr/>
        </p:nvSpPr>
        <p:spPr bwMode="auto">
          <a:xfrm>
            <a:off x="395951" y="1104936"/>
            <a:ext cx="11353801" cy="984250"/>
          </a:xfrm>
          <a:prstGeom prst="rect">
            <a:avLst/>
          </a:prstGeom>
          <a:solidFill>
            <a:srgbClr val="A50021">
              <a:alpha val="59999"/>
            </a:srgbClr>
          </a:solidFill>
          <a:ln w="3810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smtClean="0">
                <a:solidFill>
                  <a:schemeClr val="bg1"/>
                </a:solidFill>
              </a:rPr>
              <a:t>Says, the </a:t>
            </a:r>
            <a:r>
              <a:rPr lang="en-US" sz="2800" b="1" dirty="0">
                <a:solidFill>
                  <a:schemeClr val="bg1"/>
                </a:solidFill>
              </a:rPr>
              <a:t>Resurrection of the dead came in A.D. 70, and no believer will have a bodily resurrection.</a:t>
            </a:r>
          </a:p>
        </p:txBody>
      </p:sp>
      <p:sp>
        <p:nvSpPr>
          <p:cNvPr id="19460" name="Text Box 4"/>
          <p:cNvSpPr txBox="1">
            <a:spLocks noChangeArrowheads="1"/>
          </p:cNvSpPr>
          <p:nvPr/>
        </p:nvSpPr>
        <p:spPr bwMode="auto">
          <a:xfrm>
            <a:off x="395951" y="2185568"/>
            <a:ext cx="5532568" cy="3016210"/>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dirty="0">
                <a:latin typeface="Arial" panose="020B0604020202020204" pitchFamily="34" charset="0"/>
                <a:cs typeface="Arial" panose="020B0604020202020204" pitchFamily="34" charset="0"/>
              </a:rPr>
              <a:t>Max King (The Spirit of Prophecy, pg 212) </a:t>
            </a:r>
            <a:r>
              <a:rPr lang="en-US" sz="2000" b="1" i="1" dirty="0">
                <a:latin typeface="Arial" panose="020B0604020202020204" pitchFamily="34" charset="0"/>
                <a:cs typeface="Arial" panose="020B0604020202020204" pitchFamily="34" charset="0"/>
              </a:rPr>
              <a:t>“The author sincerely believes that the general resurrection belongs to the same time and event as given to the coming of Christ . . .”</a:t>
            </a:r>
            <a:r>
              <a:rPr lang="en-US" sz="2000" b="1" dirty="0">
                <a:latin typeface="Arial" panose="020B0604020202020204" pitchFamily="34" charset="0"/>
                <a:cs typeface="Arial" panose="020B0604020202020204" pitchFamily="34" charset="0"/>
              </a:rPr>
              <a:t> (The destruction of Jerusalem in 70 AD). </a:t>
            </a:r>
          </a:p>
          <a:p>
            <a:pPr eaLnBrk="1" hangingPunct="1">
              <a:spcBef>
                <a:spcPct val="50000"/>
              </a:spcBef>
            </a:pPr>
            <a:r>
              <a:rPr lang="en-US" sz="2000" b="1" dirty="0">
                <a:latin typeface="Arial" panose="020B0604020202020204" pitchFamily="34" charset="0"/>
                <a:cs typeface="Arial" panose="020B0604020202020204" pitchFamily="34" charset="0"/>
              </a:rPr>
              <a:t>Max King said in his debate with Gus Nichols, </a:t>
            </a:r>
            <a:r>
              <a:rPr lang="en-US" sz="2000" b="1" i="1" dirty="0">
                <a:latin typeface="Arial" panose="020B0604020202020204" pitchFamily="34" charset="0"/>
                <a:cs typeface="Arial" panose="020B0604020202020204" pitchFamily="34" charset="0"/>
              </a:rPr>
              <a:t>“I deny John 5:28 is a literal grave in the cemetery somewhere.”</a:t>
            </a:r>
          </a:p>
        </p:txBody>
      </p:sp>
      <p:sp>
        <p:nvSpPr>
          <p:cNvPr id="19461" name="Text Box 5"/>
          <p:cNvSpPr txBox="1">
            <a:spLocks noChangeArrowheads="1"/>
          </p:cNvSpPr>
          <p:nvPr/>
        </p:nvSpPr>
        <p:spPr bwMode="auto">
          <a:xfrm>
            <a:off x="6082183" y="2286000"/>
            <a:ext cx="5668833" cy="2539157"/>
          </a:xfrm>
          <a:prstGeom prst="rect">
            <a:avLst/>
          </a:prstGeom>
          <a:solidFill>
            <a:srgbClr val="FFFFFF"/>
          </a:solidFill>
          <a:ln w="9525">
            <a:solidFill>
              <a:srgbClr val="FF0000"/>
            </a:solidFill>
            <a:miter lim="800000"/>
            <a:headEnd/>
            <a:tailEnd/>
          </a:ln>
          <a:effectLst/>
        </p:spPr>
        <p:txBody>
          <a:bodyPr wrap="square">
            <a:spAutoFit/>
          </a:bodyPr>
          <a:lstStyle/>
          <a:p>
            <a:pPr algn="ctr">
              <a:spcBef>
                <a:spcPct val="50000"/>
              </a:spcBef>
              <a:defRPr/>
            </a:pPr>
            <a:r>
              <a:rPr lang="en-US" sz="2400" b="1" dirty="0">
                <a:ln>
                  <a:solidFill>
                    <a:srgbClr val="C00000"/>
                  </a:solidFill>
                </a:ln>
                <a:solidFill>
                  <a:srgbClr val="C00000"/>
                </a:solidFill>
                <a:effectLst>
                  <a:outerShdw blurRad="38100" dist="38100" dir="2700000" algn="tl">
                    <a:srgbClr val="C0C0C0"/>
                  </a:outerShdw>
                </a:effectLst>
              </a:rPr>
              <a:t>Three stages of “resurrection”:</a:t>
            </a:r>
          </a:p>
          <a:p>
            <a:pPr>
              <a:spcBef>
                <a:spcPct val="50000"/>
              </a:spcBef>
              <a:defRPr/>
            </a:pPr>
            <a:r>
              <a:rPr lang="en-US" b="1" dirty="0">
                <a:effectLst>
                  <a:outerShdw blurRad="38100" dist="38100" dir="2700000" algn="tl">
                    <a:srgbClr val="C0C0C0"/>
                  </a:outerShdw>
                </a:effectLst>
              </a:rPr>
              <a:t>Stage 1</a:t>
            </a:r>
            <a:r>
              <a:rPr lang="en-US" b="1" dirty="0">
                <a:solidFill>
                  <a:srgbClr val="FF0000"/>
                </a:solidFill>
                <a:effectLst>
                  <a:outerShdw blurRad="38100" dist="38100" dir="2700000" algn="tl">
                    <a:srgbClr val="C0C0C0"/>
                  </a:outerShdw>
                </a:effectLst>
              </a:rPr>
              <a:t> </a:t>
            </a:r>
            <a:r>
              <a:rPr lang="en-US" b="1" dirty="0">
                <a:ln>
                  <a:solidFill>
                    <a:srgbClr val="C00000"/>
                  </a:solidFill>
                </a:ln>
                <a:solidFill>
                  <a:srgbClr val="C00000"/>
                </a:solidFill>
                <a:effectLst>
                  <a:outerShdw blurRad="38100" dist="38100" dir="2700000" algn="tl">
                    <a:srgbClr val="C0C0C0"/>
                  </a:outerShdw>
                </a:effectLst>
              </a:rPr>
              <a:t>– Resurrection of Christ  and the beginning of His Messianic (age ending) reign.</a:t>
            </a:r>
          </a:p>
          <a:p>
            <a:pPr>
              <a:spcBef>
                <a:spcPct val="50000"/>
              </a:spcBef>
              <a:defRPr/>
            </a:pPr>
            <a:r>
              <a:rPr lang="en-US" b="1" dirty="0">
                <a:effectLst>
                  <a:outerShdw blurRad="38100" dist="38100" dir="2700000" algn="tl">
                    <a:srgbClr val="C0C0C0"/>
                  </a:outerShdw>
                </a:effectLst>
              </a:rPr>
              <a:t>Stage 2</a:t>
            </a:r>
            <a:r>
              <a:rPr lang="en-US" b="1" dirty="0">
                <a:solidFill>
                  <a:srgbClr val="FF0000"/>
                </a:solidFill>
                <a:effectLst>
                  <a:outerShdw blurRad="38100" dist="38100" dir="2700000" algn="tl">
                    <a:srgbClr val="C0C0C0"/>
                  </a:outerShdw>
                </a:effectLst>
              </a:rPr>
              <a:t> </a:t>
            </a:r>
            <a:r>
              <a:rPr lang="en-US" b="1" dirty="0">
                <a:ln>
                  <a:solidFill>
                    <a:srgbClr val="C00000"/>
                  </a:solidFill>
                </a:ln>
                <a:solidFill>
                  <a:srgbClr val="C00000"/>
                </a:solidFill>
                <a:effectLst>
                  <a:outerShdw blurRad="38100" dist="38100" dir="2700000" algn="tl">
                    <a:srgbClr val="C0C0C0"/>
                  </a:outerShdw>
                </a:effectLst>
              </a:rPr>
              <a:t>– Dying to the “old age” and the “rising” to the new in 70 A.D.</a:t>
            </a:r>
          </a:p>
          <a:p>
            <a:pPr>
              <a:spcBef>
                <a:spcPct val="50000"/>
              </a:spcBef>
              <a:defRPr/>
            </a:pPr>
            <a:r>
              <a:rPr lang="en-US" b="1" dirty="0">
                <a:effectLst>
                  <a:outerShdw blurRad="38100" dist="38100" dir="2700000" algn="tl">
                    <a:srgbClr val="C0C0C0"/>
                  </a:outerShdw>
                </a:effectLst>
              </a:rPr>
              <a:t>Stage 3</a:t>
            </a:r>
            <a:r>
              <a:rPr lang="en-US" b="1" dirty="0">
                <a:solidFill>
                  <a:srgbClr val="FF0000"/>
                </a:solidFill>
                <a:effectLst>
                  <a:outerShdw blurRad="38100" dist="38100" dir="2700000" algn="tl">
                    <a:srgbClr val="C0C0C0"/>
                  </a:outerShdw>
                </a:effectLst>
              </a:rPr>
              <a:t> </a:t>
            </a:r>
            <a:r>
              <a:rPr lang="en-US" b="1" dirty="0">
                <a:ln>
                  <a:solidFill>
                    <a:srgbClr val="C00000"/>
                  </a:solidFill>
                </a:ln>
                <a:solidFill>
                  <a:srgbClr val="C00000"/>
                </a:solidFill>
                <a:effectLst>
                  <a:outerShdw blurRad="38100" dist="38100" dir="2700000" algn="tl">
                    <a:srgbClr val="C0C0C0"/>
                  </a:outerShdw>
                </a:effectLst>
              </a:rPr>
              <a:t>– “Resurrection” of each believer at the moment of death.</a:t>
            </a:r>
          </a:p>
        </p:txBody>
      </p:sp>
      <p:sp>
        <p:nvSpPr>
          <p:cNvPr id="19464" name="Text Box 8"/>
          <p:cNvSpPr txBox="1">
            <a:spLocks noChangeArrowheads="1"/>
          </p:cNvSpPr>
          <p:nvPr/>
        </p:nvSpPr>
        <p:spPr bwMode="auto">
          <a:xfrm>
            <a:off x="403386" y="5334000"/>
            <a:ext cx="11355066" cy="1323439"/>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i="1" dirty="0">
                <a:latin typeface="Arial" panose="020B0604020202020204" pitchFamily="34" charset="0"/>
                <a:cs typeface="Arial" panose="020B0604020202020204" pitchFamily="34" charset="0"/>
              </a:rPr>
              <a:t>“Resurrection also has to be a continuous, ongoing </a:t>
            </a:r>
            <a:r>
              <a:rPr lang="en-US" sz="2000" b="1" i="1" dirty="0" smtClean="0">
                <a:latin typeface="Arial" panose="020B0604020202020204" pitchFamily="34" charset="0"/>
                <a:cs typeface="Arial" panose="020B0604020202020204" pitchFamily="34" charset="0"/>
              </a:rPr>
              <a:t>process </a:t>
            </a:r>
            <a:r>
              <a:rPr lang="en-US" sz="2000" b="1" i="1" dirty="0">
                <a:latin typeface="Arial" panose="020B0604020202020204" pitchFamily="34" charset="0"/>
                <a:cs typeface="Arial" panose="020B0604020202020204" pitchFamily="34" charset="0"/>
              </a:rPr>
              <a:t>. . . What the futurist overlooks is resurrection is not a one-time event. Resurrection, like judgment, continues as long as the earth remains and men are born unto women. There was a harvest resurrection in A.D. 70, but we have not yet entered into the process. We will, but not yet.”</a:t>
            </a:r>
            <a:r>
              <a:rPr lang="en-US" sz="2000" b="1" dirty="0">
                <a:latin typeface="Arial" panose="020B0604020202020204" pitchFamily="34" charset="0"/>
                <a:cs typeface="Arial" panose="020B0604020202020204" pitchFamily="34" charset="0"/>
              </a:rPr>
              <a:t> (Arthur Melanson)</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719" y="0"/>
            <a:ext cx="9296400" cy="1109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9460"/>
                                        </p:tgtEl>
                                        <p:attrNameLst>
                                          <p:attrName>style.visibility</p:attrName>
                                        </p:attrNameLst>
                                      </p:cBhvr>
                                      <p:to>
                                        <p:strVal val="visible"/>
                                      </p:to>
                                    </p:set>
                                    <p:anim calcmode="lin" valueType="num">
                                      <p:cBhvr>
                                        <p:cTn id="7" dur="2000" fill="hold"/>
                                        <p:tgtEl>
                                          <p:spTgt spid="19460"/>
                                        </p:tgtEl>
                                        <p:attrNameLst>
                                          <p:attrName>ppt_w</p:attrName>
                                        </p:attrNameLst>
                                      </p:cBhvr>
                                      <p:tavLst>
                                        <p:tav tm="0">
                                          <p:val>
                                            <p:strVal val="#ppt_w*0.70"/>
                                          </p:val>
                                        </p:tav>
                                        <p:tav tm="100000">
                                          <p:val>
                                            <p:strVal val="#ppt_w"/>
                                          </p:val>
                                        </p:tav>
                                      </p:tavLst>
                                    </p:anim>
                                    <p:anim calcmode="lin" valueType="num">
                                      <p:cBhvr>
                                        <p:cTn id="8" dur="2000" fill="hold"/>
                                        <p:tgtEl>
                                          <p:spTgt spid="19460"/>
                                        </p:tgtEl>
                                        <p:attrNameLst>
                                          <p:attrName>ppt_h</p:attrName>
                                        </p:attrNameLst>
                                      </p:cBhvr>
                                      <p:tavLst>
                                        <p:tav tm="0">
                                          <p:val>
                                            <p:strVal val="#ppt_h"/>
                                          </p:val>
                                        </p:tav>
                                        <p:tav tm="100000">
                                          <p:val>
                                            <p:strVal val="#ppt_h"/>
                                          </p:val>
                                        </p:tav>
                                      </p:tavLst>
                                    </p:anim>
                                    <p:animEffect transition="in" filter="fade">
                                      <p:cBhvr>
                                        <p:cTn id="9" dur="2000"/>
                                        <p:tgtEl>
                                          <p:spTgt spid="1946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9461"/>
                                        </p:tgtEl>
                                        <p:attrNameLst>
                                          <p:attrName>style.visibility</p:attrName>
                                        </p:attrNameLst>
                                      </p:cBhvr>
                                      <p:to>
                                        <p:strVal val="visible"/>
                                      </p:to>
                                    </p:set>
                                    <p:anim calcmode="lin" valueType="num">
                                      <p:cBhvr>
                                        <p:cTn id="14" dur="2000" fill="hold"/>
                                        <p:tgtEl>
                                          <p:spTgt spid="19461"/>
                                        </p:tgtEl>
                                        <p:attrNameLst>
                                          <p:attrName>ppt_w</p:attrName>
                                        </p:attrNameLst>
                                      </p:cBhvr>
                                      <p:tavLst>
                                        <p:tav tm="0">
                                          <p:val>
                                            <p:strVal val="#ppt_w*0.70"/>
                                          </p:val>
                                        </p:tav>
                                        <p:tav tm="100000">
                                          <p:val>
                                            <p:strVal val="#ppt_w"/>
                                          </p:val>
                                        </p:tav>
                                      </p:tavLst>
                                    </p:anim>
                                    <p:anim calcmode="lin" valueType="num">
                                      <p:cBhvr>
                                        <p:cTn id="15" dur="2000" fill="hold"/>
                                        <p:tgtEl>
                                          <p:spTgt spid="19461"/>
                                        </p:tgtEl>
                                        <p:attrNameLst>
                                          <p:attrName>ppt_h</p:attrName>
                                        </p:attrNameLst>
                                      </p:cBhvr>
                                      <p:tavLst>
                                        <p:tav tm="0">
                                          <p:val>
                                            <p:strVal val="#ppt_h"/>
                                          </p:val>
                                        </p:tav>
                                        <p:tav tm="100000">
                                          <p:val>
                                            <p:strVal val="#ppt_h"/>
                                          </p:val>
                                        </p:tav>
                                      </p:tavLst>
                                    </p:anim>
                                    <p:animEffect transition="in" filter="fade">
                                      <p:cBhvr>
                                        <p:cTn id="16" dur="2000"/>
                                        <p:tgtEl>
                                          <p:spTgt spid="1946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464"/>
                                        </p:tgtEl>
                                        <p:attrNameLst>
                                          <p:attrName>style.visibility</p:attrName>
                                        </p:attrNameLst>
                                      </p:cBhvr>
                                      <p:to>
                                        <p:strVal val="visible"/>
                                      </p:to>
                                    </p:set>
                                    <p:animEffect transition="in" filter="fade">
                                      <p:cBhvr>
                                        <p:cTn id="21" dur="2000"/>
                                        <p:tgtEl>
                                          <p:spTgt spid="19464"/>
                                        </p:tgtEl>
                                      </p:cBhvr>
                                    </p:animEffect>
                                    <p:anim calcmode="lin" valueType="num">
                                      <p:cBhvr>
                                        <p:cTn id="22" dur="2000" fill="hold"/>
                                        <p:tgtEl>
                                          <p:spTgt spid="19464"/>
                                        </p:tgtEl>
                                        <p:attrNameLst>
                                          <p:attrName>ppt_x</p:attrName>
                                        </p:attrNameLst>
                                      </p:cBhvr>
                                      <p:tavLst>
                                        <p:tav tm="0">
                                          <p:val>
                                            <p:strVal val="#ppt_x"/>
                                          </p:val>
                                        </p:tav>
                                        <p:tav tm="100000">
                                          <p:val>
                                            <p:strVal val="#ppt_x"/>
                                          </p:val>
                                        </p:tav>
                                      </p:tavLst>
                                    </p:anim>
                                    <p:anim calcmode="lin" valueType="num">
                                      <p:cBhvr>
                                        <p:cTn id="23" dur="2000" fill="hold"/>
                                        <p:tgtEl>
                                          <p:spTgt spid="194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animBg="1"/>
      <p:bldP spid="19461" grpId="0" animBg="1"/>
      <p:bldP spid="1946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365919" y="330387"/>
            <a:ext cx="11277601" cy="523220"/>
          </a:xfrm>
          <a:prstGeom prst="rect">
            <a:avLst/>
          </a:prstGeom>
          <a:solidFill>
            <a:srgbClr val="FFFFFF">
              <a:alpha val="59999"/>
            </a:srgbClr>
          </a:solidFill>
          <a:ln w="3810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spc="300" dirty="0">
                <a:ln>
                  <a:solidFill>
                    <a:srgbClr val="C00000"/>
                  </a:solidFill>
                </a:ln>
                <a:effectLst>
                  <a:outerShdw blurRad="38100" dist="38100" dir="2700000" algn="tl">
                    <a:srgbClr val="000000">
                      <a:alpha val="43137"/>
                    </a:srgbClr>
                  </a:outerShdw>
                </a:effectLst>
                <a:latin typeface="Arial Black" panose="020B0A04020102020204" pitchFamily="34" charset="0"/>
              </a:rPr>
              <a:t>First Century Deniers of a Future Resurrection.</a:t>
            </a:r>
          </a:p>
        </p:txBody>
      </p:sp>
      <p:sp>
        <p:nvSpPr>
          <p:cNvPr id="23557" name="Text Box 5"/>
          <p:cNvSpPr txBox="1">
            <a:spLocks noChangeArrowheads="1"/>
          </p:cNvSpPr>
          <p:nvPr/>
        </p:nvSpPr>
        <p:spPr bwMode="auto">
          <a:xfrm>
            <a:off x="442912" y="1600201"/>
            <a:ext cx="5485607" cy="830997"/>
          </a:xfrm>
          <a:prstGeom prst="rect">
            <a:avLst/>
          </a:prstGeom>
          <a:solidFill>
            <a:srgbClr val="FFFFFF"/>
          </a:solidFill>
          <a:ln w="9525">
            <a:noFill/>
            <a:miter lim="800000"/>
            <a:headEnd/>
            <a:tailEnd/>
          </a:ln>
          <a:effectLst/>
        </p:spPr>
        <p:txBody>
          <a:bodyPr wrap="square">
            <a:spAutoFit/>
          </a:bodyPr>
          <a:lstStyle/>
          <a:p>
            <a:pPr algn="ctr">
              <a:defRPr/>
            </a:pPr>
            <a:r>
              <a:rPr lang="en-US" sz="2400" b="1" i="1" dirty="0">
                <a:effectLst>
                  <a:outerShdw blurRad="38100" dist="38100" dir="2700000" algn="tl">
                    <a:srgbClr val="C0C0C0"/>
                  </a:outerShdw>
                </a:effectLst>
              </a:rPr>
              <a:t>“Sadducees say that there </a:t>
            </a:r>
            <a:r>
              <a:rPr lang="en-US" sz="2400" b="1" i="1" u="sng" dirty="0">
                <a:effectLst>
                  <a:outerShdw blurRad="38100" dist="38100" dir="2700000" algn="tl">
                    <a:srgbClr val="C0C0C0"/>
                  </a:outerShdw>
                </a:effectLst>
              </a:rPr>
              <a:t>is no resurrection</a:t>
            </a:r>
            <a:r>
              <a:rPr lang="en-US" sz="2400" b="1" i="1" dirty="0">
                <a:effectLst>
                  <a:outerShdw blurRad="38100" dist="38100" dir="2700000" algn="tl">
                    <a:srgbClr val="C0C0C0"/>
                  </a:outerShdw>
                </a:effectLst>
              </a:rPr>
              <a:t>”</a:t>
            </a:r>
            <a:r>
              <a:rPr lang="en-US" sz="2400" b="1" dirty="0">
                <a:effectLst>
                  <a:outerShdw blurRad="38100" dist="38100" dir="2700000" algn="tl">
                    <a:srgbClr val="C0C0C0"/>
                  </a:outerShdw>
                </a:effectLst>
              </a:rPr>
              <a:t> (Acts  23:6-8)</a:t>
            </a:r>
          </a:p>
        </p:txBody>
      </p:sp>
      <p:sp>
        <p:nvSpPr>
          <p:cNvPr id="23558" name="Text Box 6"/>
          <p:cNvSpPr txBox="1">
            <a:spLocks noChangeArrowheads="1"/>
          </p:cNvSpPr>
          <p:nvPr/>
        </p:nvSpPr>
        <p:spPr bwMode="auto">
          <a:xfrm>
            <a:off x="6233318" y="1600201"/>
            <a:ext cx="5487195" cy="830997"/>
          </a:xfrm>
          <a:prstGeom prst="rect">
            <a:avLst/>
          </a:prstGeom>
          <a:solidFill>
            <a:srgbClr val="FFFFFF"/>
          </a:solidFill>
          <a:ln w="9525">
            <a:noFill/>
            <a:miter lim="800000"/>
            <a:headEnd/>
            <a:tailEnd/>
          </a:ln>
          <a:effectLst/>
        </p:spPr>
        <p:txBody>
          <a:bodyPr wrap="square">
            <a:spAutoFit/>
          </a:bodyPr>
          <a:lstStyle/>
          <a:p>
            <a:pPr algn="ctr">
              <a:defRPr/>
            </a:pPr>
            <a:r>
              <a:rPr lang="en-US" sz="2400" b="1" i="1" dirty="0">
                <a:effectLst>
                  <a:outerShdw blurRad="38100" dist="38100" dir="2700000" algn="tl">
                    <a:srgbClr val="C0C0C0"/>
                  </a:outerShdw>
                </a:effectLst>
              </a:rPr>
              <a:t>“Hymenaeus and Philetus are </a:t>
            </a:r>
            <a:r>
              <a:rPr lang="en-US" sz="2400" b="1" i="1" u="sng" dirty="0">
                <a:effectLst>
                  <a:outerShdw blurRad="38100" dist="38100" dir="2700000" algn="tl">
                    <a:srgbClr val="C0C0C0"/>
                  </a:outerShdw>
                </a:effectLst>
              </a:rPr>
              <a:t>of this sort</a:t>
            </a:r>
            <a:r>
              <a:rPr lang="en-US" sz="2400" b="1" i="1" dirty="0">
                <a:effectLst>
                  <a:outerShdw blurRad="38100" dist="38100" dir="2700000" algn="tl">
                    <a:srgbClr val="C0C0C0"/>
                  </a:outerShdw>
                </a:effectLst>
              </a:rPr>
              <a:t>”</a:t>
            </a:r>
            <a:r>
              <a:rPr lang="en-US" sz="2400" b="1" dirty="0">
                <a:effectLst>
                  <a:outerShdw blurRad="38100" dist="38100" dir="2700000" algn="tl">
                    <a:srgbClr val="C0C0C0"/>
                  </a:outerShdw>
                </a:effectLst>
              </a:rPr>
              <a:t> (2 Tim 2:17)</a:t>
            </a:r>
          </a:p>
        </p:txBody>
      </p:sp>
      <p:sp>
        <p:nvSpPr>
          <p:cNvPr id="23559" name="Text Box 7"/>
          <p:cNvSpPr txBox="1">
            <a:spLocks noChangeArrowheads="1"/>
          </p:cNvSpPr>
          <p:nvPr/>
        </p:nvSpPr>
        <p:spPr bwMode="auto">
          <a:xfrm>
            <a:off x="2264793" y="2598003"/>
            <a:ext cx="7633838" cy="830997"/>
          </a:xfrm>
          <a:prstGeom prst="rect">
            <a:avLst/>
          </a:prstGeom>
          <a:solidFill>
            <a:srgbClr val="FFFFFF"/>
          </a:solidFill>
          <a:ln w="9525">
            <a:noFill/>
            <a:miter lim="800000"/>
            <a:headEnd/>
            <a:tailEnd/>
          </a:ln>
          <a:effectLst/>
        </p:spPr>
        <p:txBody>
          <a:bodyPr wrap="square">
            <a:spAutoFit/>
          </a:bodyPr>
          <a:lstStyle/>
          <a:p>
            <a:pPr algn="ctr">
              <a:defRPr/>
            </a:pPr>
            <a:r>
              <a:rPr lang="en-US" sz="2400" b="1" dirty="0">
                <a:effectLst>
                  <a:outerShdw blurRad="38100" dist="38100" dir="2700000" algn="tl">
                    <a:srgbClr val="C0C0C0"/>
                  </a:outerShdw>
                </a:effectLst>
              </a:rPr>
              <a:t>Corinthians, </a:t>
            </a:r>
            <a:r>
              <a:rPr lang="en-US" sz="2400" b="1" i="1" dirty="0">
                <a:effectLst>
                  <a:outerShdw blurRad="38100" dist="38100" dir="2700000" algn="tl">
                    <a:srgbClr val="C0C0C0"/>
                  </a:outerShdw>
                </a:effectLst>
              </a:rPr>
              <a:t>“some among you say that there is </a:t>
            </a:r>
            <a:r>
              <a:rPr lang="en-US" sz="2400" b="1" i="1" u="sng" dirty="0">
                <a:effectLst>
                  <a:outerShdw blurRad="38100" dist="38100" dir="2700000" algn="tl">
                    <a:srgbClr val="C0C0C0"/>
                  </a:outerShdw>
                </a:effectLst>
              </a:rPr>
              <a:t>no resurrection of the dead</a:t>
            </a:r>
            <a:r>
              <a:rPr lang="en-US" sz="2400" b="1" i="1" dirty="0">
                <a:effectLst>
                  <a:outerShdw blurRad="38100" dist="38100" dir="2700000" algn="tl">
                    <a:srgbClr val="C0C0C0"/>
                  </a:outerShdw>
                </a:effectLst>
              </a:rPr>
              <a:t>”</a:t>
            </a:r>
            <a:r>
              <a:rPr lang="en-US" sz="2400" b="1" dirty="0">
                <a:effectLst>
                  <a:outerShdw blurRad="38100" dist="38100" dir="2700000" algn="tl">
                    <a:srgbClr val="C0C0C0"/>
                  </a:outerShdw>
                </a:effectLst>
              </a:rPr>
              <a:t> (1 Cor 15:12)</a:t>
            </a:r>
          </a:p>
        </p:txBody>
      </p:sp>
      <p:sp>
        <p:nvSpPr>
          <p:cNvPr id="23560" name="Text Box 8"/>
          <p:cNvSpPr txBox="1">
            <a:spLocks noChangeArrowheads="1"/>
          </p:cNvSpPr>
          <p:nvPr/>
        </p:nvSpPr>
        <p:spPr bwMode="auto">
          <a:xfrm>
            <a:off x="2264792" y="3551853"/>
            <a:ext cx="7633839" cy="830997"/>
          </a:xfrm>
          <a:prstGeom prst="rect">
            <a:avLst/>
          </a:prstGeom>
          <a:solidFill>
            <a:srgbClr val="FFFFFF"/>
          </a:solidFill>
          <a:ln w="9525">
            <a:noFill/>
            <a:miter lim="800000"/>
            <a:headEnd/>
            <a:tailEnd/>
          </a:ln>
          <a:effectLst/>
        </p:spPr>
        <p:txBody>
          <a:bodyPr wrap="square">
            <a:spAutoFit/>
          </a:bodyPr>
          <a:lstStyle/>
          <a:p>
            <a:pPr algn="ctr">
              <a:defRPr/>
            </a:pPr>
            <a:r>
              <a:rPr lang="en-US" sz="2400" b="1" dirty="0">
                <a:effectLst>
                  <a:outerShdw blurRad="38100" dist="38100" dir="2700000" algn="tl">
                    <a:srgbClr val="C0C0C0"/>
                  </a:outerShdw>
                </a:effectLst>
              </a:rPr>
              <a:t>Thessalonians, were told don’t </a:t>
            </a:r>
            <a:r>
              <a:rPr lang="en-US" sz="2400" b="1" i="1" dirty="0">
                <a:effectLst>
                  <a:outerShdw blurRad="38100" dist="38100" dir="2700000" algn="tl">
                    <a:srgbClr val="C0C0C0"/>
                  </a:outerShdw>
                </a:effectLst>
              </a:rPr>
              <a:t>“sorrow as others </a:t>
            </a:r>
            <a:r>
              <a:rPr lang="en-US" sz="2400" b="1" i="1" u="sng" dirty="0">
                <a:effectLst>
                  <a:outerShdw blurRad="38100" dist="38100" dir="2700000" algn="tl">
                    <a:srgbClr val="C0C0C0"/>
                  </a:outerShdw>
                </a:effectLst>
              </a:rPr>
              <a:t>who have no hope</a:t>
            </a:r>
            <a:r>
              <a:rPr lang="en-US" sz="2400" b="1" i="1" dirty="0">
                <a:effectLst>
                  <a:outerShdw blurRad="38100" dist="38100" dir="2700000" algn="tl">
                    <a:srgbClr val="C0C0C0"/>
                  </a:outerShdw>
                </a:effectLst>
              </a:rPr>
              <a:t>”</a:t>
            </a:r>
            <a:r>
              <a:rPr lang="en-US" sz="2400" b="1" dirty="0">
                <a:effectLst>
                  <a:outerShdw blurRad="38100" dist="38100" dir="2700000" algn="tl">
                    <a:srgbClr val="C0C0C0"/>
                  </a:outerShdw>
                </a:effectLst>
              </a:rPr>
              <a:t> (1 Thess 4:13-18)</a:t>
            </a:r>
          </a:p>
        </p:txBody>
      </p:sp>
      <p:sp>
        <p:nvSpPr>
          <p:cNvPr id="23561" name="WordArt 9"/>
          <p:cNvSpPr>
            <a:spLocks noChangeArrowheads="1" noChangeShapeType="1" noTextEdit="1"/>
          </p:cNvSpPr>
          <p:nvPr/>
        </p:nvSpPr>
        <p:spPr bwMode="auto">
          <a:xfrm>
            <a:off x="3330746" y="4572000"/>
            <a:ext cx="5501933" cy="647700"/>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rPr>
              <a:t>Last Day ~ John 6:40-54</a:t>
            </a:r>
          </a:p>
        </p:txBody>
      </p:sp>
      <p:sp>
        <p:nvSpPr>
          <p:cNvPr id="23562" name="WordArt 10"/>
          <p:cNvSpPr>
            <a:spLocks noChangeArrowheads="1" noChangeShapeType="1" noTextEdit="1"/>
          </p:cNvSpPr>
          <p:nvPr/>
        </p:nvSpPr>
        <p:spPr bwMode="auto">
          <a:xfrm>
            <a:off x="3330746" y="5334000"/>
            <a:ext cx="5501934" cy="647700"/>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rPr>
              <a:t>Last Day ~ John 11:24-25</a:t>
            </a:r>
          </a:p>
        </p:txBody>
      </p:sp>
      <p:sp>
        <p:nvSpPr>
          <p:cNvPr id="23563" name="WordArt 11"/>
          <p:cNvSpPr>
            <a:spLocks noChangeArrowheads="1" noChangeShapeType="1" noTextEdit="1"/>
          </p:cNvSpPr>
          <p:nvPr/>
        </p:nvSpPr>
        <p:spPr bwMode="auto">
          <a:xfrm>
            <a:off x="3330746" y="6057900"/>
            <a:ext cx="5501933" cy="647700"/>
          </a:xfrm>
          <a:prstGeom prst="rect">
            <a:avLst/>
          </a:prstGeom>
        </p:spPr>
        <p:txBody>
          <a:bodyPr wrap="none" fromWordArt="1">
            <a:prstTxWarp prst="textPlain">
              <a:avLst>
                <a:gd name="adj" fmla="val 50000"/>
              </a:avLst>
            </a:prstTxWarp>
          </a:bodyPr>
          <a:lstStyle/>
          <a:p>
            <a:pPr algn="ctr"/>
            <a:r>
              <a:rPr lang="en-US" kern="10" dirty="0">
                <a:ln w="9525">
                  <a:solidFill>
                    <a:srgbClr val="000000"/>
                  </a:solidFill>
                  <a:round/>
                  <a:headEnd/>
                  <a:tailEnd/>
                </a:ln>
                <a:solidFill>
                  <a:srgbClr val="FFFFFF"/>
                </a:solidFill>
                <a:latin typeface="Arial Black"/>
              </a:rPr>
              <a:t>Last Day ~ John 12:48</a:t>
            </a: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Effect transition="in" filter="wipe(left)">
                                      <p:cBhvr>
                                        <p:cTn id="7" dur="2000"/>
                                        <p:tgtEl>
                                          <p:spTgt spid="23557"/>
                                        </p:tgtEl>
                                      </p:cBhvr>
                                    </p:animEffect>
                                  </p:childTnLst>
                                </p:cTn>
                              </p:par>
                            </p:childTnLst>
                          </p:cTn>
                        </p:par>
                        <p:par>
                          <p:cTn id="8" fill="hold" nodeType="withGroup">
                            <p:stCondLst>
                              <p:cond delay="2000"/>
                            </p:stCondLst>
                            <p:childTnLst>
                              <p:par>
                                <p:cTn id="9" presetID="22" presetClass="entr" presetSubtype="2" fill="hold" grpId="0" nodeType="afterEffect">
                                  <p:stCondLst>
                                    <p:cond delay="0"/>
                                  </p:stCondLst>
                                  <p:childTnLst>
                                    <p:set>
                                      <p:cBhvr>
                                        <p:cTn id="10" dur="1" fill="hold">
                                          <p:stCondLst>
                                            <p:cond delay="0"/>
                                          </p:stCondLst>
                                        </p:cTn>
                                        <p:tgtEl>
                                          <p:spTgt spid="23558"/>
                                        </p:tgtEl>
                                        <p:attrNameLst>
                                          <p:attrName>style.visibility</p:attrName>
                                        </p:attrNameLst>
                                      </p:cBhvr>
                                      <p:to>
                                        <p:strVal val="visible"/>
                                      </p:to>
                                    </p:set>
                                    <p:animEffect transition="in" filter="wipe(right)">
                                      <p:cBhvr>
                                        <p:cTn id="11" dur="2000"/>
                                        <p:tgtEl>
                                          <p:spTgt spid="23558"/>
                                        </p:tgtEl>
                                      </p:cBhvr>
                                    </p:animEffect>
                                  </p:childTnLst>
                                </p:cTn>
                              </p:par>
                            </p:childTnLst>
                          </p:cTn>
                        </p:par>
                        <p:par>
                          <p:cTn id="12" fill="hold" nodeType="withGroup">
                            <p:stCondLst>
                              <p:cond delay="4000"/>
                            </p:stCondLst>
                            <p:childTnLst>
                              <p:par>
                                <p:cTn id="13" presetID="22" presetClass="entr" presetSubtype="1" fill="hold" grpId="0" nodeType="afterEffect">
                                  <p:stCondLst>
                                    <p:cond delay="0"/>
                                  </p:stCondLst>
                                  <p:childTnLst>
                                    <p:set>
                                      <p:cBhvr>
                                        <p:cTn id="14" dur="1" fill="hold">
                                          <p:stCondLst>
                                            <p:cond delay="0"/>
                                          </p:stCondLst>
                                        </p:cTn>
                                        <p:tgtEl>
                                          <p:spTgt spid="23559"/>
                                        </p:tgtEl>
                                        <p:attrNameLst>
                                          <p:attrName>style.visibility</p:attrName>
                                        </p:attrNameLst>
                                      </p:cBhvr>
                                      <p:to>
                                        <p:strVal val="visible"/>
                                      </p:to>
                                    </p:set>
                                    <p:animEffect transition="in" filter="wipe(up)">
                                      <p:cBhvr>
                                        <p:cTn id="15" dur="2000"/>
                                        <p:tgtEl>
                                          <p:spTgt spid="23559"/>
                                        </p:tgtEl>
                                      </p:cBhvr>
                                    </p:animEffect>
                                  </p:childTnLst>
                                </p:cTn>
                              </p:par>
                            </p:childTnLst>
                          </p:cTn>
                        </p:par>
                        <p:par>
                          <p:cTn id="16" fill="hold" nodeType="withGroup">
                            <p:stCondLst>
                              <p:cond delay="6000"/>
                            </p:stCondLst>
                            <p:childTnLst>
                              <p:par>
                                <p:cTn id="17" presetID="22" presetClass="entr" presetSubtype="1" fill="hold" grpId="0" nodeType="afterEffect">
                                  <p:stCondLst>
                                    <p:cond delay="0"/>
                                  </p:stCondLst>
                                  <p:childTnLst>
                                    <p:set>
                                      <p:cBhvr>
                                        <p:cTn id="18" dur="1" fill="hold">
                                          <p:stCondLst>
                                            <p:cond delay="0"/>
                                          </p:stCondLst>
                                        </p:cTn>
                                        <p:tgtEl>
                                          <p:spTgt spid="23560"/>
                                        </p:tgtEl>
                                        <p:attrNameLst>
                                          <p:attrName>style.visibility</p:attrName>
                                        </p:attrNameLst>
                                      </p:cBhvr>
                                      <p:to>
                                        <p:strVal val="visible"/>
                                      </p:to>
                                    </p:set>
                                    <p:animEffect transition="in" filter="wipe(up)">
                                      <p:cBhvr>
                                        <p:cTn id="19" dur="2000"/>
                                        <p:tgtEl>
                                          <p:spTgt spid="2356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23561"/>
                                        </p:tgtEl>
                                        <p:attrNameLst>
                                          <p:attrName>style.visibility</p:attrName>
                                        </p:attrNameLst>
                                      </p:cBhvr>
                                      <p:to>
                                        <p:strVal val="visible"/>
                                      </p:to>
                                    </p:set>
                                    <p:anim calcmode="lin" valueType="num">
                                      <p:cBhvr>
                                        <p:cTn id="24" dur="2000" fill="hold"/>
                                        <p:tgtEl>
                                          <p:spTgt spid="23561"/>
                                        </p:tgtEl>
                                        <p:attrNameLst>
                                          <p:attrName>ppt_w</p:attrName>
                                        </p:attrNameLst>
                                      </p:cBhvr>
                                      <p:tavLst>
                                        <p:tav tm="0">
                                          <p:val>
                                            <p:fltVal val="0"/>
                                          </p:val>
                                        </p:tav>
                                        <p:tav tm="100000">
                                          <p:val>
                                            <p:strVal val="#ppt_w"/>
                                          </p:val>
                                        </p:tav>
                                      </p:tavLst>
                                    </p:anim>
                                    <p:anim calcmode="lin" valueType="num">
                                      <p:cBhvr>
                                        <p:cTn id="25" dur="2000" fill="hold"/>
                                        <p:tgtEl>
                                          <p:spTgt spid="23561"/>
                                        </p:tgtEl>
                                        <p:attrNameLst>
                                          <p:attrName>ppt_h</p:attrName>
                                        </p:attrNameLst>
                                      </p:cBhvr>
                                      <p:tavLst>
                                        <p:tav tm="0">
                                          <p:val>
                                            <p:fltVal val="0"/>
                                          </p:val>
                                        </p:tav>
                                        <p:tav tm="100000">
                                          <p:val>
                                            <p:strVal val="#ppt_h"/>
                                          </p:val>
                                        </p:tav>
                                      </p:tavLst>
                                    </p:anim>
                                  </p:childTnLst>
                                </p:cTn>
                              </p:par>
                            </p:childTnLst>
                          </p:cTn>
                        </p:par>
                        <p:par>
                          <p:cTn id="26" fill="hold" nodeType="withGroup">
                            <p:stCondLst>
                              <p:cond delay="2000"/>
                            </p:stCondLst>
                            <p:childTnLst>
                              <p:par>
                                <p:cTn id="27" presetID="23" presetClass="entr" presetSubtype="16" fill="hold" grpId="0" nodeType="afterEffect">
                                  <p:stCondLst>
                                    <p:cond delay="0"/>
                                  </p:stCondLst>
                                  <p:childTnLst>
                                    <p:set>
                                      <p:cBhvr>
                                        <p:cTn id="28" dur="1" fill="hold">
                                          <p:stCondLst>
                                            <p:cond delay="0"/>
                                          </p:stCondLst>
                                        </p:cTn>
                                        <p:tgtEl>
                                          <p:spTgt spid="23562"/>
                                        </p:tgtEl>
                                        <p:attrNameLst>
                                          <p:attrName>style.visibility</p:attrName>
                                        </p:attrNameLst>
                                      </p:cBhvr>
                                      <p:to>
                                        <p:strVal val="visible"/>
                                      </p:to>
                                    </p:set>
                                    <p:anim calcmode="lin" valueType="num">
                                      <p:cBhvr>
                                        <p:cTn id="29" dur="2000" fill="hold"/>
                                        <p:tgtEl>
                                          <p:spTgt spid="23562"/>
                                        </p:tgtEl>
                                        <p:attrNameLst>
                                          <p:attrName>ppt_w</p:attrName>
                                        </p:attrNameLst>
                                      </p:cBhvr>
                                      <p:tavLst>
                                        <p:tav tm="0">
                                          <p:val>
                                            <p:fltVal val="0"/>
                                          </p:val>
                                        </p:tav>
                                        <p:tav tm="100000">
                                          <p:val>
                                            <p:strVal val="#ppt_w"/>
                                          </p:val>
                                        </p:tav>
                                      </p:tavLst>
                                    </p:anim>
                                    <p:anim calcmode="lin" valueType="num">
                                      <p:cBhvr>
                                        <p:cTn id="30" dur="2000" fill="hold"/>
                                        <p:tgtEl>
                                          <p:spTgt spid="23562"/>
                                        </p:tgtEl>
                                        <p:attrNameLst>
                                          <p:attrName>ppt_h</p:attrName>
                                        </p:attrNameLst>
                                      </p:cBhvr>
                                      <p:tavLst>
                                        <p:tav tm="0">
                                          <p:val>
                                            <p:fltVal val="0"/>
                                          </p:val>
                                        </p:tav>
                                        <p:tav tm="100000">
                                          <p:val>
                                            <p:strVal val="#ppt_h"/>
                                          </p:val>
                                        </p:tav>
                                      </p:tavLst>
                                    </p:anim>
                                  </p:childTnLst>
                                </p:cTn>
                              </p:par>
                            </p:childTnLst>
                          </p:cTn>
                        </p:par>
                        <p:par>
                          <p:cTn id="31" fill="hold" nodeType="withGroup">
                            <p:stCondLst>
                              <p:cond delay="4000"/>
                            </p:stCondLst>
                            <p:childTnLst>
                              <p:par>
                                <p:cTn id="32" presetID="23" presetClass="entr" presetSubtype="16" fill="hold" grpId="0" nodeType="afterEffect">
                                  <p:stCondLst>
                                    <p:cond delay="0"/>
                                  </p:stCondLst>
                                  <p:childTnLst>
                                    <p:set>
                                      <p:cBhvr>
                                        <p:cTn id="33" dur="1" fill="hold">
                                          <p:stCondLst>
                                            <p:cond delay="0"/>
                                          </p:stCondLst>
                                        </p:cTn>
                                        <p:tgtEl>
                                          <p:spTgt spid="23563"/>
                                        </p:tgtEl>
                                        <p:attrNameLst>
                                          <p:attrName>style.visibility</p:attrName>
                                        </p:attrNameLst>
                                      </p:cBhvr>
                                      <p:to>
                                        <p:strVal val="visible"/>
                                      </p:to>
                                    </p:set>
                                    <p:anim calcmode="lin" valueType="num">
                                      <p:cBhvr>
                                        <p:cTn id="34" dur="2000" fill="hold"/>
                                        <p:tgtEl>
                                          <p:spTgt spid="23563"/>
                                        </p:tgtEl>
                                        <p:attrNameLst>
                                          <p:attrName>ppt_w</p:attrName>
                                        </p:attrNameLst>
                                      </p:cBhvr>
                                      <p:tavLst>
                                        <p:tav tm="0">
                                          <p:val>
                                            <p:fltVal val="0"/>
                                          </p:val>
                                        </p:tav>
                                        <p:tav tm="100000">
                                          <p:val>
                                            <p:strVal val="#ppt_w"/>
                                          </p:val>
                                        </p:tav>
                                      </p:tavLst>
                                    </p:anim>
                                    <p:anim calcmode="lin" valueType="num">
                                      <p:cBhvr>
                                        <p:cTn id="35" dur="2000" fill="hold"/>
                                        <p:tgtEl>
                                          <p:spTgt spid="235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P spid="23558" grpId="0" animBg="1"/>
      <p:bldP spid="23559" grpId="0" animBg="1"/>
      <p:bldP spid="23560" grpId="0" animBg="1"/>
      <p:bldP spid="23561" grpId="0" animBg="1"/>
      <p:bldP spid="23562" grpId="0" animBg="1"/>
      <p:bldP spid="235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21513" name="WordArt 7"/>
          <p:cNvSpPr>
            <a:spLocks noChangeArrowheads="1" noChangeShapeType="1" noTextEdit="1"/>
          </p:cNvSpPr>
          <p:nvPr/>
        </p:nvSpPr>
        <p:spPr bwMode="auto">
          <a:xfrm>
            <a:off x="912932" y="76200"/>
            <a:ext cx="10337562" cy="838200"/>
          </a:xfrm>
          <a:prstGeom prst="rect">
            <a:avLst/>
          </a:prstGeom>
          <a:solidFill>
            <a:srgbClr val="FFFFFF">
              <a:alpha val="69804"/>
            </a:srgbClr>
          </a:solidFill>
          <a:effectLst>
            <a:softEdge rad="127000"/>
          </a:effectLst>
        </p:spPr>
        <p:txBody>
          <a:bodyPr wrap="none" fromWordArt="1">
            <a:prstTxWarp prst="textPlain">
              <a:avLst>
                <a:gd name="adj" fmla="val 50000"/>
              </a:avLst>
            </a:prstTxWarp>
          </a:bodyPr>
          <a:lstStyle/>
          <a:p>
            <a:pPr algn="ctr"/>
            <a:r>
              <a:rPr lang="en-US" sz="3600" b="1" i="1" kern="10" spc="300" dirty="0">
                <a:ln w="9525">
                  <a:solidFill>
                    <a:schemeClr val="bg1"/>
                  </a:solidFill>
                  <a:round/>
                  <a:headEnd/>
                  <a:tailEnd/>
                </a:ln>
                <a:latin typeface="Monotype Corsiva" panose="03010101010201010101" pitchFamily="66" charset="0"/>
                <a:cs typeface="Times New Roman"/>
              </a:rPr>
              <a:t>If the Resurrection is past . . . </a:t>
            </a:r>
          </a:p>
        </p:txBody>
      </p:sp>
      <p:sp>
        <p:nvSpPr>
          <p:cNvPr id="67592" name="WordArt 8"/>
          <p:cNvSpPr>
            <a:spLocks noChangeArrowheads="1" noChangeShapeType="1" noTextEdit="1"/>
          </p:cNvSpPr>
          <p:nvPr/>
        </p:nvSpPr>
        <p:spPr bwMode="auto">
          <a:xfrm>
            <a:off x="1166303" y="1296955"/>
            <a:ext cx="9830819" cy="609600"/>
          </a:xfrm>
          <a:prstGeom prst="rect">
            <a:avLst/>
          </a:prstGeom>
          <a:solidFill>
            <a:srgbClr val="FFFFFF">
              <a:alpha val="69804"/>
            </a:srgbClr>
          </a:solidFill>
          <a:effectLst>
            <a:softEdge rad="63500"/>
          </a:effectLst>
        </p:spPr>
        <p:txBody>
          <a:bodyPr wrap="none" fromWordArt="1">
            <a:prstTxWarp prst="textPlain">
              <a:avLst>
                <a:gd name="adj" fmla="val 50000"/>
              </a:avLst>
            </a:prstTxWarp>
          </a:bodyPr>
          <a:lstStyle/>
          <a:p>
            <a:pPr algn="ctr"/>
            <a:r>
              <a:rPr lang="en-US" sz="3600" b="1" kern="10" spc="300" dirty="0" smtClean="0">
                <a:ln w="9525">
                  <a:solidFill>
                    <a:srgbClr val="561515"/>
                  </a:solidFill>
                  <a:round/>
                  <a:headEnd/>
                  <a:tailEnd/>
                </a:ln>
                <a:latin typeface="+mn-lt"/>
                <a:cs typeface="Times New Roman"/>
              </a:rPr>
              <a:t>Why do </a:t>
            </a:r>
            <a:r>
              <a:rPr lang="en-US" sz="3600" b="1" kern="10" spc="300" dirty="0">
                <a:ln w="9525">
                  <a:solidFill>
                    <a:srgbClr val="561515"/>
                  </a:solidFill>
                  <a:round/>
                  <a:headEnd/>
                  <a:tailEnd/>
                </a:ln>
                <a:latin typeface="+mn-lt"/>
                <a:cs typeface="Times New Roman"/>
              </a:rPr>
              <a:t>people continue to marry?</a:t>
            </a:r>
          </a:p>
        </p:txBody>
      </p:sp>
      <p:sp>
        <p:nvSpPr>
          <p:cNvPr id="67595" name="Text Box 11"/>
          <p:cNvSpPr txBox="1">
            <a:spLocks noChangeArrowheads="1"/>
          </p:cNvSpPr>
          <p:nvPr/>
        </p:nvSpPr>
        <p:spPr bwMode="auto">
          <a:xfrm>
            <a:off x="298005" y="3733800"/>
            <a:ext cx="5166480" cy="3046988"/>
          </a:xfrm>
          <a:prstGeom prst="rect">
            <a:avLst/>
          </a:prstGeom>
          <a:noFill/>
          <a:ln w="9525">
            <a:noFill/>
            <a:miter lim="800000"/>
            <a:headEnd/>
            <a:tailEnd/>
          </a:ln>
          <a:effectLst/>
        </p:spPr>
        <p:txBody>
          <a:bodyPr wrap="square">
            <a:spAutoFit/>
          </a:bodyPr>
          <a:lstStyle/>
          <a:p>
            <a:pPr algn="ctr">
              <a:defRPr/>
            </a:pPr>
            <a:r>
              <a:rPr lang="en-US" sz="3200" b="1" dirty="0">
                <a:ln>
                  <a:solidFill>
                    <a:srgbClr val="C00000"/>
                  </a:solidFill>
                </a:ln>
                <a:effectLst>
                  <a:outerShdw blurRad="38100" dist="38100" dir="2700000" algn="tl">
                    <a:srgbClr val="808080"/>
                  </a:outerShdw>
                </a:effectLst>
              </a:rPr>
              <a:t>Matthew 22:30</a:t>
            </a:r>
          </a:p>
          <a:p>
            <a:pPr algn="ctr">
              <a:defRPr/>
            </a:pPr>
            <a:r>
              <a:rPr lang="en-US" sz="3200" b="1" dirty="0">
                <a:ln>
                  <a:solidFill>
                    <a:srgbClr val="C00000"/>
                  </a:solidFill>
                </a:ln>
                <a:effectLst>
                  <a:outerShdw blurRad="38100" dist="38100" dir="2700000" algn="tl">
                    <a:srgbClr val="808080"/>
                  </a:outerShdw>
                </a:effectLst>
              </a:rPr>
              <a:t>For </a:t>
            </a:r>
            <a:r>
              <a:rPr lang="en-US" sz="3200" b="1" u="sng" dirty="0">
                <a:ln>
                  <a:solidFill>
                    <a:srgbClr val="C00000"/>
                  </a:solidFill>
                </a:ln>
                <a:effectLst>
                  <a:outerShdw blurRad="38100" dist="38100" dir="2700000" algn="tl">
                    <a:srgbClr val="808080"/>
                  </a:outerShdw>
                </a:effectLst>
              </a:rPr>
              <a:t>in the resurrection</a:t>
            </a:r>
            <a:r>
              <a:rPr lang="en-US" sz="3200" b="1" dirty="0">
                <a:ln>
                  <a:solidFill>
                    <a:srgbClr val="C00000"/>
                  </a:solidFill>
                </a:ln>
                <a:effectLst>
                  <a:outerShdw blurRad="38100" dist="38100" dir="2700000" algn="tl">
                    <a:srgbClr val="808080"/>
                  </a:outerShdw>
                </a:effectLst>
              </a:rPr>
              <a:t> they </a:t>
            </a:r>
            <a:r>
              <a:rPr lang="en-US" sz="3200" b="1" u="sng" dirty="0">
                <a:ln>
                  <a:solidFill>
                    <a:srgbClr val="C00000"/>
                  </a:solidFill>
                </a:ln>
                <a:effectLst>
                  <a:outerShdw blurRad="38100" dist="38100" dir="2700000" algn="tl">
                    <a:srgbClr val="808080"/>
                  </a:outerShdw>
                </a:effectLst>
              </a:rPr>
              <a:t>neither marry nor are given in marriage</a:t>
            </a:r>
            <a:r>
              <a:rPr lang="en-US" sz="3200" b="1" dirty="0">
                <a:ln>
                  <a:solidFill>
                    <a:srgbClr val="C00000"/>
                  </a:solidFill>
                </a:ln>
                <a:effectLst>
                  <a:outerShdw blurRad="38100" dist="38100" dir="2700000" algn="tl">
                    <a:srgbClr val="808080"/>
                  </a:outerShdw>
                </a:effectLst>
              </a:rPr>
              <a:t>, but are like angels of God in heaven.</a:t>
            </a: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 calcmode="lin" valueType="num">
                                      <p:cBhvr>
                                        <p:cTn id="7" dur="2000" fill="hold"/>
                                        <p:tgtEl>
                                          <p:spTgt spid="67592"/>
                                        </p:tgtEl>
                                        <p:attrNameLst>
                                          <p:attrName>ppt_w</p:attrName>
                                        </p:attrNameLst>
                                      </p:cBhvr>
                                      <p:tavLst>
                                        <p:tav tm="0">
                                          <p:val>
                                            <p:strVal val="#ppt_w*0.70"/>
                                          </p:val>
                                        </p:tav>
                                        <p:tav tm="100000">
                                          <p:val>
                                            <p:strVal val="#ppt_w"/>
                                          </p:val>
                                        </p:tav>
                                      </p:tavLst>
                                    </p:anim>
                                    <p:anim calcmode="lin" valueType="num">
                                      <p:cBhvr>
                                        <p:cTn id="8" dur="2000" fill="hold"/>
                                        <p:tgtEl>
                                          <p:spTgt spid="67592"/>
                                        </p:tgtEl>
                                        <p:attrNameLst>
                                          <p:attrName>ppt_h</p:attrName>
                                        </p:attrNameLst>
                                      </p:cBhvr>
                                      <p:tavLst>
                                        <p:tav tm="0">
                                          <p:val>
                                            <p:strVal val="#ppt_h"/>
                                          </p:val>
                                        </p:tav>
                                        <p:tav tm="100000">
                                          <p:val>
                                            <p:strVal val="#ppt_h"/>
                                          </p:val>
                                        </p:tav>
                                      </p:tavLst>
                                    </p:anim>
                                    <p:animEffect transition="in" filter="fade">
                                      <p:cBhvr>
                                        <p:cTn id="9" dur="2000"/>
                                        <p:tgtEl>
                                          <p:spTgt spid="67592"/>
                                        </p:tgtEl>
                                      </p:cBhvr>
                                    </p:animEffect>
                                  </p:childTnLst>
                                </p:cTn>
                              </p:par>
                            </p:childTnLst>
                          </p:cTn>
                        </p:par>
                        <p:par>
                          <p:cTn id="10" fill="hold">
                            <p:stCondLst>
                              <p:cond delay="2000"/>
                            </p:stCondLst>
                            <p:childTnLst>
                              <p:par>
                                <p:cTn id="11" presetID="42" presetClass="entr" presetSubtype="0" fill="hold" grpId="0" nodeType="afterEffect">
                                  <p:stCondLst>
                                    <p:cond delay="500"/>
                                  </p:stCondLst>
                                  <p:childTnLst>
                                    <p:set>
                                      <p:cBhvr>
                                        <p:cTn id="12" dur="1" fill="hold">
                                          <p:stCondLst>
                                            <p:cond delay="0"/>
                                          </p:stCondLst>
                                        </p:cTn>
                                        <p:tgtEl>
                                          <p:spTgt spid="67595"/>
                                        </p:tgtEl>
                                        <p:attrNameLst>
                                          <p:attrName>style.visibility</p:attrName>
                                        </p:attrNameLst>
                                      </p:cBhvr>
                                      <p:to>
                                        <p:strVal val="visible"/>
                                      </p:to>
                                    </p:set>
                                    <p:animEffect transition="in" filter="fade">
                                      <p:cBhvr>
                                        <p:cTn id="13" dur="3000"/>
                                        <p:tgtEl>
                                          <p:spTgt spid="67595"/>
                                        </p:tgtEl>
                                      </p:cBhvr>
                                    </p:animEffect>
                                    <p:anim calcmode="lin" valueType="num">
                                      <p:cBhvr>
                                        <p:cTn id="14" dur="3000" fill="hold"/>
                                        <p:tgtEl>
                                          <p:spTgt spid="67595"/>
                                        </p:tgtEl>
                                        <p:attrNameLst>
                                          <p:attrName>ppt_x</p:attrName>
                                        </p:attrNameLst>
                                      </p:cBhvr>
                                      <p:tavLst>
                                        <p:tav tm="0">
                                          <p:val>
                                            <p:strVal val="#ppt_x"/>
                                          </p:val>
                                        </p:tav>
                                        <p:tav tm="100000">
                                          <p:val>
                                            <p:strVal val="#ppt_x"/>
                                          </p:val>
                                        </p:tav>
                                      </p:tavLst>
                                    </p:anim>
                                    <p:anim calcmode="lin" valueType="num">
                                      <p:cBhvr>
                                        <p:cTn id="15" dur="3000" fill="hold"/>
                                        <p:tgtEl>
                                          <p:spTgt spid="675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animBg="1"/>
      <p:bldP spid="6759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a:off x="1432719" y="152400"/>
            <a:ext cx="9296400" cy="945502"/>
          </a:xfrm>
          <a:prstGeom prst="rect">
            <a:avLst/>
          </a:prstGeom>
          <a:solidFill>
            <a:srgbClr val="000000">
              <a:alpha val="60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Text Box 3"/>
          <p:cNvSpPr txBox="1">
            <a:spLocks noChangeArrowheads="1"/>
          </p:cNvSpPr>
          <p:nvPr/>
        </p:nvSpPr>
        <p:spPr bwMode="auto">
          <a:xfrm>
            <a:off x="442118" y="1097902"/>
            <a:ext cx="11277601" cy="984250"/>
          </a:xfrm>
          <a:prstGeom prst="rect">
            <a:avLst/>
          </a:prstGeom>
          <a:solidFill>
            <a:srgbClr val="000000">
              <a:alpha val="62353"/>
            </a:srgbClr>
          </a:solidFill>
          <a:ln w="3810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2800" b="1" dirty="0" smtClean="0">
                <a:solidFill>
                  <a:schemeClr val="bg1"/>
                </a:solidFill>
              </a:rPr>
              <a:t>Says, the </a:t>
            </a:r>
            <a:r>
              <a:rPr lang="en-US" sz="2800" b="1" dirty="0">
                <a:solidFill>
                  <a:schemeClr val="bg1"/>
                </a:solidFill>
              </a:rPr>
              <a:t>End of the world  &amp; the Day of Judgment came in 70 </a:t>
            </a:r>
            <a:r>
              <a:rPr lang="en-US" sz="2800" b="1" dirty="0" smtClean="0">
                <a:solidFill>
                  <a:schemeClr val="bg1"/>
                </a:solidFill>
              </a:rPr>
              <a:t>A.D., and there </a:t>
            </a:r>
            <a:r>
              <a:rPr lang="en-US" sz="2800" b="1" dirty="0">
                <a:solidFill>
                  <a:schemeClr val="bg1"/>
                </a:solidFill>
              </a:rPr>
              <a:t>will be NO future judgment day.</a:t>
            </a:r>
          </a:p>
        </p:txBody>
      </p:sp>
      <p:sp>
        <p:nvSpPr>
          <p:cNvPr id="26628" name="Text Box 4"/>
          <p:cNvSpPr txBox="1">
            <a:spLocks noChangeArrowheads="1"/>
          </p:cNvSpPr>
          <p:nvPr/>
        </p:nvSpPr>
        <p:spPr bwMode="auto">
          <a:xfrm>
            <a:off x="442117" y="2438400"/>
            <a:ext cx="11277601" cy="4154984"/>
          </a:xfrm>
          <a:prstGeom prst="rect">
            <a:avLst/>
          </a:prstGeom>
          <a:solidFill>
            <a:srgbClr val="FFFFFF">
              <a:alpha val="7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eaLnBrk="1" hangingPunct="1">
              <a:spcBef>
                <a:spcPct val="50000"/>
              </a:spcBef>
              <a:buFont typeface="Wingdings" panose="05000000000000000000" pitchFamily="2" charset="2"/>
              <a:buChar char="Ø"/>
            </a:pPr>
            <a:r>
              <a:rPr lang="en-US" sz="2400" b="1" dirty="0">
                <a:latin typeface="+mn-lt"/>
              </a:rPr>
              <a:t>Max King in commenting on Matt 24:1-3 said (The Spirit of Prophecy, pg 68), </a:t>
            </a:r>
            <a:r>
              <a:rPr lang="en-US" sz="2400" b="1" i="1" dirty="0">
                <a:latin typeface="+mn-lt"/>
              </a:rPr>
              <a:t>“This was the end of the world, the destruction of the temple, and the coming of Christ. This was when heaven and earth passed away.” </a:t>
            </a:r>
            <a:endParaRPr lang="en-US" sz="2400" b="1" dirty="0">
              <a:latin typeface="+mn-lt"/>
            </a:endParaRPr>
          </a:p>
          <a:p>
            <a:pPr marL="342900" indent="-342900" eaLnBrk="1" hangingPunct="1">
              <a:spcBef>
                <a:spcPct val="50000"/>
              </a:spcBef>
              <a:buFont typeface="Wingdings" panose="05000000000000000000" pitchFamily="2" charset="2"/>
              <a:buChar char="Ø"/>
            </a:pPr>
            <a:r>
              <a:rPr lang="en-US" sz="2400" b="1" i="1" dirty="0">
                <a:latin typeface="+mn-lt"/>
              </a:rPr>
              <a:t>We know the earth abides forever. (Ec. 1:4) So as men are born—men die, and judgment is an ongoing continuing process. Judgment by Jesus Christ began in A.D. 70, but it is obviously not a one-time event. </a:t>
            </a:r>
            <a:r>
              <a:rPr lang="en-US" sz="2400" b="1" dirty="0">
                <a:latin typeface="+mn-lt"/>
              </a:rPr>
              <a:t>(Arthur Melanson)</a:t>
            </a:r>
          </a:p>
          <a:p>
            <a:pPr marL="342900" indent="-342900" eaLnBrk="1" hangingPunct="1">
              <a:spcBef>
                <a:spcPct val="50000"/>
              </a:spcBef>
              <a:buFont typeface="Wingdings" panose="05000000000000000000" pitchFamily="2" charset="2"/>
              <a:buChar char="Ø"/>
            </a:pPr>
            <a:r>
              <a:rPr lang="en-US" sz="2400" b="1" i="1" dirty="0">
                <a:latin typeface="+mn-lt"/>
              </a:rPr>
              <a:t>The futurist fails to realize the world that ended was not a literal planet but an age—a Jewish age. The works burned up were the weak and beggarly elements of the Old Covenant—the Law. </a:t>
            </a:r>
            <a:r>
              <a:rPr lang="en-US" sz="2400" b="1" dirty="0">
                <a:latin typeface="+mn-lt"/>
              </a:rPr>
              <a:t>(Arthur Melanson)</a:t>
            </a:r>
            <a:endParaRPr lang="en-US" sz="2400" b="1" i="1" dirty="0">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719" y="0"/>
            <a:ext cx="9296400" cy="1109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6628">
                                            <p:bg/>
                                          </p:spTgt>
                                        </p:tgtEl>
                                        <p:attrNameLst>
                                          <p:attrName>style.visibility</p:attrName>
                                        </p:attrNameLst>
                                      </p:cBhvr>
                                      <p:to>
                                        <p:strVal val="visible"/>
                                      </p:to>
                                    </p:set>
                                    <p:anim calcmode="lin" valueType="num">
                                      <p:cBhvr>
                                        <p:cTn id="7" dur="2000" fill="hold"/>
                                        <p:tgtEl>
                                          <p:spTgt spid="26628">
                                            <p:bg/>
                                          </p:spTgt>
                                        </p:tgtEl>
                                        <p:attrNameLst>
                                          <p:attrName>ppt_w</p:attrName>
                                        </p:attrNameLst>
                                      </p:cBhvr>
                                      <p:tavLst>
                                        <p:tav tm="0">
                                          <p:val>
                                            <p:strVal val="#ppt_w*0.70"/>
                                          </p:val>
                                        </p:tav>
                                        <p:tav tm="100000">
                                          <p:val>
                                            <p:strVal val="#ppt_w"/>
                                          </p:val>
                                        </p:tav>
                                      </p:tavLst>
                                    </p:anim>
                                    <p:anim calcmode="lin" valueType="num">
                                      <p:cBhvr>
                                        <p:cTn id="8" dur="2000" fill="hold"/>
                                        <p:tgtEl>
                                          <p:spTgt spid="26628">
                                            <p:bg/>
                                          </p:spTgt>
                                        </p:tgtEl>
                                        <p:attrNameLst>
                                          <p:attrName>ppt_h</p:attrName>
                                        </p:attrNameLst>
                                      </p:cBhvr>
                                      <p:tavLst>
                                        <p:tav tm="0">
                                          <p:val>
                                            <p:strVal val="#ppt_h"/>
                                          </p:val>
                                        </p:tav>
                                        <p:tav tm="100000">
                                          <p:val>
                                            <p:strVal val="#ppt_h"/>
                                          </p:val>
                                        </p:tav>
                                      </p:tavLst>
                                    </p:anim>
                                    <p:animEffect transition="in" filter="fade">
                                      <p:cBhvr>
                                        <p:cTn id="9" dur="2000"/>
                                        <p:tgtEl>
                                          <p:spTgt spid="26628">
                                            <p:bg/>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26628">
                                            <p:txEl>
                                              <p:pRg st="0" end="0"/>
                                            </p:txEl>
                                          </p:spTgt>
                                        </p:tgtEl>
                                        <p:attrNameLst>
                                          <p:attrName>style.visibility</p:attrName>
                                        </p:attrNameLst>
                                      </p:cBhvr>
                                      <p:to>
                                        <p:strVal val="visible"/>
                                      </p:to>
                                    </p:set>
                                    <p:anim calcmode="lin" valueType="num">
                                      <p:cBhvr>
                                        <p:cTn id="13" dur="2000" fill="hold"/>
                                        <p:tgtEl>
                                          <p:spTgt spid="26628">
                                            <p:txEl>
                                              <p:pRg st="0" end="0"/>
                                            </p:txEl>
                                          </p:spTgt>
                                        </p:tgtEl>
                                        <p:attrNameLst>
                                          <p:attrName>ppt_w</p:attrName>
                                        </p:attrNameLst>
                                      </p:cBhvr>
                                      <p:tavLst>
                                        <p:tav tm="0">
                                          <p:val>
                                            <p:strVal val="#ppt_w*0.70"/>
                                          </p:val>
                                        </p:tav>
                                        <p:tav tm="100000">
                                          <p:val>
                                            <p:strVal val="#ppt_w"/>
                                          </p:val>
                                        </p:tav>
                                      </p:tavLst>
                                    </p:anim>
                                    <p:anim calcmode="lin" valueType="num">
                                      <p:cBhvr>
                                        <p:cTn id="14" dur="2000" fill="hold"/>
                                        <p:tgtEl>
                                          <p:spTgt spid="26628">
                                            <p:txEl>
                                              <p:pRg st="0" end="0"/>
                                            </p:txEl>
                                          </p:spTgt>
                                        </p:tgtEl>
                                        <p:attrNameLst>
                                          <p:attrName>ppt_h</p:attrName>
                                        </p:attrNameLst>
                                      </p:cBhvr>
                                      <p:tavLst>
                                        <p:tav tm="0">
                                          <p:val>
                                            <p:strVal val="#ppt_h"/>
                                          </p:val>
                                        </p:tav>
                                        <p:tav tm="100000">
                                          <p:val>
                                            <p:strVal val="#ppt_h"/>
                                          </p:val>
                                        </p:tav>
                                      </p:tavLst>
                                    </p:anim>
                                    <p:animEffect transition="in" filter="fade">
                                      <p:cBhvr>
                                        <p:cTn id="15" dur="2000"/>
                                        <p:tgtEl>
                                          <p:spTgt spid="2662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6628">
                                            <p:txEl>
                                              <p:pRg st="1" end="1"/>
                                            </p:txEl>
                                          </p:spTgt>
                                        </p:tgtEl>
                                        <p:attrNameLst>
                                          <p:attrName>style.visibility</p:attrName>
                                        </p:attrNameLst>
                                      </p:cBhvr>
                                      <p:to>
                                        <p:strVal val="visible"/>
                                      </p:to>
                                    </p:set>
                                    <p:anim calcmode="lin" valueType="num">
                                      <p:cBhvr>
                                        <p:cTn id="20" dur="2000" fill="hold"/>
                                        <p:tgtEl>
                                          <p:spTgt spid="26628">
                                            <p:txEl>
                                              <p:pRg st="1" end="1"/>
                                            </p:txEl>
                                          </p:spTgt>
                                        </p:tgtEl>
                                        <p:attrNameLst>
                                          <p:attrName>ppt_w</p:attrName>
                                        </p:attrNameLst>
                                      </p:cBhvr>
                                      <p:tavLst>
                                        <p:tav tm="0">
                                          <p:val>
                                            <p:strVal val="#ppt_w*0.70"/>
                                          </p:val>
                                        </p:tav>
                                        <p:tav tm="100000">
                                          <p:val>
                                            <p:strVal val="#ppt_w"/>
                                          </p:val>
                                        </p:tav>
                                      </p:tavLst>
                                    </p:anim>
                                    <p:anim calcmode="lin" valueType="num">
                                      <p:cBhvr>
                                        <p:cTn id="21" dur="2000" fill="hold"/>
                                        <p:tgtEl>
                                          <p:spTgt spid="26628">
                                            <p:txEl>
                                              <p:pRg st="1" end="1"/>
                                            </p:txEl>
                                          </p:spTgt>
                                        </p:tgtEl>
                                        <p:attrNameLst>
                                          <p:attrName>ppt_h</p:attrName>
                                        </p:attrNameLst>
                                      </p:cBhvr>
                                      <p:tavLst>
                                        <p:tav tm="0">
                                          <p:val>
                                            <p:strVal val="#ppt_h"/>
                                          </p:val>
                                        </p:tav>
                                        <p:tav tm="100000">
                                          <p:val>
                                            <p:strVal val="#ppt_h"/>
                                          </p:val>
                                        </p:tav>
                                      </p:tavLst>
                                    </p:anim>
                                    <p:animEffect transition="in" filter="fade">
                                      <p:cBhvr>
                                        <p:cTn id="22" dur="2000"/>
                                        <p:tgtEl>
                                          <p:spTgt spid="2662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26628">
                                            <p:txEl>
                                              <p:pRg st="2" end="2"/>
                                            </p:txEl>
                                          </p:spTgt>
                                        </p:tgtEl>
                                        <p:attrNameLst>
                                          <p:attrName>style.visibility</p:attrName>
                                        </p:attrNameLst>
                                      </p:cBhvr>
                                      <p:to>
                                        <p:strVal val="visible"/>
                                      </p:to>
                                    </p:set>
                                    <p:anim calcmode="lin" valueType="num">
                                      <p:cBhvr>
                                        <p:cTn id="27" dur="2000" fill="hold"/>
                                        <p:tgtEl>
                                          <p:spTgt spid="26628">
                                            <p:txEl>
                                              <p:pRg st="2" end="2"/>
                                            </p:txEl>
                                          </p:spTgt>
                                        </p:tgtEl>
                                        <p:attrNameLst>
                                          <p:attrName>ppt_w</p:attrName>
                                        </p:attrNameLst>
                                      </p:cBhvr>
                                      <p:tavLst>
                                        <p:tav tm="0">
                                          <p:val>
                                            <p:strVal val="#ppt_w*0.70"/>
                                          </p:val>
                                        </p:tav>
                                        <p:tav tm="100000">
                                          <p:val>
                                            <p:strVal val="#ppt_w"/>
                                          </p:val>
                                        </p:tav>
                                      </p:tavLst>
                                    </p:anim>
                                    <p:anim calcmode="lin" valueType="num">
                                      <p:cBhvr>
                                        <p:cTn id="28" dur="2000" fill="hold"/>
                                        <p:tgtEl>
                                          <p:spTgt spid="26628">
                                            <p:txEl>
                                              <p:pRg st="2" end="2"/>
                                            </p:txEl>
                                          </p:spTgt>
                                        </p:tgtEl>
                                        <p:attrNameLst>
                                          <p:attrName>ppt_h</p:attrName>
                                        </p:attrNameLst>
                                      </p:cBhvr>
                                      <p:tavLst>
                                        <p:tav tm="0">
                                          <p:val>
                                            <p:strVal val="#ppt_h"/>
                                          </p:val>
                                        </p:tav>
                                        <p:tav tm="100000">
                                          <p:val>
                                            <p:strVal val="#ppt_h"/>
                                          </p:val>
                                        </p:tav>
                                      </p:tavLst>
                                    </p:anim>
                                    <p:animEffect transition="in" filter="fade">
                                      <p:cBhvr>
                                        <p:cTn id="29" dur="2000"/>
                                        <p:tgtEl>
                                          <p:spTgt spid="266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8" grpId="0" uiExpand="1" build="p" bldLvl="5"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7480" b="20020"/>
          <a:stretch/>
        </p:blipFill>
        <p:spPr>
          <a:xfrm>
            <a:off x="594519" y="27991"/>
            <a:ext cx="10972800" cy="802431"/>
          </a:xfrm>
          <a:prstGeom prst="rect">
            <a:avLst/>
          </a:prstGeom>
        </p:spPr>
      </p:pic>
      <p:sp>
        <p:nvSpPr>
          <p:cNvPr id="6" name="TextBox 5"/>
          <p:cNvSpPr txBox="1"/>
          <p:nvPr/>
        </p:nvSpPr>
        <p:spPr>
          <a:xfrm>
            <a:off x="594519" y="830422"/>
            <a:ext cx="10972800" cy="3046988"/>
          </a:xfrm>
          <a:prstGeom prst="rect">
            <a:avLst/>
          </a:prstGeom>
          <a:solidFill>
            <a:srgbClr val="000000">
              <a:alpha val="60000"/>
            </a:srgbClr>
          </a:solidFill>
        </p:spPr>
        <p:txBody>
          <a:bodyPr wrap="square" rtlCol="0">
            <a:spAutoFit/>
          </a:bodyPr>
          <a:lstStyle/>
          <a:p>
            <a:pPr algn="ctr"/>
            <a:r>
              <a:rPr lang="en-US" sz="3200" baseline="30000" dirty="0">
                <a:solidFill>
                  <a:schemeClr val="bg1"/>
                </a:solidFill>
              </a:rPr>
              <a:t> </a:t>
            </a:r>
            <a:r>
              <a:rPr lang="en-US" sz="3200" b="1" dirty="0" smtClean="0">
                <a:solidFill>
                  <a:schemeClr val="bg1"/>
                </a:solidFill>
                <a:effectLst>
                  <a:outerShdw blurRad="38100" dist="38100" dir="2700000" algn="tl">
                    <a:srgbClr val="000000">
                      <a:alpha val="43137"/>
                    </a:srgbClr>
                  </a:outerShdw>
                </a:effectLst>
              </a:rPr>
              <a:t>2 Peter 3:6-7</a:t>
            </a:r>
          </a:p>
          <a:p>
            <a:r>
              <a:rPr lang="en-US" sz="3200" b="1" baseline="30000" dirty="0" smtClean="0">
                <a:solidFill>
                  <a:schemeClr val="bg1"/>
                </a:solidFill>
                <a:effectLst>
                  <a:outerShdw blurRad="38100" dist="38100" dir="2700000" algn="tl">
                    <a:srgbClr val="000000">
                      <a:alpha val="43137"/>
                    </a:srgbClr>
                  </a:outerShdw>
                </a:effectLst>
              </a:rPr>
              <a:t>6 </a:t>
            </a:r>
            <a:r>
              <a:rPr lang="en-US" sz="3200" b="1" dirty="0" smtClean="0">
                <a:solidFill>
                  <a:schemeClr val="bg1"/>
                </a:solidFill>
                <a:effectLst>
                  <a:outerShdw blurRad="38100" dist="38100" dir="2700000" algn="tl">
                    <a:srgbClr val="000000">
                      <a:alpha val="43137"/>
                    </a:srgbClr>
                  </a:outerShdw>
                </a:effectLst>
              </a:rPr>
              <a:t>by which </a:t>
            </a:r>
            <a:r>
              <a:rPr lang="en-US" sz="3200" b="1" dirty="0">
                <a:solidFill>
                  <a:schemeClr val="bg1"/>
                </a:solidFill>
                <a:effectLst>
                  <a:outerShdw blurRad="38100" dist="38100" dir="2700000" algn="tl">
                    <a:srgbClr val="000000">
                      <a:alpha val="43137"/>
                    </a:srgbClr>
                  </a:outerShdw>
                </a:effectLst>
              </a:rPr>
              <a:t>the </a:t>
            </a:r>
            <a:r>
              <a:rPr lang="en-US" sz="3200" b="1" i="1" u="sng" dirty="0">
                <a:ln>
                  <a:solidFill>
                    <a:srgbClr val="FFFF00"/>
                  </a:solidFill>
                </a:ln>
                <a:solidFill>
                  <a:schemeClr val="bg1"/>
                </a:solidFill>
                <a:effectLst>
                  <a:outerShdw blurRad="38100" dist="38100" dir="2700000" algn="tl">
                    <a:srgbClr val="000000">
                      <a:alpha val="43137"/>
                    </a:srgbClr>
                  </a:outerShdw>
                </a:effectLst>
              </a:rPr>
              <a:t>world</a:t>
            </a:r>
            <a:r>
              <a:rPr lang="en-US" sz="3200" b="1" dirty="0">
                <a:solidFill>
                  <a:schemeClr val="bg1"/>
                </a:solidFill>
                <a:effectLst>
                  <a:outerShdw blurRad="38100" dist="38100" dir="2700000" algn="tl">
                    <a:srgbClr val="000000">
                      <a:alpha val="43137"/>
                    </a:srgbClr>
                  </a:outerShdw>
                </a:effectLst>
              </a:rPr>
              <a:t> that then existed </a:t>
            </a:r>
            <a:r>
              <a:rPr lang="en-US" sz="3200" b="1" i="1" u="sng" dirty="0">
                <a:ln>
                  <a:solidFill>
                    <a:srgbClr val="FFFF00"/>
                  </a:solidFill>
                </a:ln>
                <a:solidFill>
                  <a:schemeClr val="bg1"/>
                </a:solidFill>
                <a:effectLst>
                  <a:outerShdw blurRad="38100" dist="38100" dir="2700000" algn="tl">
                    <a:srgbClr val="000000">
                      <a:alpha val="43137"/>
                    </a:srgbClr>
                  </a:outerShdw>
                </a:effectLst>
              </a:rPr>
              <a:t>perished</a:t>
            </a:r>
            <a:r>
              <a:rPr lang="en-US" sz="3200" b="1" dirty="0">
                <a:solidFill>
                  <a:schemeClr val="bg1"/>
                </a:solidFill>
                <a:effectLst>
                  <a:outerShdw blurRad="38100" dist="38100" dir="2700000" algn="tl">
                    <a:srgbClr val="000000">
                      <a:alpha val="43137"/>
                    </a:srgbClr>
                  </a:outerShdw>
                </a:effectLst>
              </a:rPr>
              <a:t>, being flooded with water. </a:t>
            </a:r>
            <a:r>
              <a:rPr lang="en-US" sz="3200" b="1" baseline="30000" dirty="0">
                <a:solidFill>
                  <a:schemeClr val="bg1"/>
                </a:solidFill>
                <a:effectLst>
                  <a:outerShdw blurRad="38100" dist="38100" dir="2700000" algn="tl">
                    <a:srgbClr val="000000">
                      <a:alpha val="43137"/>
                    </a:srgbClr>
                  </a:outerShdw>
                </a:effectLst>
              </a:rPr>
              <a:t>7 </a:t>
            </a:r>
            <a:r>
              <a:rPr lang="en-US" sz="3200" b="1" dirty="0">
                <a:solidFill>
                  <a:schemeClr val="bg1"/>
                </a:solidFill>
                <a:effectLst>
                  <a:outerShdw blurRad="38100" dist="38100" dir="2700000" algn="tl">
                    <a:srgbClr val="000000">
                      <a:alpha val="43137"/>
                    </a:srgbClr>
                  </a:outerShdw>
                </a:effectLst>
              </a:rPr>
              <a:t>But the heavens and the earth which are now </a:t>
            </a:r>
            <a:r>
              <a:rPr lang="en-US" sz="3200" b="1" i="1" u="sng" dirty="0">
                <a:ln>
                  <a:solidFill>
                    <a:srgbClr val="FFFF00"/>
                  </a:solidFill>
                </a:ln>
                <a:solidFill>
                  <a:schemeClr val="bg1"/>
                </a:solidFill>
                <a:effectLst>
                  <a:outerShdw blurRad="38100" dist="38100" dir="2700000" algn="tl">
                    <a:srgbClr val="000000">
                      <a:alpha val="43137"/>
                    </a:srgbClr>
                  </a:outerShdw>
                </a:effectLst>
              </a:rPr>
              <a:t>preserved</a:t>
            </a:r>
            <a:r>
              <a:rPr lang="en-US" sz="3200" b="1" dirty="0">
                <a:solidFill>
                  <a:schemeClr val="bg1"/>
                </a:solidFill>
                <a:effectLst>
                  <a:outerShdw blurRad="38100" dist="38100" dir="2700000" algn="tl">
                    <a:srgbClr val="000000">
                      <a:alpha val="43137"/>
                    </a:srgbClr>
                  </a:outerShdw>
                </a:effectLst>
              </a:rPr>
              <a:t> by the same word, are reserved for </a:t>
            </a:r>
            <a:r>
              <a:rPr lang="en-US" sz="3200" b="1" i="1" u="sng" dirty="0">
                <a:ln>
                  <a:solidFill>
                    <a:srgbClr val="FFFF00"/>
                  </a:solidFill>
                </a:ln>
                <a:solidFill>
                  <a:schemeClr val="bg1"/>
                </a:solidFill>
                <a:effectLst>
                  <a:outerShdw blurRad="38100" dist="38100" dir="2700000" algn="tl">
                    <a:srgbClr val="000000">
                      <a:alpha val="43137"/>
                    </a:srgbClr>
                  </a:outerShdw>
                </a:effectLst>
              </a:rPr>
              <a:t>fire</a:t>
            </a:r>
            <a:r>
              <a:rPr lang="en-US" sz="3200" b="1" dirty="0">
                <a:solidFill>
                  <a:schemeClr val="bg1"/>
                </a:solidFill>
                <a:effectLst>
                  <a:outerShdw blurRad="38100" dist="38100" dir="2700000" algn="tl">
                    <a:srgbClr val="000000">
                      <a:alpha val="43137"/>
                    </a:srgbClr>
                  </a:outerShdw>
                </a:effectLst>
              </a:rPr>
              <a:t> until the day of judgment and perdition of ungodly men.</a:t>
            </a:r>
          </a:p>
        </p:txBody>
      </p:sp>
      <p:sp>
        <p:nvSpPr>
          <p:cNvPr id="7" name="AutoShape 4"/>
          <p:cNvSpPr>
            <a:spLocks noChangeArrowheads="1"/>
          </p:cNvSpPr>
          <p:nvPr/>
        </p:nvSpPr>
        <p:spPr bwMode="auto">
          <a:xfrm>
            <a:off x="289719" y="4114800"/>
            <a:ext cx="4662038" cy="1600200"/>
          </a:xfrm>
          <a:prstGeom prst="wedgeRectCallout">
            <a:avLst>
              <a:gd name="adj1" fmla="val 21291"/>
              <a:gd name="adj2" fmla="val -186106"/>
            </a:avLst>
          </a:prstGeom>
          <a:solidFill>
            <a:srgbClr val="FFFFFF">
              <a:alpha val="69804"/>
            </a:srgbClr>
          </a:solidFill>
          <a:ln w="57150">
            <a:solidFill>
              <a:srgbClr val="FFC000"/>
            </a:solidFill>
            <a:miter lim="800000"/>
            <a:headEnd/>
            <a:tailEnd/>
          </a:ln>
          <a:effectLst/>
        </p:spPr>
        <p:txBody>
          <a:bodyPr/>
          <a:lstStyle/>
          <a:p>
            <a:pPr algn="ctr">
              <a:defRPr/>
            </a:pPr>
            <a:r>
              <a:rPr lang="en-US" sz="2400" b="1" i="1" dirty="0">
                <a:effectLst>
                  <a:outerShdw blurRad="38100" dist="38100" dir="2700000" algn="tl">
                    <a:srgbClr val="000000"/>
                  </a:outerShdw>
                </a:effectLst>
              </a:rPr>
              <a:t>kosmos</a:t>
            </a:r>
          </a:p>
          <a:p>
            <a:pPr algn="ctr">
              <a:defRPr/>
            </a:pPr>
            <a:r>
              <a:rPr lang="en-US" sz="2400" b="1" dirty="0">
                <a:effectLst>
                  <a:outerShdw blurRad="38100" dist="38100" dir="2700000" algn="tl">
                    <a:srgbClr val="000000"/>
                  </a:outerShdw>
                </a:effectLst>
              </a:rPr>
              <a:t>Orderly arrangement, by implication the world including its inhabitants.</a:t>
            </a:r>
          </a:p>
        </p:txBody>
      </p:sp>
      <p:sp>
        <p:nvSpPr>
          <p:cNvPr id="8" name="AutoShape 5"/>
          <p:cNvSpPr>
            <a:spLocks noChangeArrowheads="1"/>
          </p:cNvSpPr>
          <p:nvPr/>
        </p:nvSpPr>
        <p:spPr bwMode="auto">
          <a:xfrm>
            <a:off x="7223919" y="4114800"/>
            <a:ext cx="4662038" cy="1600200"/>
          </a:xfrm>
          <a:prstGeom prst="wedgeRectCallout">
            <a:avLst>
              <a:gd name="adj1" fmla="val -18773"/>
              <a:gd name="adj2" fmla="val -186731"/>
            </a:avLst>
          </a:prstGeom>
          <a:solidFill>
            <a:srgbClr val="FFFFFF">
              <a:alpha val="69804"/>
            </a:srgbClr>
          </a:solidFill>
          <a:ln w="57150">
            <a:solidFill>
              <a:srgbClr val="FFC000"/>
            </a:solidFill>
            <a:miter lim="800000"/>
            <a:headEnd/>
            <a:tailEnd/>
          </a:ln>
          <a:effectLst/>
        </p:spPr>
        <p:txBody>
          <a:bodyPr/>
          <a:lstStyle/>
          <a:p>
            <a:pPr algn="ctr">
              <a:defRPr/>
            </a:pPr>
            <a:r>
              <a:rPr lang="en-US" sz="2400" b="1" i="1" dirty="0">
                <a:effectLst>
                  <a:outerShdw blurRad="38100" dist="38100" dir="2700000" algn="tl">
                    <a:srgbClr val="000000"/>
                  </a:outerShdw>
                </a:effectLst>
              </a:rPr>
              <a:t>apollumi</a:t>
            </a:r>
          </a:p>
          <a:p>
            <a:pPr>
              <a:defRPr/>
            </a:pPr>
            <a:r>
              <a:rPr lang="en-US" sz="2400" b="1" dirty="0">
                <a:effectLst>
                  <a:outerShdw blurRad="38100" dist="38100" dir="2700000" algn="tl">
                    <a:srgbClr val="000000"/>
                  </a:outerShdw>
                </a:effectLst>
              </a:rPr>
              <a:t>To perish, to be lost, ruined, destroyed (Mk 2:22), </a:t>
            </a:r>
            <a:r>
              <a:rPr lang="en-US" sz="2400" b="1" i="1" dirty="0">
                <a:effectLst>
                  <a:outerShdw blurRad="38100" dist="38100" dir="2700000" algn="tl">
                    <a:srgbClr val="000000"/>
                  </a:outerShdw>
                </a:effectLst>
              </a:rPr>
              <a:t>“ The wineskins are </a:t>
            </a:r>
            <a:r>
              <a:rPr lang="en-US" sz="2400" b="1" i="1" u="sng" dirty="0">
                <a:effectLst>
                  <a:outerShdw blurRad="38100" dist="38100" dir="2700000" algn="tl">
                    <a:srgbClr val="000000"/>
                  </a:outerShdw>
                </a:effectLst>
              </a:rPr>
              <a:t>ruined</a:t>
            </a:r>
            <a:r>
              <a:rPr lang="en-US" sz="2400" b="1" i="1" dirty="0">
                <a:effectLst>
                  <a:outerShdw blurRad="38100" dist="38100" dir="2700000" algn="tl">
                    <a:srgbClr val="000000"/>
                  </a:outerShdw>
                </a:effectLst>
              </a:rPr>
              <a:t>.”</a:t>
            </a:r>
          </a:p>
        </p:txBody>
      </p:sp>
      <p:sp>
        <p:nvSpPr>
          <p:cNvPr id="9" name="AutoShape 6"/>
          <p:cNvSpPr>
            <a:spLocks noChangeArrowheads="1"/>
          </p:cNvSpPr>
          <p:nvPr/>
        </p:nvSpPr>
        <p:spPr bwMode="auto">
          <a:xfrm>
            <a:off x="2499519" y="4114800"/>
            <a:ext cx="7398451" cy="1600200"/>
          </a:xfrm>
          <a:prstGeom prst="wedgeRectCallout">
            <a:avLst>
              <a:gd name="adj1" fmla="val -9682"/>
              <a:gd name="adj2" fmla="val -129826"/>
            </a:avLst>
          </a:prstGeom>
          <a:solidFill>
            <a:srgbClr val="FFFFFF">
              <a:alpha val="69804"/>
            </a:srgbClr>
          </a:solidFill>
          <a:ln w="57150">
            <a:solidFill>
              <a:srgbClr val="FFC000"/>
            </a:solidFill>
            <a:miter lim="800000"/>
            <a:headEnd/>
            <a:tailEnd/>
          </a:ln>
          <a:effectLst/>
        </p:spPr>
        <p:txBody>
          <a:bodyPr/>
          <a:lstStyle/>
          <a:p>
            <a:pPr algn="ctr">
              <a:defRPr/>
            </a:pPr>
            <a:r>
              <a:rPr lang="en-US" sz="2400" b="1" i="1" dirty="0">
                <a:effectLst>
                  <a:outerShdw blurRad="38100" dist="38100" dir="2700000" algn="tl">
                    <a:srgbClr val="000000"/>
                  </a:outerShdw>
                </a:effectLst>
              </a:rPr>
              <a:t>thēsaurizō </a:t>
            </a:r>
          </a:p>
          <a:p>
            <a:pPr>
              <a:defRPr/>
            </a:pPr>
            <a:r>
              <a:rPr lang="en-US" sz="2400" b="1" dirty="0">
                <a:effectLst>
                  <a:outerShdw blurRad="38100" dist="38100" dir="2700000" algn="tl">
                    <a:srgbClr val="000000"/>
                  </a:outerShdw>
                </a:effectLst>
              </a:rPr>
              <a:t>Lay up, treasure (1 Cor 16:2),</a:t>
            </a:r>
            <a:r>
              <a:rPr lang="en-US" sz="2400" b="1" i="1" dirty="0">
                <a:effectLst>
                  <a:outerShdw blurRad="38100" dist="38100" dir="2700000" algn="tl">
                    <a:srgbClr val="000000"/>
                  </a:outerShdw>
                </a:effectLst>
              </a:rPr>
              <a:t> “On the first day of the week let each one of you lay something aside, storing up . . .”</a:t>
            </a:r>
          </a:p>
        </p:txBody>
      </p:sp>
      <p:sp>
        <p:nvSpPr>
          <p:cNvPr id="10" name="AutoShape 8"/>
          <p:cNvSpPr>
            <a:spLocks noChangeArrowheads="1"/>
          </p:cNvSpPr>
          <p:nvPr/>
        </p:nvSpPr>
        <p:spPr bwMode="auto">
          <a:xfrm>
            <a:off x="680364" y="5334000"/>
            <a:ext cx="11148352" cy="1143000"/>
          </a:xfrm>
          <a:prstGeom prst="wedgeRoundRectCallout">
            <a:avLst>
              <a:gd name="adj1" fmla="val -24189"/>
              <a:gd name="adj2" fmla="val -226329"/>
              <a:gd name="adj3" fmla="val 16667"/>
            </a:avLst>
          </a:prstGeom>
          <a:solidFill>
            <a:srgbClr val="000000">
              <a:alpha val="60000"/>
            </a:srgbClr>
          </a:solidFill>
          <a:ln w="38100">
            <a:solidFill>
              <a:srgbClr val="FFC000"/>
            </a:solidFill>
            <a:miter lim="800000"/>
            <a:headEnd/>
            <a:tailEnd/>
          </a:ln>
          <a:extLst/>
        </p:spPr>
        <p:txBody>
          <a:bodyPr/>
          <a:lstStyle/>
          <a:p>
            <a:pPr algn="ctr"/>
            <a:r>
              <a:rPr lang="en-US" sz="6600" b="1" i="1" dirty="0" smtClean="0">
                <a:ln>
                  <a:solidFill>
                    <a:srgbClr val="FFC000"/>
                  </a:solidFill>
                </a:ln>
                <a:solidFill>
                  <a:srgbClr val="C00000"/>
                </a:solidFill>
                <a:effectLst>
                  <a:outerShdw blurRad="38100" dist="38100" dir="2700000" algn="tl">
                    <a:srgbClr val="000000">
                      <a:alpha val="43137"/>
                    </a:srgbClr>
                  </a:outerShdw>
                </a:effectLst>
              </a:rPr>
              <a:t>The Flood Proves the Fire</a:t>
            </a:r>
            <a:endParaRPr lang="en-US" sz="6600" b="1" i="1" dirty="0">
              <a:ln>
                <a:solidFill>
                  <a:srgbClr val="FFC000"/>
                </a:solidFill>
              </a:ln>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82482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2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par>
                                <p:cTn id="20" presetID="22" presetClass="entr" presetSubtype="1"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up)">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2000"/>
                                        <p:tgtEl>
                                          <p:spTgt spid="8"/>
                                        </p:tgtEl>
                                      </p:cBhvr>
                                    </p:animEffect>
                                    <p:set>
                                      <p:cBhvr>
                                        <p:cTn id="27" dur="1" fill="hold">
                                          <p:stCondLst>
                                            <p:cond delay="1999"/>
                                          </p:stCondLst>
                                        </p:cTn>
                                        <p:tgtEl>
                                          <p:spTgt spid="8"/>
                                        </p:tgtEl>
                                        <p:attrNameLst>
                                          <p:attrName>style.visibility</p:attrName>
                                        </p:attrNameLst>
                                      </p:cBhvr>
                                      <p:to>
                                        <p:strVal val="hidden"/>
                                      </p:to>
                                    </p:se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2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9"/>
                                        </p:tgtEl>
                                      </p:cBhvr>
                                    </p:animEffect>
                                    <p:set>
                                      <p:cBhvr>
                                        <p:cTn id="35" dur="1" fill="hold">
                                          <p:stCondLst>
                                            <p:cond delay="1999"/>
                                          </p:stCondLst>
                                        </p:cTn>
                                        <p:tgtEl>
                                          <p:spTgt spid="9"/>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7480" b="20020"/>
          <a:stretch/>
        </p:blipFill>
        <p:spPr>
          <a:xfrm>
            <a:off x="594519" y="27991"/>
            <a:ext cx="10972800" cy="802431"/>
          </a:xfrm>
          <a:prstGeom prst="rect">
            <a:avLst/>
          </a:prstGeom>
        </p:spPr>
      </p:pic>
      <p:sp>
        <p:nvSpPr>
          <p:cNvPr id="6" name="TextBox 5"/>
          <p:cNvSpPr txBox="1"/>
          <p:nvPr/>
        </p:nvSpPr>
        <p:spPr>
          <a:xfrm>
            <a:off x="594519" y="830422"/>
            <a:ext cx="10972800" cy="4031873"/>
          </a:xfrm>
          <a:prstGeom prst="rect">
            <a:avLst/>
          </a:prstGeom>
          <a:solidFill>
            <a:srgbClr val="000000">
              <a:alpha val="60000"/>
            </a:srgbClr>
          </a:solidFill>
        </p:spPr>
        <p:txBody>
          <a:bodyPr wrap="square" rtlCol="0">
            <a:spAutoFit/>
          </a:bodyPr>
          <a:lstStyle/>
          <a:p>
            <a:pPr algn="ctr"/>
            <a:r>
              <a:rPr lang="en-US" sz="3200" baseline="30000" dirty="0">
                <a:solidFill>
                  <a:schemeClr val="bg1"/>
                </a:solidFill>
              </a:rPr>
              <a:t> </a:t>
            </a:r>
            <a:r>
              <a:rPr lang="en-US" sz="3200" b="1" dirty="0" smtClean="0">
                <a:solidFill>
                  <a:schemeClr val="bg1"/>
                </a:solidFill>
                <a:effectLst>
                  <a:outerShdw blurRad="38100" dist="38100" dir="2700000" algn="tl">
                    <a:srgbClr val="000000">
                      <a:alpha val="43137"/>
                    </a:srgbClr>
                  </a:outerShdw>
                </a:effectLst>
              </a:rPr>
              <a:t>2 Peter 3:10-11</a:t>
            </a:r>
            <a:endParaRPr lang="en-US" sz="3200" b="1" dirty="0" smtClean="0">
              <a:solidFill>
                <a:schemeClr val="bg1"/>
              </a:solidFill>
            </a:endParaRPr>
          </a:p>
          <a:p>
            <a:r>
              <a:rPr lang="en-US" sz="3200" b="1" baseline="30000" dirty="0">
                <a:solidFill>
                  <a:schemeClr val="bg1"/>
                </a:solidFill>
              </a:rPr>
              <a:t>10 </a:t>
            </a:r>
            <a:r>
              <a:rPr lang="en-US" sz="3200" b="1" dirty="0">
                <a:solidFill>
                  <a:schemeClr val="bg1"/>
                </a:solidFill>
              </a:rPr>
              <a:t>But </a:t>
            </a:r>
            <a:r>
              <a:rPr lang="en-US" sz="3200" b="1" i="1" u="sng" dirty="0">
                <a:ln>
                  <a:solidFill>
                    <a:srgbClr val="FFFF00"/>
                  </a:solidFill>
                </a:ln>
                <a:solidFill>
                  <a:schemeClr val="bg1"/>
                </a:solidFill>
              </a:rPr>
              <a:t>the day of the Lord</a:t>
            </a:r>
            <a:r>
              <a:rPr lang="en-US" sz="3200" b="1" dirty="0">
                <a:solidFill>
                  <a:schemeClr val="bg1"/>
                </a:solidFill>
              </a:rPr>
              <a:t> will come as a thief in the night, in which the </a:t>
            </a:r>
            <a:r>
              <a:rPr lang="en-US" sz="3200" b="1" i="1" u="sng" dirty="0">
                <a:ln>
                  <a:solidFill>
                    <a:srgbClr val="FFFF00"/>
                  </a:solidFill>
                </a:ln>
                <a:solidFill>
                  <a:schemeClr val="bg1"/>
                </a:solidFill>
              </a:rPr>
              <a:t>heavens</a:t>
            </a:r>
            <a:r>
              <a:rPr lang="en-US" sz="3200" b="1" dirty="0">
                <a:solidFill>
                  <a:schemeClr val="bg1"/>
                </a:solidFill>
              </a:rPr>
              <a:t> will pass away with a great noise, and the </a:t>
            </a:r>
            <a:r>
              <a:rPr lang="en-US" sz="3200" b="1" i="1" u="sng" dirty="0">
                <a:ln>
                  <a:solidFill>
                    <a:srgbClr val="FFFF00"/>
                  </a:solidFill>
                </a:ln>
                <a:solidFill>
                  <a:schemeClr val="bg1"/>
                </a:solidFill>
              </a:rPr>
              <a:t>elements</a:t>
            </a:r>
            <a:r>
              <a:rPr lang="en-US" sz="3200" b="1" dirty="0">
                <a:solidFill>
                  <a:schemeClr val="bg1"/>
                </a:solidFill>
              </a:rPr>
              <a:t> will </a:t>
            </a:r>
            <a:r>
              <a:rPr lang="en-US" sz="3200" b="1" i="1" u="sng" dirty="0">
                <a:ln>
                  <a:solidFill>
                    <a:srgbClr val="FFFF00"/>
                  </a:solidFill>
                </a:ln>
                <a:solidFill>
                  <a:schemeClr val="bg1"/>
                </a:solidFill>
              </a:rPr>
              <a:t>melt with fervent heat</a:t>
            </a:r>
            <a:r>
              <a:rPr lang="en-US" sz="3200" b="1" dirty="0">
                <a:solidFill>
                  <a:schemeClr val="bg1"/>
                </a:solidFill>
              </a:rPr>
              <a:t>; both the </a:t>
            </a:r>
            <a:r>
              <a:rPr lang="en-US" sz="3200" b="1" i="1" u="sng" dirty="0">
                <a:ln>
                  <a:solidFill>
                    <a:srgbClr val="FFFF00"/>
                  </a:solidFill>
                </a:ln>
                <a:solidFill>
                  <a:schemeClr val="bg1"/>
                </a:solidFill>
              </a:rPr>
              <a:t>earth</a:t>
            </a:r>
            <a:r>
              <a:rPr lang="en-US" sz="3200" b="1" dirty="0">
                <a:ln>
                  <a:solidFill>
                    <a:srgbClr val="FFFF00"/>
                  </a:solidFill>
                </a:ln>
                <a:solidFill>
                  <a:schemeClr val="bg1"/>
                </a:solidFill>
              </a:rPr>
              <a:t> </a:t>
            </a:r>
            <a:r>
              <a:rPr lang="en-US" sz="3200" b="1" dirty="0">
                <a:solidFill>
                  <a:schemeClr val="bg1"/>
                </a:solidFill>
              </a:rPr>
              <a:t>and the works that are in it will be </a:t>
            </a:r>
            <a:r>
              <a:rPr lang="en-US" sz="3200" b="1" i="1" u="sng" dirty="0">
                <a:ln>
                  <a:solidFill>
                    <a:srgbClr val="FFFF00"/>
                  </a:solidFill>
                </a:ln>
                <a:solidFill>
                  <a:schemeClr val="bg1"/>
                </a:solidFill>
              </a:rPr>
              <a:t>burned </a:t>
            </a:r>
            <a:r>
              <a:rPr lang="en-US" sz="3200" b="1" i="1" u="sng" dirty="0" smtClean="0">
                <a:ln>
                  <a:solidFill>
                    <a:srgbClr val="FFFF00"/>
                  </a:solidFill>
                </a:ln>
                <a:solidFill>
                  <a:schemeClr val="bg1"/>
                </a:solidFill>
              </a:rPr>
              <a:t>up</a:t>
            </a:r>
            <a:r>
              <a:rPr lang="en-US" sz="3200" b="1" dirty="0" smtClean="0">
                <a:solidFill>
                  <a:schemeClr val="bg1"/>
                </a:solidFill>
              </a:rPr>
              <a:t>. </a:t>
            </a:r>
            <a:r>
              <a:rPr lang="en-US" sz="3200" b="1" baseline="30000" dirty="0">
                <a:solidFill>
                  <a:schemeClr val="bg1"/>
                </a:solidFill>
              </a:rPr>
              <a:t>11 </a:t>
            </a:r>
            <a:r>
              <a:rPr lang="en-US" sz="3200" b="1" dirty="0">
                <a:solidFill>
                  <a:schemeClr val="bg1"/>
                </a:solidFill>
              </a:rPr>
              <a:t>Therefore, since all these things will be dissolved, what manner of</a:t>
            </a:r>
            <a:r>
              <a:rPr lang="en-US" sz="3200" b="1" i="1" dirty="0">
                <a:solidFill>
                  <a:schemeClr val="bg1"/>
                </a:solidFill>
              </a:rPr>
              <a:t> </a:t>
            </a:r>
            <a:r>
              <a:rPr lang="en-US" sz="3200" b="1" dirty="0">
                <a:solidFill>
                  <a:schemeClr val="bg1"/>
                </a:solidFill>
              </a:rPr>
              <a:t>persons ought you to be in holy conduct and godliness</a:t>
            </a:r>
            <a:r>
              <a:rPr lang="en-US" sz="3200" dirty="0"/>
              <a:t>, </a:t>
            </a:r>
            <a:endParaRPr lang="en-US" sz="3200" b="1" dirty="0">
              <a:solidFill>
                <a:schemeClr val="bg1"/>
              </a:solidFill>
              <a:effectLst>
                <a:outerShdw blurRad="38100" dist="38100" dir="2700000" algn="tl">
                  <a:srgbClr val="000000">
                    <a:alpha val="43137"/>
                  </a:srgbClr>
                </a:outerShdw>
              </a:effectLst>
            </a:endParaRPr>
          </a:p>
        </p:txBody>
      </p:sp>
      <p:sp>
        <p:nvSpPr>
          <p:cNvPr id="11" name="AutoShape 3"/>
          <p:cNvSpPr>
            <a:spLocks noChangeArrowheads="1"/>
          </p:cNvSpPr>
          <p:nvPr/>
        </p:nvSpPr>
        <p:spPr bwMode="auto">
          <a:xfrm>
            <a:off x="577883" y="5105400"/>
            <a:ext cx="4662038" cy="928905"/>
          </a:xfrm>
          <a:prstGeom prst="wedgeRectCallout">
            <a:avLst>
              <a:gd name="adj1" fmla="val 18488"/>
              <a:gd name="adj2" fmla="val -385680"/>
            </a:avLst>
          </a:prstGeom>
          <a:solidFill>
            <a:srgbClr val="FFFFFF">
              <a:alpha val="69804"/>
            </a:srgbClr>
          </a:solidFill>
          <a:ln w="57150">
            <a:solidFill>
              <a:srgbClr val="FFC000"/>
            </a:solidFill>
            <a:miter lim="800000"/>
            <a:headEnd/>
            <a:tailEnd/>
          </a:ln>
          <a:effectLst/>
        </p:spPr>
        <p:txBody>
          <a:bodyPr/>
          <a:lstStyle/>
          <a:p>
            <a:pPr algn="ctr">
              <a:defRPr/>
            </a:pPr>
            <a:r>
              <a:rPr lang="en-US" sz="2400" b="1" dirty="0">
                <a:effectLst>
                  <a:outerShdw blurRad="38100" dist="38100" dir="2700000" algn="tl">
                    <a:srgbClr val="000000"/>
                  </a:outerShdw>
                </a:effectLst>
              </a:rPr>
              <a:t>The Lord’s second coming </a:t>
            </a:r>
            <a:endParaRPr lang="en-US" sz="2400" b="1" dirty="0" smtClean="0">
              <a:effectLst>
                <a:outerShdw blurRad="38100" dist="38100" dir="2700000" algn="tl">
                  <a:srgbClr val="000000"/>
                </a:outerShdw>
              </a:effectLst>
            </a:endParaRPr>
          </a:p>
          <a:p>
            <a:pPr algn="ctr">
              <a:defRPr/>
            </a:pPr>
            <a:r>
              <a:rPr lang="en-US" sz="2400" b="1" dirty="0" smtClean="0">
                <a:effectLst>
                  <a:outerShdw blurRad="38100" dist="38100" dir="2700000" algn="tl">
                    <a:srgbClr val="000000"/>
                  </a:outerShdw>
                </a:effectLst>
              </a:rPr>
              <a:t>(</a:t>
            </a:r>
            <a:r>
              <a:rPr lang="en-US" sz="2400" b="1" dirty="0">
                <a:effectLst>
                  <a:outerShdw blurRad="38100" dist="38100" dir="2700000" algn="tl">
                    <a:srgbClr val="000000"/>
                  </a:outerShdw>
                </a:effectLst>
              </a:rPr>
              <a:t>1 Thess </a:t>
            </a:r>
            <a:r>
              <a:rPr lang="en-US" sz="2400" b="1" dirty="0" smtClean="0">
                <a:effectLst>
                  <a:outerShdw blurRad="38100" dist="38100" dir="2700000" algn="tl">
                    <a:srgbClr val="000000"/>
                  </a:outerShdw>
                </a:effectLst>
              </a:rPr>
              <a:t>4:16 - 5:2</a:t>
            </a:r>
            <a:r>
              <a:rPr lang="en-US" sz="2400" b="1" dirty="0">
                <a:effectLst>
                  <a:outerShdw blurRad="38100" dist="38100" dir="2700000" algn="tl">
                    <a:srgbClr val="000000"/>
                  </a:outerShdw>
                </a:effectLst>
              </a:rPr>
              <a:t>)</a:t>
            </a:r>
          </a:p>
        </p:txBody>
      </p:sp>
      <p:sp>
        <p:nvSpPr>
          <p:cNvPr id="12" name="AutoShape 4"/>
          <p:cNvSpPr>
            <a:spLocks noChangeArrowheads="1"/>
          </p:cNvSpPr>
          <p:nvPr/>
        </p:nvSpPr>
        <p:spPr bwMode="auto">
          <a:xfrm>
            <a:off x="3947319" y="5105400"/>
            <a:ext cx="4864735" cy="1599676"/>
          </a:xfrm>
          <a:prstGeom prst="wedgeRectCallout">
            <a:avLst>
              <a:gd name="adj1" fmla="val -21033"/>
              <a:gd name="adj2" fmla="val -218230"/>
            </a:avLst>
          </a:prstGeom>
          <a:solidFill>
            <a:srgbClr val="FFFFFF">
              <a:alpha val="69804"/>
            </a:srgbClr>
          </a:solidFill>
          <a:ln w="57150">
            <a:solidFill>
              <a:srgbClr val="FFC000"/>
            </a:solidFill>
            <a:miter lim="800000"/>
            <a:headEnd/>
            <a:tailEnd/>
          </a:ln>
          <a:effectLst/>
        </p:spPr>
        <p:txBody>
          <a:bodyPr/>
          <a:lstStyle/>
          <a:p>
            <a:pPr algn="ctr">
              <a:defRPr/>
            </a:pPr>
            <a:r>
              <a:rPr lang="en-US" sz="2400" b="1" i="1" dirty="0">
                <a:effectLst>
                  <a:outerShdw blurRad="38100" dist="38100" dir="2700000" algn="tl">
                    <a:srgbClr val="000000"/>
                  </a:outerShdw>
                </a:effectLst>
              </a:rPr>
              <a:t>ouranos</a:t>
            </a:r>
            <a:r>
              <a:rPr lang="en-US" sz="2400" b="1" dirty="0">
                <a:effectLst>
                  <a:outerShdw blurRad="38100" dist="38100" dir="2700000" algn="tl">
                    <a:srgbClr val="000000"/>
                  </a:outerShdw>
                </a:effectLst>
              </a:rPr>
              <a:t> </a:t>
            </a:r>
          </a:p>
          <a:p>
            <a:pPr algn="ctr">
              <a:defRPr/>
            </a:pPr>
            <a:r>
              <a:rPr lang="en-US" sz="2400" b="1" dirty="0">
                <a:effectLst>
                  <a:outerShdw blurRad="38100" dist="38100" dir="2700000" algn="tl">
                    <a:srgbClr val="000000"/>
                  </a:outerShdw>
                </a:effectLst>
              </a:rPr>
              <a:t>The vaulted expanse of the sky with all things visible in it, the universe, the world.</a:t>
            </a:r>
          </a:p>
        </p:txBody>
      </p:sp>
      <p:sp>
        <p:nvSpPr>
          <p:cNvPr id="13" name="AutoShape 5"/>
          <p:cNvSpPr>
            <a:spLocks noChangeArrowheads="1"/>
          </p:cNvSpPr>
          <p:nvPr/>
        </p:nvSpPr>
        <p:spPr bwMode="auto">
          <a:xfrm>
            <a:off x="2347119" y="5067038"/>
            <a:ext cx="8209241" cy="1676400"/>
          </a:xfrm>
          <a:prstGeom prst="wedgeRectCallout">
            <a:avLst>
              <a:gd name="adj1" fmla="val -23384"/>
              <a:gd name="adj2" fmla="val -181123"/>
            </a:avLst>
          </a:prstGeom>
          <a:solidFill>
            <a:srgbClr val="FFFFFF">
              <a:alpha val="69804"/>
            </a:srgbClr>
          </a:solidFill>
          <a:ln w="57150">
            <a:solidFill>
              <a:srgbClr val="FFC000"/>
            </a:solidFill>
            <a:miter lim="800000"/>
            <a:headEnd/>
            <a:tailEnd/>
          </a:ln>
          <a:effectLst/>
        </p:spPr>
        <p:txBody>
          <a:bodyPr/>
          <a:lstStyle/>
          <a:p>
            <a:pPr algn="ctr">
              <a:defRPr/>
            </a:pPr>
            <a:r>
              <a:rPr lang="en-US" sz="2400" b="1" i="1" dirty="0">
                <a:effectLst>
                  <a:outerShdw blurRad="38100" dist="38100" dir="2700000" algn="tl">
                    <a:srgbClr val="000000"/>
                  </a:outerShdw>
                </a:effectLst>
              </a:rPr>
              <a:t>stoicheion</a:t>
            </a:r>
          </a:p>
          <a:p>
            <a:pPr algn="ctr">
              <a:defRPr/>
            </a:pPr>
            <a:r>
              <a:rPr lang="en-US" sz="2400" b="1" dirty="0">
                <a:effectLst>
                  <a:outerShdw blurRad="38100" dist="38100" dir="2700000" algn="tl">
                    <a:srgbClr val="000000"/>
                  </a:outerShdw>
                </a:effectLst>
              </a:rPr>
              <a:t>Any first thing, from which the others belonging to some series or composite whole take their rise, an element [building blocks]</a:t>
            </a:r>
          </a:p>
        </p:txBody>
      </p:sp>
      <p:sp>
        <p:nvSpPr>
          <p:cNvPr id="14" name="AutoShape 6"/>
          <p:cNvSpPr>
            <a:spLocks noChangeArrowheads="1"/>
          </p:cNvSpPr>
          <p:nvPr/>
        </p:nvSpPr>
        <p:spPr bwMode="auto">
          <a:xfrm>
            <a:off x="3566319" y="5054597"/>
            <a:ext cx="7599641" cy="954833"/>
          </a:xfrm>
          <a:prstGeom prst="wedgeRectCallout">
            <a:avLst>
              <a:gd name="adj1" fmla="val 1200"/>
              <a:gd name="adj2" fmla="val -281461"/>
            </a:avLst>
          </a:prstGeom>
          <a:solidFill>
            <a:srgbClr val="FFFFFF">
              <a:alpha val="69804"/>
            </a:srgbClr>
          </a:solidFill>
          <a:ln w="57150">
            <a:solidFill>
              <a:srgbClr val="FFC000"/>
            </a:solidFill>
            <a:miter lim="800000"/>
            <a:headEnd/>
            <a:tailEnd/>
          </a:ln>
          <a:effectLst/>
        </p:spPr>
        <p:txBody>
          <a:bodyPr/>
          <a:lstStyle/>
          <a:p>
            <a:pPr algn="ctr">
              <a:defRPr/>
            </a:pPr>
            <a:r>
              <a:rPr lang="en-US" sz="2400" b="1" dirty="0">
                <a:effectLst>
                  <a:outerShdw blurRad="38100" dist="38100" dir="2700000" algn="tl">
                    <a:srgbClr val="000000"/>
                  </a:outerShdw>
                </a:effectLst>
              </a:rPr>
              <a:t>Melt, (</a:t>
            </a:r>
            <a:r>
              <a:rPr lang="en-US" sz="2400" b="1" i="1" dirty="0">
                <a:effectLst>
                  <a:outerShdw blurRad="38100" dist="38100" dir="2700000" algn="tl">
                    <a:srgbClr val="000000"/>
                  </a:outerShdw>
                </a:effectLst>
              </a:rPr>
              <a:t>luo</a:t>
            </a:r>
            <a:r>
              <a:rPr lang="en-US" sz="2400" b="1" dirty="0">
                <a:effectLst>
                  <a:outerShdw blurRad="38100" dist="38100" dir="2700000" algn="tl">
                    <a:srgbClr val="000000"/>
                  </a:outerShdw>
                </a:effectLst>
              </a:rPr>
              <a:t>): Loose or dissolve</a:t>
            </a:r>
          </a:p>
          <a:p>
            <a:pPr algn="ctr">
              <a:defRPr/>
            </a:pPr>
            <a:r>
              <a:rPr lang="en-US" sz="2400" b="1" dirty="0">
                <a:effectLst>
                  <a:outerShdw blurRad="38100" dist="38100" dir="2700000" algn="tl">
                    <a:srgbClr val="000000"/>
                  </a:outerShdw>
                </a:effectLst>
              </a:rPr>
              <a:t>Fervent heat, (</a:t>
            </a:r>
            <a:r>
              <a:rPr lang="en-US" sz="2400" b="1" i="1" dirty="0">
                <a:effectLst>
                  <a:outerShdw blurRad="38100" dist="38100" dir="2700000" algn="tl">
                    <a:srgbClr val="000000"/>
                  </a:outerShdw>
                </a:effectLst>
              </a:rPr>
              <a:t>kausoo</a:t>
            </a:r>
            <a:r>
              <a:rPr lang="en-US" sz="2400" b="1" dirty="0">
                <a:effectLst>
                  <a:outerShdw blurRad="38100" dist="38100" dir="2700000" algn="tl">
                    <a:srgbClr val="000000"/>
                  </a:outerShdw>
                </a:effectLst>
              </a:rPr>
              <a:t>̄): To burn up, set fire to.</a:t>
            </a:r>
          </a:p>
        </p:txBody>
      </p:sp>
      <p:sp>
        <p:nvSpPr>
          <p:cNvPr id="15" name="AutoShape 7"/>
          <p:cNvSpPr>
            <a:spLocks noChangeArrowheads="1"/>
          </p:cNvSpPr>
          <p:nvPr/>
        </p:nvSpPr>
        <p:spPr bwMode="auto">
          <a:xfrm>
            <a:off x="577883" y="5105400"/>
            <a:ext cx="8209241" cy="912845"/>
          </a:xfrm>
          <a:prstGeom prst="wedgeRectCallout">
            <a:avLst>
              <a:gd name="adj1" fmla="val -33433"/>
              <a:gd name="adj2" fmla="val -245066"/>
            </a:avLst>
          </a:prstGeom>
          <a:solidFill>
            <a:srgbClr val="FFFFFF">
              <a:alpha val="69804"/>
            </a:srgbClr>
          </a:solidFill>
          <a:ln w="57150">
            <a:solidFill>
              <a:srgbClr val="FFC000"/>
            </a:solidFill>
            <a:miter lim="800000"/>
            <a:headEnd/>
            <a:tailEnd/>
          </a:ln>
          <a:effectLst/>
        </p:spPr>
        <p:txBody>
          <a:bodyPr/>
          <a:lstStyle/>
          <a:p>
            <a:pPr algn="ctr">
              <a:defRPr/>
            </a:pPr>
            <a:r>
              <a:rPr lang="en-US" sz="2400" b="1" i="1" dirty="0">
                <a:effectLst>
                  <a:outerShdw blurRad="38100" dist="38100" dir="2700000" algn="tl">
                    <a:srgbClr val="000000"/>
                  </a:outerShdw>
                </a:effectLst>
              </a:rPr>
              <a:t>gē</a:t>
            </a:r>
          </a:p>
          <a:p>
            <a:pPr algn="ctr">
              <a:defRPr/>
            </a:pPr>
            <a:r>
              <a:rPr lang="en-US" sz="2400" b="1" dirty="0">
                <a:effectLst>
                  <a:outerShdw blurRad="38100" dist="38100" dir="2700000" algn="tl">
                    <a:srgbClr val="000000"/>
                  </a:outerShdw>
                </a:effectLst>
              </a:rPr>
              <a:t>Arable land, the ground, the earth as a standing place.</a:t>
            </a:r>
          </a:p>
        </p:txBody>
      </p:sp>
      <p:sp>
        <p:nvSpPr>
          <p:cNvPr id="16" name="AutoShape 8"/>
          <p:cNvSpPr>
            <a:spLocks noChangeArrowheads="1"/>
          </p:cNvSpPr>
          <p:nvPr/>
        </p:nvSpPr>
        <p:spPr bwMode="auto">
          <a:xfrm>
            <a:off x="6754041" y="5067038"/>
            <a:ext cx="4780241" cy="914400"/>
          </a:xfrm>
          <a:prstGeom prst="wedgeRectCallout">
            <a:avLst>
              <a:gd name="adj1" fmla="val 26306"/>
              <a:gd name="adj2" fmla="val -239107"/>
            </a:avLst>
          </a:prstGeom>
          <a:solidFill>
            <a:srgbClr val="FFFFFF">
              <a:alpha val="69804"/>
            </a:srgbClr>
          </a:solidFill>
          <a:ln w="57150">
            <a:solidFill>
              <a:srgbClr val="FFC000"/>
            </a:solidFill>
            <a:miter lim="800000"/>
            <a:headEnd/>
            <a:tailEnd/>
          </a:ln>
          <a:effectLst/>
        </p:spPr>
        <p:txBody>
          <a:bodyPr/>
          <a:lstStyle/>
          <a:p>
            <a:pPr algn="ctr">
              <a:defRPr/>
            </a:pPr>
            <a:r>
              <a:rPr lang="en-US" sz="2400" b="1" i="1" dirty="0">
                <a:effectLst>
                  <a:outerShdw blurRad="38100" dist="38100" dir="2700000" algn="tl">
                    <a:srgbClr val="000000"/>
                  </a:outerShdw>
                </a:effectLst>
              </a:rPr>
              <a:t>katakaiō</a:t>
            </a:r>
          </a:p>
          <a:p>
            <a:pPr algn="ctr">
              <a:defRPr/>
            </a:pPr>
            <a:r>
              <a:rPr lang="en-US" sz="2400" b="1" i="1" dirty="0">
                <a:effectLst>
                  <a:outerShdw blurRad="38100" dist="38100" dir="2700000" algn="tl">
                    <a:srgbClr val="000000"/>
                  </a:outerShdw>
                </a:effectLst>
              </a:rPr>
              <a:t>To burn up, consume by fire.</a:t>
            </a:r>
          </a:p>
        </p:txBody>
      </p:sp>
      <p:sp>
        <p:nvSpPr>
          <p:cNvPr id="2" name="Rounded Rectangle 1"/>
          <p:cNvSpPr/>
          <p:nvPr/>
        </p:nvSpPr>
        <p:spPr>
          <a:xfrm>
            <a:off x="577883" y="3352800"/>
            <a:ext cx="10303636" cy="1509495"/>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442119" y="4965918"/>
            <a:ext cx="11277600" cy="1815882"/>
          </a:xfrm>
          <a:prstGeom prst="rect">
            <a:avLst/>
          </a:prstGeom>
          <a:solidFill>
            <a:srgbClr val="FFFFFF">
              <a:alpha val="69804"/>
            </a:srgbClr>
          </a:solidFill>
          <a:ln w="28575">
            <a:solidFill>
              <a:srgbClr val="FFC000"/>
            </a:solidFill>
          </a:ln>
        </p:spPr>
        <p:txBody>
          <a:bodyPr wrap="square" rtlCol="0">
            <a:spAutoFit/>
          </a:bodyPr>
          <a:lstStyle/>
          <a:p>
            <a:pPr algn="ctr"/>
            <a:r>
              <a:rPr lang="en-US" sz="4000" b="1" i="1" dirty="0" smtClean="0"/>
              <a:t>Live Godly:</a:t>
            </a:r>
          </a:p>
          <a:p>
            <a:r>
              <a:rPr lang="en-US" sz="2400" b="1" u="sng" dirty="0" smtClean="0"/>
              <a:t>The world will end, and we all will </a:t>
            </a:r>
            <a:r>
              <a:rPr lang="en-US" sz="2400" b="1" u="sng" dirty="0"/>
              <a:t>be judged</a:t>
            </a:r>
            <a:r>
              <a:rPr lang="en-US" sz="2400" b="1" dirty="0"/>
              <a:t>: </a:t>
            </a:r>
            <a:r>
              <a:rPr lang="en-US" sz="2400" b="1" i="1" dirty="0" smtClean="0"/>
              <a:t>“For </a:t>
            </a:r>
            <a:r>
              <a:rPr lang="en-US" sz="2400" b="1" i="1" dirty="0"/>
              <a:t>we must all appear before the judgment seat of Christ, that each one may receive the things done in the body, according to what he has done, whether good or </a:t>
            </a:r>
            <a:r>
              <a:rPr lang="en-US" sz="2400" b="1" i="1" dirty="0" smtClean="0"/>
              <a:t>bad”</a:t>
            </a:r>
            <a:r>
              <a:rPr lang="en-US" sz="2400" b="1" dirty="0" smtClean="0"/>
              <a:t> (2 Cor 5:10).</a:t>
            </a:r>
            <a:endParaRPr lang="en-US" sz="2400" b="1" dirty="0"/>
          </a:p>
        </p:txBody>
      </p:sp>
    </p:spTree>
    <p:extLst>
      <p:ext uri="{BB962C8B-B14F-4D97-AF65-F5344CB8AC3E}">
        <p14:creationId xmlns:p14="http://schemas.microsoft.com/office/powerpoint/2010/main" val="4183121801"/>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strVal val="#ppt_w*0.70"/>
                                          </p:val>
                                        </p:tav>
                                        <p:tav tm="100000">
                                          <p:val>
                                            <p:strVal val="#ppt_w"/>
                                          </p:val>
                                        </p:tav>
                                      </p:tavLst>
                                    </p:anim>
                                    <p:anim calcmode="lin" valueType="num">
                                      <p:cBhvr>
                                        <p:cTn id="8" dur="2000" fill="hold"/>
                                        <p:tgtEl>
                                          <p:spTgt spid="6"/>
                                        </p:tgtEl>
                                        <p:attrNameLst>
                                          <p:attrName>ppt_h</p:attrName>
                                        </p:attrNameLst>
                                      </p:cBhvr>
                                      <p:tavLst>
                                        <p:tav tm="0">
                                          <p:val>
                                            <p:strVal val="#ppt_h"/>
                                          </p:val>
                                        </p:tav>
                                        <p:tav tm="100000">
                                          <p:val>
                                            <p:strVal val="#ppt_h"/>
                                          </p:val>
                                        </p:tav>
                                      </p:tavLst>
                                    </p:anim>
                                    <p:animEffect transition="in" filter="fade">
                                      <p:cBhvr>
                                        <p:cTn id="9" dur="2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2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par>
                                <p:cTn id="20" presetID="22" presetClass="entr" presetSubtype="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2000"/>
                                        <p:tgtEl>
                                          <p:spTgt spid="12"/>
                                        </p:tgtEl>
                                      </p:cBhvr>
                                    </p:animEffect>
                                    <p:set>
                                      <p:cBhvr>
                                        <p:cTn id="27" dur="1" fill="hold">
                                          <p:stCondLst>
                                            <p:cond delay="1999"/>
                                          </p:stCondLst>
                                        </p:cTn>
                                        <p:tgtEl>
                                          <p:spTgt spid="12"/>
                                        </p:tgtEl>
                                        <p:attrNameLst>
                                          <p:attrName>style.visibility</p:attrName>
                                        </p:attrNameLst>
                                      </p:cBhvr>
                                      <p:to>
                                        <p:strVal val="hidden"/>
                                      </p:to>
                                    </p:set>
                                  </p:childTnLst>
                                </p:cTn>
                              </p:par>
                              <p:par>
                                <p:cTn id="28" presetID="22" presetClass="entr" presetSubtype="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2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13"/>
                                        </p:tgtEl>
                                      </p:cBhvr>
                                    </p:animEffect>
                                    <p:set>
                                      <p:cBhvr>
                                        <p:cTn id="35" dur="1" fill="hold">
                                          <p:stCondLst>
                                            <p:cond delay="1999"/>
                                          </p:stCondLst>
                                        </p:cTn>
                                        <p:tgtEl>
                                          <p:spTgt spid="13"/>
                                        </p:tgtEl>
                                        <p:attrNameLst>
                                          <p:attrName>style.visibility</p:attrName>
                                        </p:attrNameLst>
                                      </p:cBhvr>
                                      <p:to>
                                        <p:strVal val="hidden"/>
                                      </p:to>
                                    </p:set>
                                  </p:childTnLst>
                                </p:cTn>
                              </p:par>
                              <p:par>
                                <p:cTn id="36" presetID="22" presetClass="entr" presetSubtype="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20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2000"/>
                                        <p:tgtEl>
                                          <p:spTgt spid="14"/>
                                        </p:tgtEl>
                                      </p:cBhvr>
                                    </p:animEffect>
                                    <p:set>
                                      <p:cBhvr>
                                        <p:cTn id="43" dur="1" fill="hold">
                                          <p:stCondLst>
                                            <p:cond delay="1999"/>
                                          </p:stCondLst>
                                        </p:cTn>
                                        <p:tgtEl>
                                          <p:spTgt spid="14"/>
                                        </p:tgtEl>
                                        <p:attrNameLst>
                                          <p:attrName>style.visibility</p:attrName>
                                        </p:attrNameLst>
                                      </p:cBhvr>
                                      <p:to>
                                        <p:strVal val="hidden"/>
                                      </p:to>
                                    </p:set>
                                  </p:childTnLst>
                                </p:cTn>
                              </p:par>
                              <p:par>
                                <p:cTn id="44" presetID="22" presetClass="entr" presetSubtype="1"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20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2000"/>
                                        <p:tgtEl>
                                          <p:spTgt spid="15"/>
                                        </p:tgtEl>
                                      </p:cBhvr>
                                    </p:animEffect>
                                    <p:set>
                                      <p:cBhvr>
                                        <p:cTn id="51" dur="1" fill="hold">
                                          <p:stCondLst>
                                            <p:cond delay="1999"/>
                                          </p:stCondLst>
                                        </p:cTn>
                                        <p:tgtEl>
                                          <p:spTgt spid="15"/>
                                        </p:tgtEl>
                                        <p:attrNameLst>
                                          <p:attrName>style.visibility</p:attrName>
                                        </p:attrNameLst>
                                      </p:cBhvr>
                                      <p:to>
                                        <p:strVal val="hidden"/>
                                      </p:to>
                                    </p:set>
                                  </p:childTnLst>
                                </p:cTn>
                              </p:par>
                              <p:par>
                                <p:cTn id="52" presetID="22" presetClass="entr" presetSubtype="1"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up)">
                                      <p:cBhvr>
                                        <p:cTn id="54" dur="20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2000"/>
                                        <p:tgtEl>
                                          <p:spTgt spid="16"/>
                                        </p:tgtEl>
                                      </p:cBhvr>
                                    </p:animEffect>
                                    <p:set>
                                      <p:cBhvr>
                                        <p:cTn id="59" dur="1" fill="hold">
                                          <p:stCondLst>
                                            <p:cond delay="1999"/>
                                          </p:stCondLst>
                                        </p:cTn>
                                        <p:tgtEl>
                                          <p:spTgt spid="16"/>
                                        </p:tgtEl>
                                        <p:attrNameLst>
                                          <p:attrName>style.visibility</p:attrName>
                                        </p:attrNameLst>
                                      </p:cBhvr>
                                      <p:to>
                                        <p:strVal val="hidden"/>
                                      </p:to>
                                    </p:set>
                                  </p:childTnLst>
                                </p:cTn>
                              </p:par>
                              <p:par>
                                <p:cTn id="60" presetID="6" presetClass="entr" presetSubtype="16"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circle(in)">
                                      <p:cBhvr>
                                        <p:cTn id="62" dur="2000"/>
                                        <p:tgtEl>
                                          <p:spTgt spid="2"/>
                                        </p:tgtEl>
                                      </p:cBhvr>
                                    </p:animEffect>
                                  </p:childTnLst>
                                </p:cTn>
                              </p:par>
                            </p:childTnLst>
                          </p:cTn>
                        </p:par>
                        <p:par>
                          <p:cTn id="63" fill="hold">
                            <p:stCondLst>
                              <p:cond delay="2000"/>
                            </p:stCondLst>
                            <p:childTnLst>
                              <p:par>
                                <p:cTn id="64" presetID="42" presetClass="entr" presetSubtype="0" fill="hold" grpId="0" nodeType="after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3000"/>
                                        <p:tgtEl>
                                          <p:spTgt spid="17"/>
                                        </p:tgtEl>
                                      </p:cBhvr>
                                    </p:animEffect>
                                    <p:anim calcmode="lin" valueType="num">
                                      <p:cBhvr>
                                        <p:cTn id="67" dur="3000" fill="hold"/>
                                        <p:tgtEl>
                                          <p:spTgt spid="17"/>
                                        </p:tgtEl>
                                        <p:attrNameLst>
                                          <p:attrName>ppt_x</p:attrName>
                                        </p:attrNameLst>
                                      </p:cBhvr>
                                      <p:tavLst>
                                        <p:tav tm="0">
                                          <p:val>
                                            <p:strVal val="#ppt_x"/>
                                          </p:val>
                                        </p:tav>
                                        <p:tav tm="100000">
                                          <p:val>
                                            <p:strVal val="#ppt_x"/>
                                          </p:val>
                                        </p:tav>
                                      </p:tavLst>
                                    </p:anim>
                                    <p:anim calcmode="lin" valueType="num">
                                      <p:cBhvr>
                                        <p:cTn id="68" dur="3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2"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51347"/>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40965" name="Text Box 5"/>
          <p:cNvSpPr txBox="1">
            <a:spLocks noChangeArrowheads="1"/>
          </p:cNvSpPr>
          <p:nvPr/>
        </p:nvSpPr>
        <p:spPr bwMode="auto">
          <a:xfrm>
            <a:off x="153340" y="2057400"/>
            <a:ext cx="6172200" cy="3970318"/>
          </a:xfrm>
          <a:prstGeom prst="rect">
            <a:avLst/>
          </a:prstGeom>
          <a:noFill/>
          <a:ln w="38100">
            <a:noFill/>
            <a:miter lim="800000"/>
            <a:headEnd/>
            <a:tailEnd/>
          </a:ln>
          <a:effectLst/>
          <a:extLst/>
        </p:spPr>
        <p:txBody>
          <a:bodyPr wrap="square">
            <a:spAutoFit/>
          </a:bodyPr>
          <a:lstStyle/>
          <a:p>
            <a:pPr algn="ctr"/>
            <a:r>
              <a:rPr lang="en-US" sz="2800" b="1" dirty="0">
                <a:effectLst>
                  <a:outerShdw blurRad="38100" dist="38100" dir="2700000" algn="tl">
                    <a:srgbClr val="C0C0C0"/>
                  </a:outerShdw>
                </a:effectLst>
              </a:rPr>
              <a:t>2 Timothy 2:16-18</a:t>
            </a:r>
          </a:p>
          <a:p>
            <a:pPr algn="ctr"/>
            <a:r>
              <a:rPr lang="en-US" sz="2800" b="1" dirty="0">
                <a:effectLst>
                  <a:outerShdw blurRad="38100" dist="38100" dir="2700000" algn="tl">
                    <a:srgbClr val="C0C0C0"/>
                  </a:outerShdw>
                </a:effectLst>
              </a:rPr>
              <a:t>Saying the resurrection is past is:	</a:t>
            </a:r>
          </a:p>
          <a:p>
            <a:r>
              <a:rPr lang="en-US" sz="2800" b="1" dirty="0">
                <a:ln>
                  <a:solidFill>
                    <a:srgbClr val="FF0000"/>
                  </a:solidFill>
                </a:ln>
                <a:effectLst>
                  <a:outerShdw blurRad="38100" dist="38100" dir="2700000" algn="tl">
                    <a:srgbClr val="C0C0C0"/>
                  </a:outerShdw>
                </a:effectLst>
              </a:rPr>
              <a:t>Vs 16 ~ </a:t>
            </a:r>
            <a:r>
              <a:rPr lang="en-US" sz="2800" b="1" dirty="0">
                <a:ln>
                  <a:solidFill>
                    <a:srgbClr val="FF0000"/>
                  </a:solidFill>
                </a:ln>
                <a:solidFill>
                  <a:sysClr val="windowText" lastClr="000000"/>
                </a:solidFill>
                <a:effectLst>
                  <a:outerShdw blurRad="38100" dist="38100" dir="2700000" algn="tl">
                    <a:srgbClr val="C0C0C0"/>
                  </a:outerShdw>
                </a:effectLst>
              </a:rPr>
              <a:t>Profane and idle babblings.</a:t>
            </a:r>
          </a:p>
          <a:p>
            <a:r>
              <a:rPr lang="en-US" sz="2800" b="1" dirty="0">
                <a:ln>
                  <a:solidFill>
                    <a:srgbClr val="FF0000"/>
                  </a:solidFill>
                </a:ln>
                <a:solidFill>
                  <a:sysClr val="windowText" lastClr="000000"/>
                </a:solidFill>
                <a:effectLst>
                  <a:outerShdw blurRad="38100" dist="38100" dir="2700000" algn="tl">
                    <a:srgbClr val="C0C0C0"/>
                  </a:outerShdw>
                </a:effectLst>
              </a:rPr>
              <a:t>Vs 16 ~ Ungodliness.</a:t>
            </a:r>
          </a:p>
          <a:p>
            <a:r>
              <a:rPr lang="en-US" sz="2800" b="1" dirty="0">
                <a:ln>
                  <a:solidFill>
                    <a:srgbClr val="FF0000"/>
                  </a:solidFill>
                </a:ln>
                <a:solidFill>
                  <a:sysClr val="windowText" lastClr="000000"/>
                </a:solidFill>
                <a:effectLst>
                  <a:outerShdw blurRad="38100" dist="38100" dir="2700000" algn="tl">
                    <a:srgbClr val="C0C0C0"/>
                  </a:outerShdw>
                </a:effectLst>
              </a:rPr>
              <a:t>Vs 17 ~ A spreading cancer. </a:t>
            </a:r>
          </a:p>
          <a:p>
            <a:r>
              <a:rPr lang="en-US" sz="2800" b="1" dirty="0">
                <a:ln>
                  <a:solidFill>
                    <a:srgbClr val="FF0000"/>
                  </a:solidFill>
                </a:ln>
                <a:solidFill>
                  <a:sysClr val="windowText" lastClr="000000"/>
                </a:solidFill>
                <a:effectLst>
                  <a:outerShdw blurRad="38100" dist="38100" dir="2700000" algn="tl">
                    <a:srgbClr val="C0C0C0"/>
                  </a:outerShdw>
                </a:effectLst>
              </a:rPr>
              <a:t>Vs 18 ~ A straying from the truth.</a:t>
            </a:r>
          </a:p>
          <a:p>
            <a:r>
              <a:rPr lang="en-US" sz="2800" b="1" dirty="0">
                <a:ln>
                  <a:solidFill>
                    <a:srgbClr val="FF0000"/>
                  </a:solidFill>
                </a:ln>
                <a:solidFill>
                  <a:sysClr val="windowText" lastClr="000000"/>
                </a:solidFill>
                <a:effectLst>
                  <a:outerShdw blurRad="38100" dist="38100" dir="2700000" algn="tl">
                    <a:srgbClr val="C0C0C0"/>
                  </a:outerShdw>
                </a:effectLst>
              </a:rPr>
              <a:t>Vs 18 ~ An overthrowing of the </a:t>
            </a:r>
            <a:r>
              <a:rPr lang="en-US" sz="2800" b="1" dirty="0" smtClean="0">
                <a:ln>
                  <a:solidFill>
                    <a:srgbClr val="FF0000"/>
                  </a:solidFill>
                </a:ln>
                <a:solidFill>
                  <a:sysClr val="windowText" lastClr="000000"/>
                </a:solidFill>
                <a:effectLst>
                  <a:outerShdw blurRad="38100" dist="38100" dir="2700000" algn="tl">
                    <a:srgbClr val="C0C0C0"/>
                  </a:outerShdw>
                </a:effectLst>
              </a:rPr>
              <a:t>		    faith </a:t>
            </a:r>
            <a:r>
              <a:rPr lang="en-US" sz="2800" b="1" dirty="0">
                <a:ln>
                  <a:solidFill>
                    <a:srgbClr val="FF0000"/>
                  </a:solidFill>
                </a:ln>
                <a:solidFill>
                  <a:sysClr val="windowText" lastClr="000000"/>
                </a:solidFill>
                <a:effectLst>
                  <a:outerShdw blurRad="38100" dist="38100" dir="2700000" algn="tl">
                    <a:srgbClr val="C0C0C0"/>
                  </a:outerShdw>
                </a:effectLst>
              </a:rPr>
              <a:t>of some.</a:t>
            </a:r>
          </a:p>
        </p:txBody>
      </p:sp>
      <p:sp>
        <p:nvSpPr>
          <p:cNvPr id="2" name="Rectangle 1"/>
          <p:cNvSpPr/>
          <p:nvPr/>
        </p:nvSpPr>
        <p:spPr>
          <a:xfrm>
            <a:off x="213519" y="47"/>
            <a:ext cx="5638800"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800" b="1" cap="none" spc="0" dirty="0" smtClean="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anose="03010101010201010101" pitchFamily="66" charset="0"/>
              </a:rPr>
              <a:t>How should we view the 70 AD Doctrine?</a:t>
            </a:r>
            <a:endParaRPr lang="en-US" sz="4800" b="1" cap="none" spc="0" dirty="0">
              <a:ln w="11430">
                <a:solidFill>
                  <a:srgbClr val="C0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onotype Corsiva" panose="03010101010201010101"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 calcmode="lin" valueType="num">
                                      <p:cBhvr>
                                        <p:cTn id="7" dur="2000" fill="hold"/>
                                        <p:tgtEl>
                                          <p:spTgt spid="40965">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40965">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40965">
                                            <p:txEl>
                                              <p:pRg st="0" end="0"/>
                                            </p:txEl>
                                          </p:spTgt>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40965">
                                            <p:txEl>
                                              <p:pRg st="1" end="1"/>
                                            </p:txEl>
                                          </p:spTgt>
                                        </p:tgtEl>
                                        <p:attrNameLst>
                                          <p:attrName>style.visibility</p:attrName>
                                        </p:attrNameLst>
                                      </p:cBhvr>
                                      <p:to>
                                        <p:strVal val="visible"/>
                                      </p:to>
                                    </p:set>
                                    <p:anim calcmode="lin" valueType="num">
                                      <p:cBhvr>
                                        <p:cTn id="13" dur="2000" fill="hold"/>
                                        <p:tgtEl>
                                          <p:spTgt spid="40965">
                                            <p:txEl>
                                              <p:pRg st="1" end="1"/>
                                            </p:txEl>
                                          </p:spTgt>
                                        </p:tgtEl>
                                        <p:attrNameLst>
                                          <p:attrName>ppt_w</p:attrName>
                                        </p:attrNameLst>
                                      </p:cBhvr>
                                      <p:tavLst>
                                        <p:tav tm="0">
                                          <p:val>
                                            <p:strVal val="#ppt_w*0.70"/>
                                          </p:val>
                                        </p:tav>
                                        <p:tav tm="100000">
                                          <p:val>
                                            <p:strVal val="#ppt_w"/>
                                          </p:val>
                                        </p:tav>
                                      </p:tavLst>
                                    </p:anim>
                                    <p:anim calcmode="lin" valueType="num">
                                      <p:cBhvr>
                                        <p:cTn id="14" dur="2000" fill="hold"/>
                                        <p:tgtEl>
                                          <p:spTgt spid="40965">
                                            <p:txEl>
                                              <p:pRg st="1" end="1"/>
                                            </p:txEl>
                                          </p:spTgt>
                                        </p:tgtEl>
                                        <p:attrNameLst>
                                          <p:attrName>ppt_h</p:attrName>
                                        </p:attrNameLst>
                                      </p:cBhvr>
                                      <p:tavLst>
                                        <p:tav tm="0">
                                          <p:val>
                                            <p:strVal val="#ppt_h"/>
                                          </p:val>
                                        </p:tav>
                                        <p:tav tm="100000">
                                          <p:val>
                                            <p:strVal val="#ppt_h"/>
                                          </p:val>
                                        </p:tav>
                                      </p:tavLst>
                                    </p:anim>
                                    <p:animEffect transition="in" filter="fade">
                                      <p:cBhvr>
                                        <p:cTn id="15" dur="2000"/>
                                        <p:tgtEl>
                                          <p:spTgt spid="40965">
                                            <p:txEl>
                                              <p:pRg st="1" end="1"/>
                                            </p:txEl>
                                          </p:spTgt>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40965">
                                            <p:txEl>
                                              <p:pRg st="2" end="2"/>
                                            </p:txEl>
                                          </p:spTgt>
                                        </p:tgtEl>
                                        <p:attrNameLst>
                                          <p:attrName>style.visibility</p:attrName>
                                        </p:attrNameLst>
                                      </p:cBhvr>
                                      <p:to>
                                        <p:strVal val="visible"/>
                                      </p:to>
                                    </p:set>
                                    <p:anim calcmode="lin" valueType="num">
                                      <p:cBhvr>
                                        <p:cTn id="19" dur="2000" fill="hold"/>
                                        <p:tgtEl>
                                          <p:spTgt spid="40965">
                                            <p:txEl>
                                              <p:pRg st="2" end="2"/>
                                            </p:txEl>
                                          </p:spTgt>
                                        </p:tgtEl>
                                        <p:attrNameLst>
                                          <p:attrName>ppt_w</p:attrName>
                                        </p:attrNameLst>
                                      </p:cBhvr>
                                      <p:tavLst>
                                        <p:tav tm="0">
                                          <p:val>
                                            <p:strVal val="#ppt_w*0.70"/>
                                          </p:val>
                                        </p:tav>
                                        <p:tav tm="100000">
                                          <p:val>
                                            <p:strVal val="#ppt_w"/>
                                          </p:val>
                                        </p:tav>
                                      </p:tavLst>
                                    </p:anim>
                                    <p:anim calcmode="lin" valueType="num">
                                      <p:cBhvr>
                                        <p:cTn id="20" dur="2000" fill="hold"/>
                                        <p:tgtEl>
                                          <p:spTgt spid="40965">
                                            <p:txEl>
                                              <p:pRg st="2" end="2"/>
                                            </p:txEl>
                                          </p:spTgt>
                                        </p:tgtEl>
                                        <p:attrNameLst>
                                          <p:attrName>ppt_h</p:attrName>
                                        </p:attrNameLst>
                                      </p:cBhvr>
                                      <p:tavLst>
                                        <p:tav tm="0">
                                          <p:val>
                                            <p:strVal val="#ppt_h"/>
                                          </p:val>
                                        </p:tav>
                                        <p:tav tm="100000">
                                          <p:val>
                                            <p:strVal val="#ppt_h"/>
                                          </p:val>
                                        </p:tav>
                                      </p:tavLst>
                                    </p:anim>
                                    <p:animEffect transition="in" filter="fade">
                                      <p:cBhvr>
                                        <p:cTn id="21" dur="2000"/>
                                        <p:tgtEl>
                                          <p:spTgt spid="40965">
                                            <p:txEl>
                                              <p:pRg st="2" end="2"/>
                                            </p:txEl>
                                          </p:spTgt>
                                        </p:tgtEl>
                                      </p:cBhvr>
                                    </p:animEffect>
                                  </p:childTnLst>
                                </p:cTn>
                              </p:par>
                            </p:childTnLst>
                          </p:cTn>
                        </p:par>
                        <p:par>
                          <p:cTn id="22" fill="hold">
                            <p:stCondLst>
                              <p:cond delay="6000"/>
                            </p:stCondLst>
                            <p:childTnLst>
                              <p:par>
                                <p:cTn id="23" presetID="55" presetClass="entr" presetSubtype="0" fill="hold" grpId="0" nodeType="afterEffect">
                                  <p:stCondLst>
                                    <p:cond delay="0"/>
                                  </p:stCondLst>
                                  <p:childTnLst>
                                    <p:set>
                                      <p:cBhvr>
                                        <p:cTn id="24" dur="1" fill="hold">
                                          <p:stCondLst>
                                            <p:cond delay="0"/>
                                          </p:stCondLst>
                                        </p:cTn>
                                        <p:tgtEl>
                                          <p:spTgt spid="40965">
                                            <p:txEl>
                                              <p:pRg st="3" end="3"/>
                                            </p:txEl>
                                          </p:spTgt>
                                        </p:tgtEl>
                                        <p:attrNameLst>
                                          <p:attrName>style.visibility</p:attrName>
                                        </p:attrNameLst>
                                      </p:cBhvr>
                                      <p:to>
                                        <p:strVal val="visible"/>
                                      </p:to>
                                    </p:set>
                                    <p:anim calcmode="lin" valueType="num">
                                      <p:cBhvr>
                                        <p:cTn id="25" dur="2000" fill="hold"/>
                                        <p:tgtEl>
                                          <p:spTgt spid="40965">
                                            <p:txEl>
                                              <p:pRg st="3" end="3"/>
                                            </p:txEl>
                                          </p:spTgt>
                                        </p:tgtEl>
                                        <p:attrNameLst>
                                          <p:attrName>ppt_w</p:attrName>
                                        </p:attrNameLst>
                                      </p:cBhvr>
                                      <p:tavLst>
                                        <p:tav tm="0">
                                          <p:val>
                                            <p:strVal val="#ppt_w*0.70"/>
                                          </p:val>
                                        </p:tav>
                                        <p:tav tm="100000">
                                          <p:val>
                                            <p:strVal val="#ppt_w"/>
                                          </p:val>
                                        </p:tav>
                                      </p:tavLst>
                                    </p:anim>
                                    <p:anim calcmode="lin" valueType="num">
                                      <p:cBhvr>
                                        <p:cTn id="26" dur="2000" fill="hold"/>
                                        <p:tgtEl>
                                          <p:spTgt spid="40965">
                                            <p:txEl>
                                              <p:pRg st="3" end="3"/>
                                            </p:txEl>
                                          </p:spTgt>
                                        </p:tgtEl>
                                        <p:attrNameLst>
                                          <p:attrName>ppt_h</p:attrName>
                                        </p:attrNameLst>
                                      </p:cBhvr>
                                      <p:tavLst>
                                        <p:tav tm="0">
                                          <p:val>
                                            <p:strVal val="#ppt_h"/>
                                          </p:val>
                                        </p:tav>
                                        <p:tav tm="100000">
                                          <p:val>
                                            <p:strVal val="#ppt_h"/>
                                          </p:val>
                                        </p:tav>
                                      </p:tavLst>
                                    </p:anim>
                                    <p:animEffect transition="in" filter="fade">
                                      <p:cBhvr>
                                        <p:cTn id="27" dur="2000"/>
                                        <p:tgtEl>
                                          <p:spTgt spid="40965">
                                            <p:txEl>
                                              <p:pRg st="3" end="3"/>
                                            </p:txEl>
                                          </p:spTgt>
                                        </p:tgtEl>
                                      </p:cBhvr>
                                    </p:animEffect>
                                  </p:childTnLst>
                                </p:cTn>
                              </p:par>
                            </p:childTnLst>
                          </p:cTn>
                        </p:par>
                        <p:par>
                          <p:cTn id="28" fill="hold">
                            <p:stCondLst>
                              <p:cond delay="8000"/>
                            </p:stCondLst>
                            <p:childTnLst>
                              <p:par>
                                <p:cTn id="29" presetID="55" presetClass="entr" presetSubtype="0" fill="hold" grpId="0" nodeType="afterEffect">
                                  <p:stCondLst>
                                    <p:cond delay="0"/>
                                  </p:stCondLst>
                                  <p:childTnLst>
                                    <p:set>
                                      <p:cBhvr>
                                        <p:cTn id="30" dur="1" fill="hold">
                                          <p:stCondLst>
                                            <p:cond delay="0"/>
                                          </p:stCondLst>
                                        </p:cTn>
                                        <p:tgtEl>
                                          <p:spTgt spid="40965">
                                            <p:txEl>
                                              <p:pRg st="4" end="4"/>
                                            </p:txEl>
                                          </p:spTgt>
                                        </p:tgtEl>
                                        <p:attrNameLst>
                                          <p:attrName>style.visibility</p:attrName>
                                        </p:attrNameLst>
                                      </p:cBhvr>
                                      <p:to>
                                        <p:strVal val="visible"/>
                                      </p:to>
                                    </p:set>
                                    <p:anim calcmode="lin" valueType="num">
                                      <p:cBhvr>
                                        <p:cTn id="31" dur="2000" fill="hold"/>
                                        <p:tgtEl>
                                          <p:spTgt spid="40965">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40965">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40965">
                                            <p:txEl>
                                              <p:pRg st="4" end="4"/>
                                            </p:txEl>
                                          </p:spTgt>
                                        </p:tgtEl>
                                      </p:cBhvr>
                                    </p:animEffect>
                                  </p:childTnLst>
                                </p:cTn>
                              </p:par>
                            </p:childTnLst>
                          </p:cTn>
                        </p:par>
                        <p:par>
                          <p:cTn id="34" fill="hold">
                            <p:stCondLst>
                              <p:cond delay="10000"/>
                            </p:stCondLst>
                            <p:childTnLst>
                              <p:par>
                                <p:cTn id="35" presetID="55" presetClass="entr" presetSubtype="0" fill="hold" grpId="0" nodeType="afterEffect">
                                  <p:stCondLst>
                                    <p:cond delay="0"/>
                                  </p:stCondLst>
                                  <p:childTnLst>
                                    <p:set>
                                      <p:cBhvr>
                                        <p:cTn id="36" dur="1" fill="hold">
                                          <p:stCondLst>
                                            <p:cond delay="0"/>
                                          </p:stCondLst>
                                        </p:cTn>
                                        <p:tgtEl>
                                          <p:spTgt spid="40965">
                                            <p:txEl>
                                              <p:pRg st="5" end="5"/>
                                            </p:txEl>
                                          </p:spTgt>
                                        </p:tgtEl>
                                        <p:attrNameLst>
                                          <p:attrName>style.visibility</p:attrName>
                                        </p:attrNameLst>
                                      </p:cBhvr>
                                      <p:to>
                                        <p:strVal val="visible"/>
                                      </p:to>
                                    </p:set>
                                    <p:anim calcmode="lin" valueType="num">
                                      <p:cBhvr>
                                        <p:cTn id="37" dur="2000" fill="hold"/>
                                        <p:tgtEl>
                                          <p:spTgt spid="40965">
                                            <p:txEl>
                                              <p:pRg st="5" end="5"/>
                                            </p:txEl>
                                          </p:spTgt>
                                        </p:tgtEl>
                                        <p:attrNameLst>
                                          <p:attrName>ppt_w</p:attrName>
                                        </p:attrNameLst>
                                      </p:cBhvr>
                                      <p:tavLst>
                                        <p:tav tm="0">
                                          <p:val>
                                            <p:strVal val="#ppt_w*0.70"/>
                                          </p:val>
                                        </p:tav>
                                        <p:tav tm="100000">
                                          <p:val>
                                            <p:strVal val="#ppt_w"/>
                                          </p:val>
                                        </p:tav>
                                      </p:tavLst>
                                    </p:anim>
                                    <p:anim calcmode="lin" valueType="num">
                                      <p:cBhvr>
                                        <p:cTn id="38" dur="2000" fill="hold"/>
                                        <p:tgtEl>
                                          <p:spTgt spid="40965">
                                            <p:txEl>
                                              <p:pRg st="5" end="5"/>
                                            </p:txEl>
                                          </p:spTgt>
                                        </p:tgtEl>
                                        <p:attrNameLst>
                                          <p:attrName>ppt_h</p:attrName>
                                        </p:attrNameLst>
                                      </p:cBhvr>
                                      <p:tavLst>
                                        <p:tav tm="0">
                                          <p:val>
                                            <p:strVal val="#ppt_h"/>
                                          </p:val>
                                        </p:tav>
                                        <p:tav tm="100000">
                                          <p:val>
                                            <p:strVal val="#ppt_h"/>
                                          </p:val>
                                        </p:tav>
                                      </p:tavLst>
                                    </p:anim>
                                    <p:animEffect transition="in" filter="fade">
                                      <p:cBhvr>
                                        <p:cTn id="39" dur="2000"/>
                                        <p:tgtEl>
                                          <p:spTgt spid="40965">
                                            <p:txEl>
                                              <p:pRg st="5" end="5"/>
                                            </p:txEl>
                                          </p:spTgt>
                                        </p:tgtEl>
                                      </p:cBhvr>
                                    </p:animEffect>
                                  </p:childTnLst>
                                </p:cTn>
                              </p:par>
                            </p:childTnLst>
                          </p:cTn>
                        </p:par>
                        <p:par>
                          <p:cTn id="40" fill="hold">
                            <p:stCondLst>
                              <p:cond delay="12000"/>
                            </p:stCondLst>
                            <p:childTnLst>
                              <p:par>
                                <p:cTn id="41" presetID="55" presetClass="entr" presetSubtype="0" fill="hold" grpId="0" nodeType="afterEffect">
                                  <p:stCondLst>
                                    <p:cond delay="0"/>
                                  </p:stCondLst>
                                  <p:childTnLst>
                                    <p:set>
                                      <p:cBhvr>
                                        <p:cTn id="42" dur="1" fill="hold">
                                          <p:stCondLst>
                                            <p:cond delay="0"/>
                                          </p:stCondLst>
                                        </p:cTn>
                                        <p:tgtEl>
                                          <p:spTgt spid="40965">
                                            <p:txEl>
                                              <p:pRg st="6" end="6"/>
                                            </p:txEl>
                                          </p:spTgt>
                                        </p:tgtEl>
                                        <p:attrNameLst>
                                          <p:attrName>style.visibility</p:attrName>
                                        </p:attrNameLst>
                                      </p:cBhvr>
                                      <p:to>
                                        <p:strVal val="visible"/>
                                      </p:to>
                                    </p:set>
                                    <p:anim calcmode="lin" valueType="num">
                                      <p:cBhvr>
                                        <p:cTn id="43" dur="2000" fill="hold"/>
                                        <p:tgtEl>
                                          <p:spTgt spid="40965">
                                            <p:txEl>
                                              <p:pRg st="6" end="6"/>
                                            </p:txEl>
                                          </p:spTgt>
                                        </p:tgtEl>
                                        <p:attrNameLst>
                                          <p:attrName>ppt_w</p:attrName>
                                        </p:attrNameLst>
                                      </p:cBhvr>
                                      <p:tavLst>
                                        <p:tav tm="0">
                                          <p:val>
                                            <p:strVal val="#ppt_w*0.70"/>
                                          </p:val>
                                        </p:tav>
                                        <p:tav tm="100000">
                                          <p:val>
                                            <p:strVal val="#ppt_w"/>
                                          </p:val>
                                        </p:tav>
                                      </p:tavLst>
                                    </p:anim>
                                    <p:anim calcmode="lin" valueType="num">
                                      <p:cBhvr>
                                        <p:cTn id="44" dur="2000" fill="hold"/>
                                        <p:tgtEl>
                                          <p:spTgt spid="40965">
                                            <p:txEl>
                                              <p:pRg st="6" end="6"/>
                                            </p:txEl>
                                          </p:spTgt>
                                        </p:tgtEl>
                                        <p:attrNameLst>
                                          <p:attrName>ppt_h</p:attrName>
                                        </p:attrNameLst>
                                      </p:cBhvr>
                                      <p:tavLst>
                                        <p:tav tm="0">
                                          <p:val>
                                            <p:strVal val="#ppt_h"/>
                                          </p:val>
                                        </p:tav>
                                        <p:tav tm="100000">
                                          <p:val>
                                            <p:strVal val="#ppt_h"/>
                                          </p:val>
                                        </p:tav>
                                      </p:tavLst>
                                    </p:anim>
                                    <p:animEffect transition="in" filter="fade">
                                      <p:cBhvr>
                                        <p:cTn id="45" dur="2000"/>
                                        <p:tgtEl>
                                          <p:spTgt spid="4096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uiExpand="1" build="p" bldLvl="5"/>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4000" b="-4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513" y="9499"/>
            <a:ext cx="10058400" cy="1184962"/>
          </a:xfrm>
          <a:prstGeom prst="rect">
            <a:avLst/>
          </a:prstGeom>
        </p:spPr>
      </p:pic>
      <p:sp>
        <p:nvSpPr>
          <p:cNvPr id="5" name="TextBox 4"/>
          <p:cNvSpPr txBox="1"/>
          <p:nvPr/>
        </p:nvSpPr>
        <p:spPr>
          <a:xfrm>
            <a:off x="404019" y="1295278"/>
            <a:ext cx="11353800" cy="523220"/>
          </a:xfrm>
          <a:prstGeom prst="rect">
            <a:avLst/>
          </a:prstGeom>
          <a:solidFill>
            <a:srgbClr val="000000">
              <a:alpha val="65098"/>
            </a:srgbClr>
          </a:solidFill>
        </p:spPr>
        <p:txBody>
          <a:bodyPr wrap="square" rtlCol="0">
            <a:spAutoFit/>
          </a:bodyPr>
          <a:lstStyle/>
          <a:p>
            <a:r>
              <a:rPr lang="en-US" sz="2800" b="1" dirty="0" smtClean="0">
                <a:solidFill>
                  <a:schemeClr val="bg1"/>
                </a:solidFill>
                <a:ea typeface="Arial" charset="0"/>
                <a:cs typeface="Arial" charset="0"/>
              </a:rPr>
              <a:t>The Second Coming of Christ Occurred More Than 1900 Year Ago</a:t>
            </a:r>
            <a:endParaRPr lang="en-US" sz="2800" b="1" dirty="0">
              <a:solidFill>
                <a:schemeClr val="bg1"/>
              </a:solidFill>
              <a:ea typeface="Arial" charset="0"/>
              <a:cs typeface="Arial" charset="0"/>
            </a:endParaRPr>
          </a:p>
        </p:txBody>
      </p:sp>
      <p:sp>
        <p:nvSpPr>
          <p:cNvPr id="14" name="TextBox 13"/>
          <p:cNvSpPr txBox="1"/>
          <p:nvPr/>
        </p:nvSpPr>
        <p:spPr>
          <a:xfrm>
            <a:off x="404019" y="1919315"/>
            <a:ext cx="11353800" cy="523220"/>
          </a:xfrm>
          <a:prstGeom prst="rect">
            <a:avLst/>
          </a:prstGeom>
          <a:solidFill>
            <a:srgbClr val="000000">
              <a:alpha val="65098"/>
            </a:srgbClr>
          </a:solidFill>
        </p:spPr>
        <p:txBody>
          <a:bodyPr wrap="square" rtlCol="0">
            <a:spAutoFit/>
          </a:bodyPr>
          <a:lstStyle/>
          <a:p>
            <a:r>
              <a:rPr lang="en-US" sz="2800" b="1" dirty="0" smtClean="0">
                <a:solidFill>
                  <a:schemeClr val="bg1"/>
                </a:solidFill>
                <a:ea typeface="Arial" charset="0"/>
                <a:cs typeface="Arial" charset="0"/>
              </a:rPr>
              <a:t>Also, At That Same Time Jesus Inaugurated The Eternal Kingdom</a:t>
            </a:r>
            <a:endParaRPr lang="en-US" sz="2800" b="1" dirty="0">
              <a:solidFill>
                <a:schemeClr val="bg1"/>
              </a:solidFill>
              <a:ea typeface="Arial" charset="0"/>
              <a:cs typeface="Arial" charset="0"/>
            </a:endParaRPr>
          </a:p>
        </p:txBody>
      </p:sp>
      <p:sp>
        <p:nvSpPr>
          <p:cNvPr id="15" name="TextBox 14"/>
          <p:cNvSpPr txBox="1"/>
          <p:nvPr/>
        </p:nvSpPr>
        <p:spPr>
          <a:xfrm>
            <a:off x="404813" y="2529870"/>
            <a:ext cx="11353800" cy="523220"/>
          </a:xfrm>
          <a:prstGeom prst="rect">
            <a:avLst/>
          </a:prstGeom>
          <a:solidFill>
            <a:srgbClr val="000000">
              <a:alpha val="65098"/>
            </a:srgbClr>
          </a:solidFill>
        </p:spPr>
        <p:txBody>
          <a:bodyPr wrap="square" rtlCol="0">
            <a:spAutoFit/>
          </a:bodyPr>
          <a:lstStyle/>
          <a:p>
            <a:r>
              <a:rPr lang="en-US" sz="2800" b="1" dirty="0" smtClean="0">
                <a:solidFill>
                  <a:schemeClr val="bg1"/>
                </a:solidFill>
                <a:ea typeface="Arial" charset="0"/>
                <a:cs typeface="Arial" charset="0"/>
              </a:rPr>
              <a:t>At That Time The Resurrection Of All The Dead Happened</a:t>
            </a:r>
            <a:endParaRPr lang="en-US" sz="2800" b="1" dirty="0">
              <a:solidFill>
                <a:schemeClr val="bg1"/>
              </a:solidFill>
              <a:ea typeface="Arial" charset="0"/>
              <a:cs typeface="Arial" charset="0"/>
            </a:endParaRPr>
          </a:p>
        </p:txBody>
      </p:sp>
      <p:sp>
        <p:nvSpPr>
          <p:cNvPr id="16" name="TextBox 15"/>
          <p:cNvSpPr txBox="1"/>
          <p:nvPr/>
        </p:nvSpPr>
        <p:spPr>
          <a:xfrm>
            <a:off x="404019" y="3167390"/>
            <a:ext cx="11353800" cy="523220"/>
          </a:xfrm>
          <a:prstGeom prst="rect">
            <a:avLst/>
          </a:prstGeom>
          <a:solidFill>
            <a:srgbClr val="000000">
              <a:alpha val="65098"/>
            </a:srgbClr>
          </a:solidFill>
        </p:spPr>
        <p:txBody>
          <a:bodyPr wrap="square" rtlCol="0">
            <a:spAutoFit/>
          </a:bodyPr>
          <a:lstStyle/>
          <a:p>
            <a:r>
              <a:rPr lang="en-US" sz="2800" b="1" dirty="0" smtClean="0">
                <a:solidFill>
                  <a:schemeClr val="bg1"/>
                </a:solidFill>
                <a:ea typeface="Arial" charset="0"/>
                <a:cs typeface="Arial" charset="0"/>
              </a:rPr>
              <a:t>And, At That Time The Final Judgment Took Place </a:t>
            </a:r>
            <a:endParaRPr lang="en-US" sz="2800" b="1" dirty="0">
              <a:solidFill>
                <a:schemeClr val="bg1"/>
              </a:solidFill>
              <a:ea typeface="Arial" charset="0"/>
              <a:cs typeface="Arial" charset="0"/>
            </a:endParaRPr>
          </a:p>
        </p:txBody>
      </p:sp>
      <p:sp>
        <p:nvSpPr>
          <p:cNvPr id="17" name="TextBox 16"/>
          <p:cNvSpPr txBox="1"/>
          <p:nvPr/>
        </p:nvSpPr>
        <p:spPr>
          <a:xfrm>
            <a:off x="404019" y="3829405"/>
            <a:ext cx="11353800" cy="523220"/>
          </a:xfrm>
          <a:prstGeom prst="rect">
            <a:avLst/>
          </a:prstGeom>
          <a:solidFill>
            <a:srgbClr val="000000">
              <a:alpha val="65098"/>
            </a:srgbClr>
          </a:solidFill>
        </p:spPr>
        <p:txBody>
          <a:bodyPr wrap="square" rtlCol="0">
            <a:spAutoFit/>
          </a:bodyPr>
          <a:lstStyle/>
          <a:p>
            <a:r>
              <a:rPr lang="en-US" sz="2800" b="1" dirty="0" smtClean="0">
                <a:solidFill>
                  <a:schemeClr val="bg1"/>
                </a:solidFill>
                <a:ea typeface="Arial" charset="0"/>
                <a:cs typeface="Arial" charset="0"/>
              </a:rPr>
              <a:t>And, The World Ended More Than 1900 Years Ago in 70 AD</a:t>
            </a:r>
            <a:endParaRPr lang="en-US" sz="2800" b="1" dirty="0">
              <a:solidFill>
                <a:schemeClr val="bg1"/>
              </a:solidFill>
              <a:ea typeface="Arial" charset="0"/>
              <a:cs typeface="Arial"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154" y="1295278"/>
            <a:ext cx="11483677" cy="41911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par>
                          <p:cTn id="10" fill="hold">
                            <p:stCondLst>
                              <p:cond delay="2000"/>
                            </p:stCondLst>
                            <p:childTnLst>
                              <p:par>
                                <p:cTn id="11" presetID="55" presetClass="entr" presetSubtype="0" fill="hold" grpId="0" nodeType="afterEffect">
                                  <p:stCondLst>
                                    <p:cond delay="1000"/>
                                  </p:stCondLst>
                                  <p:childTnLst>
                                    <p:set>
                                      <p:cBhvr>
                                        <p:cTn id="12" dur="1" fill="hold">
                                          <p:stCondLst>
                                            <p:cond delay="0"/>
                                          </p:stCondLst>
                                        </p:cTn>
                                        <p:tgtEl>
                                          <p:spTgt spid="14"/>
                                        </p:tgtEl>
                                        <p:attrNameLst>
                                          <p:attrName>style.visibility</p:attrName>
                                        </p:attrNameLst>
                                      </p:cBhvr>
                                      <p:to>
                                        <p:strVal val="visible"/>
                                      </p:to>
                                    </p:set>
                                    <p:anim calcmode="lin" valueType="num">
                                      <p:cBhvr>
                                        <p:cTn id="13" dur="2000" fill="hold"/>
                                        <p:tgtEl>
                                          <p:spTgt spid="14"/>
                                        </p:tgtEl>
                                        <p:attrNameLst>
                                          <p:attrName>ppt_w</p:attrName>
                                        </p:attrNameLst>
                                      </p:cBhvr>
                                      <p:tavLst>
                                        <p:tav tm="0">
                                          <p:val>
                                            <p:strVal val="#ppt_w*0.70"/>
                                          </p:val>
                                        </p:tav>
                                        <p:tav tm="100000">
                                          <p:val>
                                            <p:strVal val="#ppt_w"/>
                                          </p:val>
                                        </p:tav>
                                      </p:tavLst>
                                    </p:anim>
                                    <p:anim calcmode="lin" valueType="num">
                                      <p:cBhvr>
                                        <p:cTn id="14" dur="2000" fill="hold"/>
                                        <p:tgtEl>
                                          <p:spTgt spid="14"/>
                                        </p:tgtEl>
                                        <p:attrNameLst>
                                          <p:attrName>ppt_h</p:attrName>
                                        </p:attrNameLst>
                                      </p:cBhvr>
                                      <p:tavLst>
                                        <p:tav tm="0">
                                          <p:val>
                                            <p:strVal val="#ppt_h"/>
                                          </p:val>
                                        </p:tav>
                                        <p:tav tm="100000">
                                          <p:val>
                                            <p:strVal val="#ppt_h"/>
                                          </p:val>
                                        </p:tav>
                                      </p:tavLst>
                                    </p:anim>
                                    <p:animEffect transition="in" filter="fade">
                                      <p:cBhvr>
                                        <p:cTn id="15" dur="2000"/>
                                        <p:tgtEl>
                                          <p:spTgt spid="14"/>
                                        </p:tgtEl>
                                      </p:cBhvr>
                                    </p:animEffect>
                                  </p:childTnLst>
                                </p:cTn>
                              </p:par>
                            </p:childTnLst>
                          </p:cTn>
                        </p:par>
                        <p:par>
                          <p:cTn id="16" fill="hold">
                            <p:stCondLst>
                              <p:cond delay="5000"/>
                            </p:stCondLst>
                            <p:childTnLst>
                              <p:par>
                                <p:cTn id="17" presetID="55" presetClass="entr" presetSubtype="0" fill="hold" grpId="0" nodeType="after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2000" fill="hold"/>
                                        <p:tgtEl>
                                          <p:spTgt spid="15"/>
                                        </p:tgtEl>
                                        <p:attrNameLst>
                                          <p:attrName>ppt_w</p:attrName>
                                        </p:attrNameLst>
                                      </p:cBhvr>
                                      <p:tavLst>
                                        <p:tav tm="0">
                                          <p:val>
                                            <p:strVal val="#ppt_w*0.70"/>
                                          </p:val>
                                        </p:tav>
                                        <p:tav tm="100000">
                                          <p:val>
                                            <p:strVal val="#ppt_w"/>
                                          </p:val>
                                        </p:tav>
                                      </p:tavLst>
                                    </p:anim>
                                    <p:anim calcmode="lin" valueType="num">
                                      <p:cBhvr>
                                        <p:cTn id="20" dur="2000" fill="hold"/>
                                        <p:tgtEl>
                                          <p:spTgt spid="15"/>
                                        </p:tgtEl>
                                        <p:attrNameLst>
                                          <p:attrName>ppt_h</p:attrName>
                                        </p:attrNameLst>
                                      </p:cBhvr>
                                      <p:tavLst>
                                        <p:tav tm="0">
                                          <p:val>
                                            <p:strVal val="#ppt_h"/>
                                          </p:val>
                                        </p:tav>
                                        <p:tav tm="100000">
                                          <p:val>
                                            <p:strVal val="#ppt_h"/>
                                          </p:val>
                                        </p:tav>
                                      </p:tavLst>
                                    </p:anim>
                                    <p:animEffect transition="in" filter="fade">
                                      <p:cBhvr>
                                        <p:cTn id="21" dur="2000"/>
                                        <p:tgtEl>
                                          <p:spTgt spid="15"/>
                                        </p:tgtEl>
                                      </p:cBhvr>
                                    </p:animEffect>
                                  </p:childTnLst>
                                </p:cTn>
                              </p:par>
                            </p:childTnLst>
                          </p:cTn>
                        </p:par>
                        <p:par>
                          <p:cTn id="22" fill="hold">
                            <p:stCondLst>
                              <p:cond delay="8000"/>
                            </p:stCondLst>
                            <p:childTnLst>
                              <p:par>
                                <p:cTn id="23" presetID="55" presetClass="entr" presetSubtype="0" fill="hold" grpId="0" nodeType="afterEffect">
                                  <p:stCondLst>
                                    <p:cond delay="10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2000" fill="hold"/>
                                        <p:tgtEl>
                                          <p:spTgt spid="16"/>
                                        </p:tgtEl>
                                        <p:attrNameLst>
                                          <p:attrName>ppt_w</p:attrName>
                                        </p:attrNameLst>
                                      </p:cBhvr>
                                      <p:tavLst>
                                        <p:tav tm="0">
                                          <p:val>
                                            <p:strVal val="#ppt_w*0.70"/>
                                          </p:val>
                                        </p:tav>
                                        <p:tav tm="100000">
                                          <p:val>
                                            <p:strVal val="#ppt_w"/>
                                          </p:val>
                                        </p:tav>
                                      </p:tavLst>
                                    </p:anim>
                                    <p:anim calcmode="lin" valueType="num">
                                      <p:cBhvr>
                                        <p:cTn id="26" dur="2000" fill="hold"/>
                                        <p:tgtEl>
                                          <p:spTgt spid="16"/>
                                        </p:tgtEl>
                                        <p:attrNameLst>
                                          <p:attrName>ppt_h</p:attrName>
                                        </p:attrNameLst>
                                      </p:cBhvr>
                                      <p:tavLst>
                                        <p:tav tm="0">
                                          <p:val>
                                            <p:strVal val="#ppt_h"/>
                                          </p:val>
                                        </p:tav>
                                        <p:tav tm="100000">
                                          <p:val>
                                            <p:strVal val="#ppt_h"/>
                                          </p:val>
                                        </p:tav>
                                      </p:tavLst>
                                    </p:anim>
                                    <p:animEffect transition="in" filter="fade">
                                      <p:cBhvr>
                                        <p:cTn id="27" dur="2000"/>
                                        <p:tgtEl>
                                          <p:spTgt spid="16"/>
                                        </p:tgtEl>
                                      </p:cBhvr>
                                    </p:animEffect>
                                  </p:childTnLst>
                                </p:cTn>
                              </p:par>
                            </p:childTnLst>
                          </p:cTn>
                        </p:par>
                        <p:par>
                          <p:cTn id="28" fill="hold">
                            <p:stCondLst>
                              <p:cond delay="11000"/>
                            </p:stCondLst>
                            <p:childTnLst>
                              <p:par>
                                <p:cTn id="29" presetID="55" presetClass="entr" presetSubtype="0" fill="hold" grpId="0" nodeType="afterEffect">
                                  <p:stCondLst>
                                    <p:cond delay="1000"/>
                                  </p:stCondLst>
                                  <p:childTnLst>
                                    <p:set>
                                      <p:cBhvr>
                                        <p:cTn id="30" dur="1" fill="hold">
                                          <p:stCondLst>
                                            <p:cond delay="0"/>
                                          </p:stCondLst>
                                        </p:cTn>
                                        <p:tgtEl>
                                          <p:spTgt spid="17"/>
                                        </p:tgtEl>
                                        <p:attrNameLst>
                                          <p:attrName>style.visibility</p:attrName>
                                        </p:attrNameLst>
                                      </p:cBhvr>
                                      <p:to>
                                        <p:strVal val="visible"/>
                                      </p:to>
                                    </p:set>
                                    <p:anim calcmode="lin" valueType="num">
                                      <p:cBhvr>
                                        <p:cTn id="31" dur="2000" fill="hold"/>
                                        <p:tgtEl>
                                          <p:spTgt spid="17"/>
                                        </p:tgtEl>
                                        <p:attrNameLst>
                                          <p:attrName>ppt_w</p:attrName>
                                        </p:attrNameLst>
                                      </p:cBhvr>
                                      <p:tavLst>
                                        <p:tav tm="0">
                                          <p:val>
                                            <p:strVal val="#ppt_w*0.70"/>
                                          </p:val>
                                        </p:tav>
                                        <p:tav tm="100000">
                                          <p:val>
                                            <p:strVal val="#ppt_w"/>
                                          </p:val>
                                        </p:tav>
                                      </p:tavLst>
                                    </p:anim>
                                    <p:anim calcmode="lin" valueType="num">
                                      <p:cBhvr>
                                        <p:cTn id="32" dur="2000" fill="hold"/>
                                        <p:tgtEl>
                                          <p:spTgt spid="17"/>
                                        </p:tgtEl>
                                        <p:attrNameLst>
                                          <p:attrName>ppt_h</p:attrName>
                                        </p:attrNameLst>
                                      </p:cBhvr>
                                      <p:tavLst>
                                        <p:tav tm="0">
                                          <p:val>
                                            <p:strVal val="#ppt_h"/>
                                          </p:val>
                                        </p:tav>
                                        <p:tav tm="100000">
                                          <p:val>
                                            <p:strVal val="#ppt_h"/>
                                          </p:val>
                                        </p:tav>
                                      </p:tavLst>
                                    </p:anim>
                                    <p:animEffect transition="in" filter="fade">
                                      <p:cBhvr>
                                        <p:cTn id="33" dur="2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circle(in)">
                                      <p:cBhvr>
                                        <p:cTn id="3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6" grpId="0" animBg="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594518" y="1676400"/>
            <a:ext cx="10972801" cy="2400657"/>
          </a:xfrm>
          <a:prstGeom prst="rect">
            <a:avLst/>
          </a:prstGeom>
          <a:solidFill>
            <a:srgbClr val="FFFFFF">
              <a:alpha val="79999"/>
            </a:srgbClr>
          </a:solidFill>
          <a:ln w="3810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i="1" dirty="0"/>
              <a:t>“</a:t>
            </a:r>
            <a:r>
              <a:rPr lang="en-US" sz="3000" b="1" i="1" dirty="0"/>
              <a:t>The Holy Scriptures teach that the second coming of Christ, including the establishment of the eternal kingdom, the day of judgment, the end of the world and the resurrection of the dead occurred with the fall of Judaism in A.D. 70.”</a:t>
            </a:r>
            <a:r>
              <a:rPr lang="en-US" sz="3000" b="1" dirty="0"/>
              <a:t> </a:t>
            </a:r>
            <a:r>
              <a:rPr lang="en-US" sz="3000" b="1" dirty="0">
                <a:solidFill>
                  <a:schemeClr val="accent2"/>
                </a:solidFill>
              </a:rPr>
              <a:t>(Max King, July 1973)</a:t>
            </a:r>
          </a:p>
        </p:txBody>
      </p:sp>
      <p:sp>
        <p:nvSpPr>
          <p:cNvPr id="6149" name="Text Box 5"/>
          <p:cNvSpPr txBox="1">
            <a:spLocks noChangeArrowheads="1"/>
          </p:cNvSpPr>
          <p:nvPr/>
        </p:nvSpPr>
        <p:spPr bwMode="auto">
          <a:xfrm>
            <a:off x="595312" y="4343400"/>
            <a:ext cx="10972801" cy="2400657"/>
          </a:xfrm>
          <a:prstGeom prst="rect">
            <a:avLst/>
          </a:prstGeom>
          <a:solidFill>
            <a:srgbClr val="FFFFFF">
              <a:alpha val="79999"/>
            </a:srgbClr>
          </a:solidFill>
          <a:ln w="38100">
            <a:solidFill>
              <a:schemeClr val="bg1"/>
            </a:solidFill>
            <a:miter lim="800000"/>
            <a:headEnd/>
            <a:tailEnd/>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000" b="1" i="1" dirty="0"/>
              <a:t>“The holy Scriptures teach that the second coming of Christ, including the establishment of the eternal kingdom, the day of judgment, the end of the world and the resurrection of the dead occurred with the fall of Jerusalem in 70 A.D.”</a:t>
            </a:r>
            <a:r>
              <a:rPr lang="en-US" sz="3000" b="1" dirty="0"/>
              <a:t> </a:t>
            </a:r>
            <a:r>
              <a:rPr lang="en-US" sz="3000" b="1" dirty="0">
                <a:solidFill>
                  <a:schemeClr val="accent2"/>
                </a:solidFill>
              </a:rPr>
              <a:t>(Charles </a:t>
            </a:r>
            <a:r>
              <a:rPr lang="en-US" sz="3000" b="1" dirty="0" err="1">
                <a:solidFill>
                  <a:schemeClr val="accent2"/>
                </a:solidFill>
              </a:rPr>
              <a:t>Geiser</a:t>
            </a:r>
            <a:r>
              <a:rPr lang="en-US" sz="3000" b="1" dirty="0">
                <a:solidFill>
                  <a:schemeClr val="accent2"/>
                </a:solidFill>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719" y="0"/>
            <a:ext cx="9296400" cy="11094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p:cTn id="7" dur="2000" fill="hold"/>
                                        <p:tgtEl>
                                          <p:spTgt spid="6148"/>
                                        </p:tgtEl>
                                        <p:attrNameLst>
                                          <p:attrName>ppt_w</p:attrName>
                                        </p:attrNameLst>
                                      </p:cBhvr>
                                      <p:tavLst>
                                        <p:tav tm="0">
                                          <p:val>
                                            <p:strVal val="#ppt_w*0.70"/>
                                          </p:val>
                                        </p:tav>
                                        <p:tav tm="100000">
                                          <p:val>
                                            <p:strVal val="#ppt_w"/>
                                          </p:val>
                                        </p:tav>
                                      </p:tavLst>
                                    </p:anim>
                                    <p:anim calcmode="lin" valueType="num">
                                      <p:cBhvr>
                                        <p:cTn id="8" dur="2000" fill="hold"/>
                                        <p:tgtEl>
                                          <p:spTgt spid="6148"/>
                                        </p:tgtEl>
                                        <p:attrNameLst>
                                          <p:attrName>ppt_h</p:attrName>
                                        </p:attrNameLst>
                                      </p:cBhvr>
                                      <p:tavLst>
                                        <p:tav tm="0">
                                          <p:val>
                                            <p:strVal val="#ppt_h"/>
                                          </p:val>
                                        </p:tav>
                                        <p:tav tm="100000">
                                          <p:val>
                                            <p:strVal val="#ppt_h"/>
                                          </p:val>
                                        </p:tav>
                                      </p:tavLst>
                                    </p:anim>
                                    <p:animEffect transition="in" filter="fade">
                                      <p:cBhvr>
                                        <p:cTn id="9" dur="2000"/>
                                        <p:tgtEl>
                                          <p:spTgt spid="614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149"/>
                                        </p:tgtEl>
                                        <p:attrNameLst>
                                          <p:attrName>style.visibility</p:attrName>
                                        </p:attrNameLst>
                                      </p:cBhvr>
                                      <p:to>
                                        <p:strVal val="visible"/>
                                      </p:to>
                                    </p:set>
                                    <p:anim calcmode="lin" valueType="num">
                                      <p:cBhvr>
                                        <p:cTn id="14" dur="2000" fill="hold"/>
                                        <p:tgtEl>
                                          <p:spTgt spid="6149"/>
                                        </p:tgtEl>
                                        <p:attrNameLst>
                                          <p:attrName>ppt_w</p:attrName>
                                        </p:attrNameLst>
                                      </p:cBhvr>
                                      <p:tavLst>
                                        <p:tav tm="0">
                                          <p:val>
                                            <p:strVal val="#ppt_w*0.70"/>
                                          </p:val>
                                        </p:tav>
                                        <p:tav tm="100000">
                                          <p:val>
                                            <p:strVal val="#ppt_w"/>
                                          </p:val>
                                        </p:tav>
                                      </p:tavLst>
                                    </p:anim>
                                    <p:anim calcmode="lin" valueType="num">
                                      <p:cBhvr>
                                        <p:cTn id="15" dur="2000" fill="hold"/>
                                        <p:tgtEl>
                                          <p:spTgt spid="6149"/>
                                        </p:tgtEl>
                                        <p:attrNameLst>
                                          <p:attrName>ppt_h</p:attrName>
                                        </p:attrNameLst>
                                      </p:cBhvr>
                                      <p:tavLst>
                                        <p:tav tm="0">
                                          <p:val>
                                            <p:strVal val="#ppt_h"/>
                                          </p:val>
                                        </p:tav>
                                        <p:tav tm="100000">
                                          <p:val>
                                            <p:strVal val="#ppt_h"/>
                                          </p:val>
                                        </p:tav>
                                      </p:tavLst>
                                    </p:anim>
                                    <p:animEffect transition="in" filter="fade">
                                      <p:cBhvr>
                                        <p:cTn id="16" dur="2000"/>
                                        <p:tgtEl>
                                          <p:spTgt spid="6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p:bldP spid="61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822" y="0"/>
            <a:ext cx="8394192" cy="1109472"/>
          </a:xfrm>
          <a:prstGeom prst="rect">
            <a:avLst/>
          </a:prstGeom>
        </p:spPr>
      </p:pic>
      <p:sp>
        <p:nvSpPr>
          <p:cNvPr id="4" name="TextBox 3"/>
          <p:cNvSpPr txBox="1"/>
          <p:nvPr/>
        </p:nvSpPr>
        <p:spPr>
          <a:xfrm>
            <a:off x="442119" y="1644194"/>
            <a:ext cx="5181600" cy="1754326"/>
          </a:xfrm>
          <a:prstGeom prst="rect">
            <a:avLst/>
          </a:prstGeom>
          <a:gradFill>
            <a:gsLst>
              <a:gs pos="0">
                <a:schemeClr val="tx1"/>
              </a:gs>
              <a:gs pos="50000">
                <a:schemeClr val="accent1">
                  <a:shade val="67500"/>
                  <a:satMod val="115000"/>
                </a:schemeClr>
              </a:gs>
              <a:gs pos="100000">
                <a:schemeClr val="accent1">
                  <a:shade val="100000"/>
                  <a:satMod val="115000"/>
                </a:schemeClr>
              </a:gs>
            </a:gsLst>
            <a:lin ang="5400000" scaled="0"/>
          </a:gradFill>
          <a:ln w="57150">
            <a:solidFill>
              <a:srgbClr val="FFFFFF"/>
            </a:solidFill>
          </a:ln>
        </p:spPr>
        <p:txBody>
          <a:bodyPr wrap="square" rtlCol="0">
            <a:spAutoFit/>
          </a:bodyPr>
          <a:lstStyle/>
          <a:p>
            <a:pPr algn="ctr"/>
            <a:r>
              <a:rPr lang="en-US" sz="5400" b="1" dirty="0" smtClean="0">
                <a:ln>
                  <a:solidFill>
                    <a:schemeClr val="tx1"/>
                  </a:solidFill>
                </a:ln>
                <a:solidFill>
                  <a:schemeClr val="bg1"/>
                </a:solidFill>
                <a:latin typeface="+mj-lt"/>
              </a:rPr>
              <a:t>The A.D. 70 Doctrine</a:t>
            </a:r>
            <a:endParaRPr lang="en-US" sz="5400" b="1" dirty="0">
              <a:ln>
                <a:solidFill>
                  <a:schemeClr val="tx1"/>
                </a:solidFill>
              </a:ln>
              <a:solidFill>
                <a:schemeClr val="bg1"/>
              </a:solidFill>
              <a:latin typeface="+mj-lt"/>
            </a:endParaRPr>
          </a:p>
        </p:txBody>
      </p:sp>
      <p:sp>
        <p:nvSpPr>
          <p:cNvPr id="7" name="TextBox 6"/>
          <p:cNvSpPr txBox="1"/>
          <p:nvPr/>
        </p:nvSpPr>
        <p:spPr>
          <a:xfrm>
            <a:off x="6538119" y="1628954"/>
            <a:ext cx="5181600" cy="1754326"/>
          </a:xfrm>
          <a:prstGeom prst="rect">
            <a:avLst/>
          </a:prstGeom>
          <a:gradFill>
            <a:gsLst>
              <a:gs pos="0">
                <a:schemeClr val="tx1"/>
              </a:gs>
              <a:gs pos="50000">
                <a:schemeClr val="accent1">
                  <a:shade val="67500"/>
                  <a:satMod val="115000"/>
                </a:schemeClr>
              </a:gs>
              <a:gs pos="100000">
                <a:schemeClr val="accent1">
                  <a:shade val="100000"/>
                  <a:satMod val="115000"/>
                </a:schemeClr>
              </a:gs>
            </a:gsLst>
            <a:lin ang="5400000" scaled="0"/>
          </a:gradFill>
          <a:ln w="57150">
            <a:solidFill>
              <a:srgbClr val="FFFFFF"/>
            </a:solidFill>
          </a:ln>
        </p:spPr>
        <p:txBody>
          <a:bodyPr wrap="square" rtlCol="0">
            <a:spAutoFit/>
          </a:bodyPr>
          <a:lstStyle/>
          <a:p>
            <a:pPr algn="ctr"/>
            <a:r>
              <a:rPr lang="en-US" sz="5400" b="1" dirty="0" smtClean="0">
                <a:ln>
                  <a:solidFill>
                    <a:schemeClr val="tx1"/>
                  </a:solidFill>
                </a:ln>
                <a:solidFill>
                  <a:schemeClr val="bg1"/>
                </a:solidFill>
                <a:latin typeface="+mj-lt"/>
              </a:rPr>
              <a:t>Realized Eschatology</a:t>
            </a:r>
            <a:endParaRPr lang="en-US" sz="5400" b="1" dirty="0">
              <a:ln>
                <a:solidFill>
                  <a:schemeClr val="tx1"/>
                </a:solidFill>
              </a:ln>
              <a:solidFill>
                <a:schemeClr val="bg1"/>
              </a:solidFill>
              <a:latin typeface="+mj-lt"/>
            </a:endParaRPr>
          </a:p>
        </p:txBody>
      </p:sp>
      <p:sp>
        <p:nvSpPr>
          <p:cNvPr id="8" name="TextBox 7"/>
          <p:cNvSpPr txBox="1"/>
          <p:nvPr/>
        </p:nvSpPr>
        <p:spPr>
          <a:xfrm>
            <a:off x="442278" y="3902762"/>
            <a:ext cx="5181600" cy="1754326"/>
          </a:xfrm>
          <a:prstGeom prst="rect">
            <a:avLst/>
          </a:prstGeom>
          <a:gradFill>
            <a:gsLst>
              <a:gs pos="0">
                <a:schemeClr val="tx1"/>
              </a:gs>
              <a:gs pos="50000">
                <a:schemeClr val="accent1">
                  <a:shade val="67500"/>
                  <a:satMod val="115000"/>
                </a:schemeClr>
              </a:gs>
              <a:gs pos="100000">
                <a:schemeClr val="accent1">
                  <a:shade val="100000"/>
                  <a:satMod val="115000"/>
                </a:schemeClr>
              </a:gs>
            </a:gsLst>
            <a:lin ang="5400000" scaled="0"/>
          </a:gradFill>
          <a:ln w="57150">
            <a:solidFill>
              <a:srgbClr val="FFFFFF"/>
            </a:solidFill>
          </a:ln>
        </p:spPr>
        <p:txBody>
          <a:bodyPr wrap="square" rtlCol="0">
            <a:spAutoFit/>
          </a:bodyPr>
          <a:lstStyle/>
          <a:p>
            <a:pPr algn="ctr"/>
            <a:r>
              <a:rPr lang="en-US" sz="5400" b="1" dirty="0" smtClean="0">
                <a:ln>
                  <a:solidFill>
                    <a:schemeClr val="tx1"/>
                  </a:solidFill>
                </a:ln>
                <a:solidFill>
                  <a:schemeClr val="bg1"/>
                </a:solidFill>
                <a:latin typeface="+mj-lt"/>
              </a:rPr>
              <a:t>Full / Hyper Preterism</a:t>
            </a:r>
            <a:endParaRPr lang="en-US" sz="5400" b="1" dirty="0">
              <a:ln>
                <a:solidFill>
                  <a:schemeClr val="tx1"/>
                </a:solidFill>
              </a:ln>
              <a:solidFill>
                <a:schemeClr val="bg1"/>
              </a:solidFill>
              <a:latin typeface="+mj-lt"/>
            </a:endParaRPr>
          </a:p>
        </p:txBody>
      </p:sp>
      <p:sp>
        <p:nvSpPr>
          <p:cNvPr id="9" name="TextBox 8"/>
          <p:cNvSpPr txBox="1"/>
          <p:nvPr/>
        </p:nvSpPr>
        <p:spPr>
          <a:xfrm>
            <a:off x="6553518" y="3902762"/>
            <a:ext cx="5181600" cy="1754326"/>
          </a:xfrm>
          <a:prstGeom prst="rect">
            <a:avLst/>
          </a:prstGeom>
          <a:gradFill>
            <a:gsLst>
              <a:gs pos="0">
                <a:schemeClr val="tx1"/>
              </a:gs>
              <a:gs pos="50000">
                <a:schemeClr val="accent1">
                  <a:shade val="67500"/>
                  <a:satMod val="115000"/>
                </a:schemeClr>
              </a:gs>
              <a:gs pos="100000">
                <a:schemeClr val="accent1">
                  <a:shade val="100000"/>
                  <a:satMod val="115000"/>
                </a:schemeClr>
              </a:gs>
            </a:gsLst>
            <a:lin ang="5400000" scaled="0"/>
          </a:gradFill>
          <a:ln w="57150">
            <a:solidFill>
              <a:srgbClr val="FFFFFF"/>
            </a:solidFill>
          </a:ln>
        </p:spPr>
        <p:txBody>
          <a:bodyPr wrap="square" rtlCol="0">
            <a:spAutoFit/>
          </a:bodyPr>
          <a:lstStyle/>
          <a:p>
            <a:pPr algn="ctr"/>
            <a:r>
              <a:rPr lang="en-US" sz="5400" b="1" dirty="0" smtClean="0">
                <a:ln>
                  <a:solidFill>
                    <a:schemeClr val="tx1"/>
                  </a:solidFill>
                </a:ln>
                <a:solidFill>
                  <a:schemeClr val="bg1"/>
                </a:solidFill>
                <a:latin typeface="+mj-lt"/>
              </a:rPr>
              <a:t>“Kingism”</a:t>
            </a:r>
          </a:p>
          <a:p>
            <a:pPr algn="ctr"/>
            <a:r>
              <a:rPr lang="en-US" sz="5400" b="1" dirty="0" smtClean="0">
                <a:ln>
                  <a:solidFill>
                    <a:schemeClr val="tx1"/>
                  </a:solidFill>
                </a:ln>
                <a:solidFill>
                  <a:schemeClr val="bg1"/>
                </a:solidFill>
                <a:latin typeface="+mj-lt"/>
              </a:rPr>
              <a:t>Max King</a:t>
            </a:r>
            <a:endParaRPr lang="en-US" sz="5400" b="1" dirty="0">
              <a:ln>
                <a:solidFill>
                  <a:schemeClr val="tx1"/>
                </a:solidFill>
              </a:ln>
              <a:solidFill>
                <a:schemeClr val="bg1"/>
              </a:solidFill>
              <a:latin typeface="+mj-lt"/>
            </a:endParaRPr>
          </a:p>
        </p:txBody>
      </p:sp>
    </p:spTree>
    <p:extLst>
      <p:ext uri="{BB962C8B-B14F-4D97-AF65-F5344CB8AC3E}">
        <p14:creationId xmlns:p14="http://schemas.microsoft.com/office/powerpoint/2010/main" val="640311136"/>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2000" fill="hold"/>
                                        <p:tgtEl>
                                          <p:spTgt spid="7"/>
                                        </p:tgtEl>
                                        <p:attrNameLst>
                                          <p:attrName>ppt_w</p:attrName>
                                        </p:attrNameLst>
                                      </p:cBhvr>
                                      <p:tavLst>
                                        <p:tav tm="0">
                                          <p:val>
                                            <p:strVal val="#ppt_w*0.70"/>
                                          </p:val>
                                        </p:tav>
                                        <p:tav tm="100000">
                                          <p:val>
                                            <p:strVal val="#ppt_w"/>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animEffect transition="in" filter="fade">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2000" fill="hold"/>
                                        <p:tgtEl>
                                          <p:spTgt spid="8"/>
                                        </p:tgtEl>
                                        <p:attrNameLst>
                                          <p:attrName>ppt_w</p:attrName>
                                        </p:attrNameLst>
                                      </p:cBhvr>
                                      <p:tavLst>
                                        <p:tav tm="0">
                                          <p:val>
                                            <p:strVal val="#ppt_w*0.70"/>
                                          </p:val>
                                        </p:tav>
                                        <p:tav tm="100000">
                                          <p:val>
                                            <p:strVal val="#ppt_w"/>
                                          </p:val>
                                        </p:tav>
                                      </p:tavLst>
                                    </p:anim>
                                    <p:anim calcmode="lin" valueType="num">
                                      <p:cBhvr>
                                        <p:cTn id="22" dur="2000" fill="hold"/>
                                        <p:tgtEl>
                                          <p:spTgt spid="8"/>
                                        </p:tgtEl>
                                        <p:attrNameLst>
                                          <p:attrName>ppt_h</p:attrName>
                                        </p:attrNameLst>
                                      </p:cBhvr>
                                      <p:tavLst>
                                        <p:tav tm="0">
                                          <p:val>
                                            <p:strVal val="#ppt_h"/>
                                          </p:val>
                                        </p:tav>
                                        <p:tav tm="100000">
                                          <p:val>
                                            <p:strVal val="#ppt_h"/>
                                          </p:val>
                                        </p:tav>
                                      </p:tavLst>
                                    </p:anim>
                                    <p:animEffect transition="in" filter="fade">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2000" fill="hold"/>
                                        <p:tgtEl>
                                          <p:spTgt spid="9"/>
                                        </p:tgtEl>
                                        <p:attrNameLst>
                                          <p:attrName>ppt_w</p:attrName>
                                        </p:attrNameLst>
                                      </p:cBhvr>
                                      <p:tavLst>
                                        <p:tav tm="0">
                                          <p:val>
                                            <p:strVal val="#ppt_w*0.70"/>
                                          </p:val>
                                        </p:tav>
                                        <p:tav tm="100000">
                                          <p:val>
                                            <p:strVal val="#ppt_w"/>
                                          </p:val>
                                        </p:tav>
                                      </p:tavLst>
                                    </p:anim>
                                    <p:anim calcmode="lin" valueType="num">
                                      <p:cBhvr>
                                        <p:cTn id="29" dur="2000" fill="hold"/>
                                        <p:tgtEl>
                                          <p:spTgt spid="9"/>
                                        </p:tgtEl>
                                        <p:attrNameLst>
                                          <p:attrName>ppt_h</p:attrName>
                                        </p:attrNameLst>
                                      </p:cBhvr>
                                      <p:tavLst>
                                        <p:tav tm="0">
                                          <p:val>
                                            <p:strVal val="#ppt_h"/>
                                          </p:val>
                                        </p:tav>
                                        <p:tav tm="100000">
                                          <p:val>
                                            <p:strVal val="#ppt_h"/>
                                          </p:val>
                                        </p:tav>
                                      </p:tavLst>
                                    </p:anim>
                                    <p:animEffect transition="in" filter="fade">
                                      <p:cBhvr>
                                        <p:cTn id="3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extBox 2"/>
          <p:cNvSpPr txBox="1"/>
          <p:nvPr/>
        </p:nvSpPr>
        <p:spPr>
          <a:xfrm>
            <a:off x="252413" y="0"/>
            <a:ext cx="11658600" cy="1015663"/>
          </a:xfrm>
          <a:prstGeom prst="rect">
            <a:avLst/>
          </a:prstGeom>
          <a:noFill/>
        </p:spPr>
        <p:txBody>
          <a:bodyPr wrap="square" rtlCol="0">
            <a:spAutoFit/>
          </a:bodyPr>
          <a:lstStyle/>
          <a:p>
            <a:pPr algn="ctr"/>
            <a:r>
              <a:rPr lang="en-US" sz="3000" b="1" dirty="0">
                <a:ln>
                  <a:solidFill>
                    <a:schemeClr val="tx1"/>
                  </a:solidFill>
                </a:ln>
                <a:solidFill>
                  <a:schemeClr val="bg1"/>
                </a:solidFill>
              </a:rPr>
              <a:t>That which has been is what will be, </a:t>
            </a:r>
            <a:r>
              <a:rPr lang="en-US" sz="3000" b="1" dirty="0" smtClean="0">
                <a:ln>
                  <a:solidFill>
                    <a:schemeClr val="tx1"/>
                  </a:solidFill>
                </a:ln>
                <a:solidFill>
                  <a:schemeClr val="bg1"/>
                </a:solidFill>
              </a:rPr>
              <a:t>that </a:t>
            </a:r>
            <a:r>
              <a:rPr lang="en-US" sz="3000" b="1" dirty="0">
                <a:ln>
                  <a:solidFill>
                    <a:schemeClr val="tx1"/>
                  </a:solidFill>
                </a:ln>
                <a:solidFill>
                  <a:schemeClr val="bg1"/>
                </a:solidFill>
              </a:rPr>
              <a:t>which is done is what will be done, </a:t>
            </a:r>
            <a:r>
              <a:rPr lang="en-US" sz="3000" b="1" dirty="0" smtClean="0">
                <a:ln>
                  <a:solidFill>
                    <a:schemeClr val="tx1"/>
                  </a:solidFill>
                </a:ln>
                <a:solidFill>
                  <a:schemeClr val="bg1"/>
                </a:solidFill>
              </a:rPr>
              <a:t>and </a:t>
            </a:r>
            <a:r>
              <a:rPr lang="en-US" sz="3000" b="1" dirty="0">
                <a:ln>
                  <a:solidFill>
                    <a:schemeClr val="tx1"/>
                  </a:solidFill>
                </a:ln>
                <a:solidFill>
                  <a:schemeClr val="bg1"/>
                </a:solidFill>
              </a:rPr>
              <a:t>there is nothing new under the </a:t>
            </a:r>
            <a:r>
              <a:rPr lang="en-US" sz="3000" b="1" dirty="0" smtClean="0">
                <a:ln>
                  <a:solidFill>
                    <a:schemeClr val="tx1"/>
                  </a:solidFill>
                </a:ln>
                <a:solidFill>
                  <a:schemeClr val="bg1"/>
                </a:solidFill>
              </a:rPr>
              <a:t>sun (Eccl 1:9).</a:t>
            </a:r>
            <a:endParaRPr lang="en-US" sz="3000" b="1" dirty="0">
              <a:ln>
                <a:solidFill>
                  <a:schemeClr val="tx1"/>
                </a:solidFill>
              </a:ln>
              <a:solidFill>
                <a:schemeClr val="bg1"/>
              </a:solidFill>
            </a:endParaRPr>
          </a:p>
        </p:txBody>
      </p:sp>
      <p:sp>
        <p:nvSpPr>
          <p:cNvPr id="4" name="TextBox 3"/>
          <p:cNvSpPr txBox="1"/>
          <p:nvPr/>
        </p:nvSpPr>
        <p:spPr>
          <a:xfrm>
            <a:off x="267812" y="1143000"/>
            <a:ext cx="5563394" cy="3477875"/>
          </a:xfrm>
          <a:prstGeom prst="rect">
            <a:avLst/>
          </a:prstGeom>
          <a:solidFill>
            <a:srgbClr val="FFFFFF">
              <a:alpha val="70196"/>
            </a:srgbClr>
          </a:solidFill>
          <a:ln w="38100">
            <a:solidFill>
              <a:srgbClr val="FFFFFF"/>
            </a:solidFill>
          </a:ln>
        </p:spPr>
        <p:txBody>
          <a:bodyPr wrap="square" rtlCol="0">
            <a:spAutoFit/>
          </a:bodyPr>
          <a:lstStyle/>
          <a:p>
            <a:pPr algn="ctr"/>
            <a:r>
              <a:rPr lang="en-US" sz="2800" b="1" dirty="0" smtClean="0"/>
              <a:t>145 B.C. (1 Maccabees 1:54-55)</a:t>
            </a:r>
          </a:p>
          <a:p>
            <a:endParaRPr lang="en-US" sz="2400" b="1" dirty="0"/>
          </a:p>
          <a:p>
            <a:r>
              <a:rPr lang="en-US" sz="2400" b="1" dirty="0" smtClean="0"/>
              <a:t>On </a:t>
            </a:r>
            <a:r>
              <a:rPr lang="en-US" sz="2400" b="1" dirty="0"/>
              <a:t>the fifteenth day of Chislev in the year 145 the king built the appalling </a:t>
            </a:r>
            <a:r>
              <a:rPr lang="en-US" sz="2400" b="1" u="sng" dirty="0"/>
              <a:t>abomination</a:t>
            </a:r>
            <a:r>
              <a:rPr lang="en-US" sz="2400" b="1" dirty="0"/>
              <a:t> on top of the altar of burnt offering; and altars were built in the surrounding towns of </a:t>
            </a:r>
            <a:r>
              <a:rPr lang="en-US" sz="2400" b="1" dirty="0" smtClean="0"/>
              <a:t>Judah and </a:t>
            </a:r>
            <a:r>
              <a:rPr lang="en-US" sz="2400" b="1" dirty="0"/>
              <a:t>incense offered at the doors of houses and in the streets</a:t>
            </a:r>
            <a:r>
              <a:rPr lang="en-US" sz="2400" b="1" dirty="0" smtClean="0"/>
              <a:t>.</a:t>
            </a:r>
            <a:endParaRPr lang="en-US" sz="2400" b="1" dirty="0"/>
          </a:p>
        </p:txBody>
      </p:sp>
      <p:sp>
        <p:nvSpPr>
          <p:cNvPr id="5" name="TextBox 4"/>
          <p:cNvSpPr txBox="1"/>
          <p:nvPr/>
        </p:nvSpPr>
        <p:spPr>
          <a:xfrm>
            <a:off x="6347619" y="1327665"/>
            <a:ext cx="5563394" cy="3108543"/>
          </a:xfrm>
          <a:prstGeom prst="rect">
            <a:avLst/>
          </a:prstGeom>
          <a:solidFill>
            <a:srgbClr val="FFFFFF">
              <a:alpha val="70196"/>
            </a:srgbClr>
          </a:solidFill>
          <a:ln w="38100">
            <a:solidFill>
              <a:srgbClr val="FFFFFF"/>
            </a:solidFill>
          </a:ln>
        </p:spPr>
        <p:txBody>
          <a:bodyPr wrap="square" rtlCol="0">
            <a:spAutoFit/>
          </a:bodyPr>
          <a:lstStyle/>
          <a:p>
            <a:pPr algn="ctr"/>
            <a:r>
              <a:rPr lang="en-US" sz="2800" b="1" dirty="0" smtClean="0"/>
              <a:t>1</a:t>
            </a:r>
            <a:r>
              <a:rPr lang="en-US" sz="2800" b="1" baseline="30000" dirty="0" smtClean="0"/>
              <a:t>st</a:t>
            </a:r>
            <a:r>
              <a:rPr lang="en-US" sz="2800" b="1" dirty="0" smtClean="0"/>
              <a:t> Century AD. (2 Tim 2:17-18)</a:t>
            </a:r>
          </a:p>
          <a:p>
            <a:endParaRPr lang="en-US" sz="2400" b="1" dirty="0"/>
          </a:p>
          <a:p>
            <a:r>
              <a:rPr lang="en-US" sz="2400" b="1" dirty="0" smtClean="0"/>
              <a:t>And </a:t>
            </a:r>
            <a:r>
              <a:rPr lang="en-US" sz="2400" b="1" dirty="0"/>
              <a:t>their message will spread like cancer. Hymenaeus and Philetus are of this sort, </a:t>
            </a:r>
            <a:r>
              <a:rPr lang="en-US" sz="2400" b="1" dirty="0" smtClean="0"/>
              <a:t>who </a:t>
            </a:r>
            <a:r>
              <a:rPr lang="en-US" sz="2400" b="1" dirty="0"/>
              <a:t>have strayed concerning the truth, </a:t>
            </a:r>
            <a:r>
              <a:rPr lang="en-US" sz="2400" b="1" u="sng" dirty="0"/>
              <a:t>saying that the resurrection is already past</a:t>
            </a:r>
            <a:r>
              <a:rPr lang="en-US" sz="2400" b="1" dirty="0"/>
              <a:t>; and they overthrow the faith of some</a:t>
            </a:r>
            <a:r>
              <a:rPr lang="en-US" sz="2400" b="1" dirty="0" smtClean="0"/>
              <a:t>.</a:t>
            </a:r>
            <a:endParaRPr lang="en-US" sz="2400" b="1" dirty="0"/>
          </a:p>
        </p:txBody>
      </p:sp>
      <p:sp>
        <p:nvSpPr>
          <p:cNvPr id="6" name="TextBox 5"/>
          <p:cNvSpPr txBox="1"/>
          <p:nvPr/>
        </p:nvSpPr>
        <p:spPr>
          <a:xfrm>
            <a:off x="2702719" y="4902397"/>
            <a:ext cx="6757987" cy="1754326"/>
          </a:xfrm>
          <a:prstGeom prst="rect">
            <a:avLst/>
          </a:prstGeom>
          <a:solidFill>
            <a:srgbClr val="FFFFFF">
              <a:alpha val="70196"/>
            </a:srgbClr>
          </a:solidFill>
          <a:ln w="38100">
            <a:solidFill>
              <a:srgbClr val="FFFFFF"/>
            </a:solidFill>
          </a:ln>
        </p:spPr>
        <p:txBody>
          <a:bodyPr wrap="square" rtlCol="0">
            <a:spAutoFit/>
          </a:bodyPr>
          <a:lstStyle/>
          <a:p>
            <a:r>
              <a:rPr lang="en-US" sz="3600" b="1" dirty="0" smtClean="0"/>
              <a:t>17</a:t>
            </a:r>
            <a:r>
              <a:rPr lang="en-US" sz="3600" b="1" baseline="30000" dirty="0" smtClean="0"/>
              <a:t>th</a:t>
            </a:r>
            <a:r>
              <a:rPr lang="en-US" sz="3600" b="1" dirty="0" smtClean="0"/>
              <a:t> Century: Luis de Alcazar</a:t>
            </a:r>
          </a:p>
          <a:p>
            <a:r>
              <a:rPr lang="en-US" sz="3600" b="1" dirty="0" smtClean="0"/>
              <a:t>1878: James S. Russell</a:t>
            </a:r>
          </a:p>
          <a:p>
            <a:r>
              <a:rPr lang="en-US" sz="3600" b="1" dirty="0" smtClean="0"/>
              <a:t>1971: Max R. King</a:t>
            </a:r>
          </a:p>
        </p:txBody>
      </p:sp>
    </p:spTree>
    <p:extLst>
      <p:ext uri="{BB962C8B-B14F-4D97-AF65-F5344CB8AC3E}">
        <p14:creationId xmlns:p14="http://schemas.microsoft.com/office/powerpoint/2010/main" val="808174022"/>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strVal val="#ppt_w*0.70"/>
                                          </p:val>
                                        </p:tav>
                                        <p:tav tm="100000">
                                          <p:val>
                                            <p:strVal val="#ppt_w"/>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2000" fill="hold"/>
                                        <p:tgtEl>
                                          <p:spTgt spid="6"/>
                                        </p:tgtEl>
                                        <p:attrNameLst>
                                          <p:attrName>ppt_w</p:attrName>
                                        </p:attrNameLst>
                                      </p:cBhvr>
                                      <p:tavLst>
                                        <p:tav tm="0">
                                          <p:val>
                                            <p:strVal val="#ppt_w*0.70"/>
                                          </p:val>
                                        </p:tav>
                                        <p:tav tm="100000">
                                          <p:val>
                                            <p:strVal val="#ppt_w"/>
                                          </p:val>
                                        </p:tav>
                                      </p:tavLst>
                                    </p:anim>
                                    <p:anim calcmode="lin" valueType="num">
                                      <p:cBhvr>
                                        <p:cTn id="22" dur="2000" fill="hold"/>
                                        <p:tgtEl>
                                          <p:spTgt spid="6"/>
                                        </p:tgtEl>
                                        <p:attrNameLst>
                                          <p:attrName>ppt_h</p:attrName>
                                        </p:attrNameLst>
                                      </p:cBhvr>
                                      <p:tavLst>
                                        <p:tav tm="0">
                                          <p:val>
                                            <p:strVal val="#ppt_h"/>
                                          </p:val>
                                        </p:tav>
                                        <p:tav tm="100000">
                                          <p:val>
                                            <p:strVal val="#ppt_h"/>
                                          </p:val>
                                        </p:tav>
                                      </p:tavLst>
                                    </p:anim>
                                    <p:animEffect transition="in" filter="fade">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719" y="0"/>
            <a:ext cx="9296400" cy="1109472"/>
          </a:xfrm>
          <a:prstGeom prst="rect">
            <a:avLst/>
          </a:prstGeom>
        </p:spPr>
      </p:pic>
      <p:sp>
        <p:nvSpPr>
          <p:cNvPr id="4" name="TextBox 3"/>
          <p:cNvSpPr txBox="1"/>
          <p:nvPr/>
        </p:nvSpPr>
        <p:spPr>
          <a:xfrm>
            <a:off x="902752" y="1355693"/>
            <a:ext cx="10356334" cy="1323439"/>
          </a:xfrm>
          <a:prstGeom prst="rect">
            <a:avLst/>
          </a:prstGeom>
          <a:solidFill>
            <a:srgbClr val="FFFFFF"/>
          </a:solidFill>
        </p:spPr>
        <p:txBody>
          <a:bodyPr wrap="square" rtlCol="0">
            <a:spAutoFit/>
          </a:bodyPr>
          <a:lstStyle/>
          <a:p>
            <a:pPr algn="ctr"/>
            <a:r>
              <a:rPr lang="en-US" sz="8000" b="1" spc="300" dirty="0" smtClean="0">
                <a:ln>
                  <a:solidFill>
                    <a:srgbClr val="C00000"/>
                  </a:solidFill>
                </a:ln>
                <a:effectLst>
                  <a:outerShdw blurRad="38100" dist="38100" dir="2700000" algn="tl">
                    <a:srgbClr val="000000">
                      <a:alpha val="43137"/>
                    </a:srgbClr>
                  </a:outerShdw>
                </a:effectLst>
                <a:latin typeface="Harrington" panose="04040505050A02020702" pitchFamily="82" charset="0"/>
                <a:ea typeface="Scratched Letters" charset="0"/>
                <a:cs typeface="Scratched Letters" charset="0"/>
              </a:rPr>
              <a:t>Militant Movement</a:t>
            </a:r>
            <a:endParaRPr lang="en-US" sz="1400" b="1" spc="300" dirty="0">
              <a:ln>
                <a:solidFill>
                  <a:srgbClr val="C00000"/>
                </a:solidFill>
              </a:ln>
              <a:effectLst>
                <a:outerShdw blurRad="38100" dist="38100" dir="2700000" algn="tl">
                  <a:srgbClr val="000000">
                    <a:alpha val="43137"/>
                  </a:srgbClr>
                </a:outerShdw>
              </a:effectLst>
              <a:latin typeface="Harrington" panose="04040505050A02020702" pitchFamily="82" charset="0"/>
              <a:ea typeface="Scratched Letters" charset="0"/>
              <a:cs typeface="Scratched Letters" charset="0"/>
            </a:endParaRPr>
          </a:p>
        </p:txBody>
      </p:sp>
      <p:sp>
        <p:nvSpPr>
          <p:cNvPr id="9" name="Text Box 10"/>
          <p:cNvSpPr txBox="1">
            <a:spLocks noChangeArrowheads="1"/>
          </p:cNvSpPr>
          <p:nvPr/>
        </p:nvSpPr>
        <p:spPr bwMode="auto">
          <a:xfrm>
            <a:off x="902752" y="2679132"/>
            <a:ext cx="10356334" cy="3970318"/>
          </a:xfrm>
          <a:prstGeom prst="rect">
            <a:avLst/>
          </a:prstGeom>
          <a:solidFill>
            <a:srgbClr val="FFFFFF"/>
          </a:solidFill>
          <a:ln>
            <a:noFill/>
          </a:ln>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600" b="1" dirty="0">
                <a:latin typeface="Times New Roman" pitchFamily="18" charset="0"/>
              </a:rPr>
              <a:t>“</a:t>
            </a:r>
            <a:r>
              <a:rPr lang="en-US" sz="3600" b="1" dirty="0">
                <a:ln>
                  <a:solidFill>
                    <a:sysClr val="windowText" lastClr="000000"/>
                  </a:solidFill>
                </a:ln>
                <a:latin typeface="Times New Roman" pitchFamily="18" charset="0"/>
              </a:rPr>
              <a:t>Becoming a Preterist was not something that I just decided to do one day . . . When (a friend) told me about it, I thought he had lost his mind . . . I made every attempt I could to find cracks in his theology . . . Since all my attempts to destroy it failed, I was then sold out and had to believe what the scriptures say.” (</a:t>
            </a:r>
            <a:r>
              <a:rPr lang="en-US" sz="3600" b="1" i="1" dirty="0">
                <a:ln>
                  <a:solidFill>
                    <a:sysClr val="windowText" lastClr="000000"/>
                  </a:solidFill>
                </a:ln>
                <a:latin typeface="Times New Roman" pitchFamily="18" charset="0"/>
              </a:rPr>
              <a:t>a personal letter to me, jrb</a:t>
            </a:r>
            <a:r>
              <a:rPr lang="en-US" sz="3600" b="1" dirty="0">
                <a:ln>
                  <a:solidFill>
                    <a:sysClr val="windowText" lastClr="000000"/>
                  </a:solidFill>
                </a:ln>
                <a:latin typeface="Times New Roman" pitchFamily="18" charset="0"/>
              </a:rPr>
              <a:t>)</a:t>
            </a:r>
          </a:p>
        </p:txBody>
      </p:sp>
    </p:spTree>
    <p:extLst>
      <p:ext uri="{BB962C8B-B14F-4D97-AF65-F5344CB8AC3E}">
        <p14:creationId xmlns:p14="http://schemas.microsoft.com/office/powerpoint/2010/main" val="103405930"/>
      </p:ext>
    </p:extLst>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8" name="Picture 4" descr="Welcome to Planet Preteris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7368" y="3339200"/>
            <a:ext cx="4560689"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Picture 5" descr="header_maininde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269" y="5340698"/>
            <a:ext cx="5472827"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6" descr="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9733" y="1198902"/>
            <a:ext cx="6714498" cy="179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descr="NEOBC logo"/>
          <p:cNvPicPr>
            <a:picLocks noChangeAspect="1" noChangeArrowheads="1"/>
          </p:cNvPicPr>
          <p:nvPr/>
        </p:nvPicPr>
        <p:blipFill rotWithShape="1">
          <a:blip r:embed="rId7">
            <a:extLst>
              <a:ext uri="{28A0092B-C50C-407E-A947-70E740481C1C}">
                <a14:useLocalDpi xmlns:a14="http://schemas.microsoft.com/office/drawing/2010/main" val="0"/>
              </a:ext>
            </a:extLst>
          </a:blip>
          <a:srcRect r="5845"/>
          <a:stretch/>
        </p:blipFill>
        <p:spPr bwMode="auto">
          <a:xfrm>
            <a:off x="137319" y="5340698"/>
            <a:ext cx="5790687" cy="115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9" descr="sc_tit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5118" y="3599606"/>
            <a:ext cx="6116703" cy="112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7690"/>
            <a:ext cx="4025511" cy="2913812"/>
          </a:xfrm>
          <a:prstGeom prst="rect">
            <a:avLst/>
          </a:prstGeom>
          <a:ln>
            <a:noFill/>
          </a:ln>
          <a:effectLst>
            <a:softEdge rad="317500"/>
          </a:effectLst>
        </p:spPr>
      </p:pic>
      <p:sp>
        <p:nvSpPr>
          <p:cNvPr id="4" name="Rectangle 3"/>
          <p:cNvSpPr/>
          <p:nvPr/>
        </p:nvSpPr>
        <p:spPr>
          <a:xfrm>
            <a:off x="4025511" y="72591"/>
            <a:ext cx="7943585" cy="923330"/>
          </a:xfrm>
          <a:prstGeom prst="rect">
            <a:avLst/>
          </a:prstGeom>
          <a:noFill/>
        </p:spPr>
        <p:txBody>
          <a:bodyPr wrap="none" lIns="91440" tIns="45720" rIns="91440" bIns="45720">
            <a:spAutoFit/>
          </a:bodyPr>
          <a:lstStyle/>
          <a:p>
            <a:pPr algn="ctr"/>
            <a:r>
              <a:rPr lang="en-US" sz="5400" b="1" i="1" cap="none" spc="0" dirty="0" smtClean="0">
                <a:ln w="22225">
                  <a:solidFill>
                    <a:schemeClr val="tx1"/>
                  </a:solidFill>
                  <a:prstDash val="solid"/>
                </a:ln>
                <a:solidFill>
                  <a:srgbClr val="0070C0"/>
                </a:solidFill>
                <a:effectLst/>
              </a:rPr>
              <a:t>Thousands of Websites</a:t>
            </a:r>
            <a:endParaRPr lang="en-US" sz="5400" b="1" i="1" cap="none" spc="0" dirty="0">
              <a:ln w="22225">
                <a:solidFill>
                  <a:schemeClr val="tx1"/>
                </a:solidFill>
                <a:prstDash val="solid"/>
              </a:ln>
              <a:solidFill>
                <a:srgbClr val="0070C0"/>
              </a:solidFill>
              <a:effectLst/>
            </a:endParaRPr>
          </a:p>
        </p:txBody>
      </p:sp>
    </p:spTree>
  </p:cSld>
  <p:clrMapOvr>
    <a:masterClrMapping/>
  </p:clrMapOvr>
  <mc:AlternateContent xmlns:mc="http://schemas.openxmlformats.org/markup-compatibility/2006" xmlns:p14="http://schemas.microsoft.com/office/powerpoint/2010/main">
    <mc:Choice Requires="p14">
      <p:transition spd="slow" p14:dur="17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3000" fill="hold"/>
                                        <p:tgtEl>
                                          <p:spTgt spid="4"/>
                                        </p:tgtEl>
                                        <p:attrNameLst>
                                          <p:attrName>ppt_w</p:attrName>
                                        </p:attrNameLst>
                                      </p:cBhvr>
                                      <p:tavLst>
                                        <p:tav tm="0">
                                          <p:val>
                                            <p:strVal val="#ppt_w*0.70"/>
                                          </p:val>
                                        </p:tav>
                                        <p:tav tm="100000">
                                          <p:val>
                                            <p:strVal val="#ppt_w"/>
                                          </p:val>
                                        </p:tav>
                                      </p:tavLst>
                                    </p:anim>
                                    <p:anim calcmode="lin" valueType="num">
                                      <p:cBhvr>
                                        <p:cTn id="8" dur="3000" fill="hold"/>
                                        <p:tgtEl>
                                          <p:spTgt spid="4"/>
                                        </p:tgtEl>
                                        <p:attrNameLst>
                                          <p:attrName>ppt_h</p:attrName>
                                        </p:attrNameLst>
                                      </p:cBhvr>
                                      <p:tavLst>
                                        <p:tav tm="0">
                                          <p:val>
                                            <p:strVal val="#ppt_h"/>
                                          </p:val>
                                        </p:tav>
                                        <p:tav tm="100000">
                                          <p:val>
                                            <p:strVal val="#ppt_h"/>
                                          </p:val>
                                        </p:tav>
                                      </p:tavLst>
                                    </p:anim>
                                    <p:animEffect transition="in" filter="fade">
                                      <p:cBhvr>
                                        <p:cTn id="9" dur="3000"/>
                                        <p:tgtEl>
                                          <p:spTgt spid="4"/>
                                        </p:tgtEl>
                                      </p:cBhvr>
                                    </p:animEffect>
                                  </p:childTnLst>
                                </p:cTn>
                              </p:par>
                            </p:childTnLst>
                          </p:cTn>
                        </p:par>
                        <p:par>
                          <p:cTn id="10" fill="hold">
                            <p:stCondLst>
                              <p:cond delay="3000"/>
                            </p:stCondLst>
                            <p:childTnLst>
                              <p:par>
                                <p:cTn id="11" presetID="10" presetClass="entr" presetSubtype="0" fill="hold" nodeType="afterEffect">
                                  <p:stCondLst>
                                    <p:cond delay="0"/>
                                  </p:stCondLst>
                                  <p:childTnLst>
                                    <p:set>
                                      <p:cBhvr>
                                        <p:cTn id="12" dur="1" fill="hold">
                                          <p:stCondLst>
                                            <p:cond delay="0"/>
                                          </p:stCondLst>
                                        </p:cTn>
                                        <p:tgtEl>
                                          <p:spTgt spid="57349"/>
                                        </p:tgtEl>
                                        <p:attrNameLst>
                                          <p:attrName>style.visibility</p:attrName>
                                        </p:attrNameLst>
                                      </p:cBhvr>
                                      <p:to>
                                        <p:strVal val="visible"/>
                                      </p:to>
                                    </p:set>
                                    <p:animEffect transition="in" filter="fade">
                                      <p:cBhvr>
                                        <p:cTn id="13" dur="2000"/>
                                        <p:tgtEl>
                                          <p:spTgt spid="57349"/>
                                        </p:tgtEl>
                                      </p:cBhvr>
                                    </p:animEffect>
                                  </p:childTnLst>
                                </p:cTn>
                              </p:par>
                            </p:childTnLst>
                          </p:cTn>
                        </p:par>
                        <p:par>
                          <p:cTn id="14" fill="hold" nodeType="afterGroup">
                            <p:stCondLst>
                              <p:cond delay="5000"/>
                            </p:stCondLst>
                            <p:childTnLst>
                              <p:par>
                                <p:cTn id="15" presetID="10" presetClass="entr" presetSubtype="0" fill="hold" nodeType="afterEffect">
                                  <p:stCondLst>
                                    <p:cond delay="0"/>
                                  </p:stCondLst>
                                  <p:childTnLst>
                                    <p:set>
                                      <p:cBhvr>
                                        <p:cTn id="16" dur="1" fill="hold">
                                          <p:stCondLst>
                                            <p:cond delay="0"/>
                                          </p:stCondLst>
                                        </p:cTn>
                                        <p:tgtEl>
                                          <p:spTgt spid="57348"/>
                                        </p:tgtEl>
                                        <p:attrNameLst>
                                          <p:attrName>style.visibility</p:attrName>
                                        </p:attrNameLst>
                                      </p:cBhvr>
                                      <p:to>
                                        <p:strVal val="visible"/>
                                      </p:to>
                                    </p:set>
                                    <p:animEffect transition="in" filter="fade">
                                      <p:cBhvr>
                                        <p:cTn id="17" dur="2000"/>
                                        <p:tgtEl>
                                          <p:spTgt spid="57348"/>
                                        </p:tgtEl>
                                      </p:cBhvr>
                                    </p:animEffect>
                                  </p:childTnLst>
                                </p:cTn>
                              </p:par>
                            </p:childTnLst>
                          </p:cTn>
                        </p:par>
                        <p:par>
                          <p:cTn id="18" fill="hold" nodeType="afterGroup">
                            <p:stCondLst>
                              <p:cond delay="7000"/>
                            </p:stCondLst>
                            <p:childTnLst>
                              <p:par>
                                <p:cTn id="19" presetID="10" presetClass="entr" presetSubtype="0" fill="hold" nodeType="afterEffect">
                                  <p:stCondLst>
                                    <p:cond delay="0"/>
                                  </p:stCondLst>
                                  <p:childTnLst>
                                    <p:set>
                                      <p:cBhvr>
                                        <p:cTn id="20" dur="1" fill="hold">
                                          <p:stCondLst>
                                            <p:cond delay="0"/>
                                          </p:stCondLst>
                                        </p:cTn>
                                        <p:tgtEl>
                                          <p:spTgt spid="57350"/>
                                        </p:tgtEl>
                                        <p:attrNameLst>
                                          <p:attrName>style.visibility</p:attrName>
                                        </p:attrNameLst>
                                      </p:cBhvr>
                                      <p:to>
                                        <p:strVal val="visible"/>
                                      </p:to>
                                    </p:set>
                                    <p:animEffect transition="in" filter="fade">
                                      <p:cBhvr>
                                        <p:cTn id="21" dur="2000"/>
                                        <p:tgtEl>
                                          <p:spTgt spid="57350"/>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10" fill="hold" nodeType="clickEffect">
                                  <p:stCondLst>
                                    <p:cond delay="0"/>
                                  </p:stCondLst>
                                  <p:childTnLst>
                                    <p:set>
                                      <p:cBhvr>
                                        <p:cTn id="25" dur="1" fill="hold">
                                          <p:stCondLst>
                                            <p:cond delay="0"/>
                                          </p:stCondLst>
                                        </p:cTn>
                                        <p:tgtEl>
                                          <p:spTgt spid="57353"/>
                                        </p:tgtEl>
                                        <p:attrNameLst>
                                          <p:attrName>style.visibility</p:attrName>
                                        </p:attrNameLst>
                                      </p:cBhvr>
                                      <p:to>
                                        <p:strVal val="visible"/>
                                      </p:to>
                                    </p:set>
                                    <p:anim calcmode="lin" valueType="num">
                                      <p:cBhvr>
                                        <p:cTn id="26" dur="2000" fill="hold"/>
                                        <p:tgtEl>
                                          <p:spTgt spid="57353"/>
                                        </p:tgtEl>
                                        <p:attrNameLst>
                                          <p:attrName>ppt_w</p:attrName>
                                        </p:attrNameLst>
                                      </p:cBhvr>
                                      <p:tavLst>
                                        <p:tav tm="0">
                                          <p:val>
                                            <p:fltVal val="0"/>
                                          </p:val>
                                        </p:tav>
                                        <p:tav tm="100000">
                                          <p:val>
                                            <p:strVal val="#ppt_w"/>
                                          </p:val>
                                        </p:tav>
                                      </p:tavLst>
                                    </p:anim>
                                    <p:anim calcmode="lin" valueType="num">
                                      <p:cBhvr>
                                        <p:cTn id="27" dur="2000" fill="hold"/>
                                        <p:tgtEl>
                                          <p:spTgt spid="57353"/>
                                        </p:tgtEl>
                                        <p:attrNameLst>
                                          <p:attrName>ppt_h</p:attrName>
                                        </p:attrNameLst>
                                      </p:cBhvr>
                                      <p:tavLst>
                                        <p:tav tm="0">
                                          <p:val>
                                            <p:strVal val="#ppt_h"/>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7" presetClass="entr" presetSubtype="10" fill="hold" nodeType="clickEffect">
                                  <p:stCondLst>
                                    <p:cond delay="0"/>
                                  </p:stCondLst>
                                  <p:childTnLst>
                                    <p:set>
                                      <p:cBhvr>
                                        <p:cTn id="31" dur="1" fill="hold">
                                          <p:stCondLst>
                                            <p:cond delay="0"/>
                                          </p:stCondLst>
                                        </p:cTn>
                                        <p:tgtEl>
                                          <p:spTgt spid="57352"/>
                                        </p:tgtEl>
                                        <p:attrNameLst>
                                          <p:attrName>style.visibility</p:attrName>
                                        </p:attrNameLst>
                                      </p:cBhvr>
                                      <p:to>
                                        <p:strVal val="visible"/>
                                      </p:to>
                                    </p:set>
                                    <p:anim calcmode="lin" valueType="num">
                                      <p:cBhvr>
                                        <p:cTn id="32" dur="2000" fill="hold"/>
                                        <p:tgtEl>
                                          <p:spTgt spid="57352"/>
                                        </p:tgtEl>
                                        <p:attrNameLst>
                                          <p:attrName>ppt_w</p:attrName>
                                        </p:attrNameLst>
                                      </p:cBhvr>
                                      <p:tavLst>
                                        <p:tav tm="0">
                                          <p:val>
                                            <p:fltVal val="0"/>
                                          </p:val>
                                        </p:tav>
                                        <p:tav tm="100000">
                                          <p:val>
                                            <p:strVal val="#ppt_w"/>
                                          </p:val>
                                        </p:tav>
                                      </p:tavLst>
                                    </p:anim>
                                    <p:anim calcmode="lin" valueType="num">
                                      <p:cBhvr>
                                        <p:cTn id="33" dur="2000" fill="hold"/>
                                        <p:tgtEl>
                                          <p:spTgt spid="573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1421</TotalTime>
  <Words>1857</Words>
  <Application>Microsoft Office PowerPoint</Application>
  <PresentationFormat>Custom</PresentationFormat>
  <Paragraphs>193</Paragraphs>
  <Slides>31</Slides>
  <Notes>1</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Danville Church of Christ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JR Bronger</dc:creator>
  <cp:lastModifiedBy>Danville Church</cp:lastModifiedBy>
  <cp:revision>88</cp:revision>
  <dcterms:created xsi:type="dcterms:W3CDTF">2009-04-24T13:47:27Z</dcterms:created>
  <dcterms:modified xsi:type="dcterms:W3CDTF">2016-07-31T12:53:58Z</dcterms:modified>
</cp:coreProperties>
</file>