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sldIdLst>
    <p:sldId id="263" r:id="rId3"/>
    <p:sldId id="264" r:id="rId4"/>
    <p:sldId id="257" r:id="rId5"/>
    <p:sldId id="258" r:id="rId6"/>
    <p:sldId id="260" r:id="rId7"/>
    <p:sldId id="261" r:id="rId8"/>
    <p:sldId id="266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/>
    <p:restoredTop sz="94677"/>
  </p:normalViewPr>
  <p:slideViewPr>
    <p:cSldViewPr snapToObjects="1">
      <p:cViewPr varScale="1">
        <p:scale>
          <a:sx n="65" d="100"/>
          <a:sy n="65" d="100"/>
        </p:scale>
        <p:origin x="-5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46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7846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8000" y="1143000"/>
            <a:ext cx="11176000" cy="3048000"/>
          </a:xfrm>
          <a:prstGeom prst="roundRect">
            <a:avLst/>
          </a:prstGeom>
          <a:solidFill>
            <a:srgbClr val="F8E8BA"/>
          </a:solidFill>
          <a:ln w="2540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1143000"/>
            <a:ext cx="11176000" cy="1862048"/>
          </a:xfrm>
          <a:prstGeom prst="rect">
            <a:avLst/>
          </a:prstGeom>
          <a:noFill/>
          <a:ln w="762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prstClr val="black"/>
                </a:solidFill>
                <a:latin typeface="Bodoni MT Poster Compressed" panose="02070706080601050204" pitchFamily="18" charset="0"/>
              </a:rPr>
              <a:t>Fruitful for the Lord</a:t>
            </a:r>
            <a:endParaRPr lang="en-US" sz="11500" dirty="0">
              <a:solidFill>
                <a:prstClr val="black"/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3044280"/>
            <a:ext cx="1117600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prstClr val="black"/>
                </a:solidFill>
                <a:latin typeface="Avenir Book"/>
              </a:rPr>
              <a:t>Colossians </a:t>
            </a:r>
            <a:r>
              <a:rPr lang="en-US" sz="4400" dirty="0" smtClean="0">
                <a:solidFill>
                  <a:prstClr val="black"/>
                </a:solidFill>
                <a:latin typeface="Avenir Book"/>
              </a:rPr>
              <a:t>1:15-18</a:t>
            </a:r>
            <a:endParaRPr lang="en-US" sz="4400" dirty="0">
              <a:solidFill>
                <a:prstClr val="black"/>
              </a:solidFill>
              <a:latin typeface="Avenir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6000" y="2957286"/>
            <a:ext cx="10160000" cy="0"/>
          </a:xfrm>
          <a:prstGeom prst="line">
            <a:avLst/>
          </a:prstGeom>
          <a:ln w="22225" cap="rnd" cmpd="sng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11" b="6711"/>
          <a:stretch>
            <a:fillRect/>
          </a:stretch>
        </p:blipFill>
        <p:spPr>
          <a:xfrm>
            <a:off x="0" y="0"/>
            <a:ext cx="123952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7828"/>
            <a:ext cx="8190821" cy="822051"/>
          </a:xfrm>
        </p:spPr>
        <p:txBody>
          <a:bodyPr>
            <a:noAutofit/>
          </a:bodyPr>
          <a:lstStyle/>
          <a:p>
            <a:r>
              <a:rPr lang="en-US" sz="6300" b="1" dirty="0" smtClean="0">
                <a:solidFill>
                  <a:schemeClr val="accent6"/>
                </a:solidFill>
              </a:rPr>
              <a:t>"Neither Will I Tell You"</a:t>
            </a:r>
            <a:endParaRPr lang="en-US" sz="63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2213" y="2790122"/>
            <a:ext cx="10514012" cy="682472"/>
          </a:xfrm>
        </p:spPr>
        <p:txBody>
          <a:bodyPr>
            <a:noAutofit/>
          </a:bodyPr>
          <a:lstStyle/>
          <a:p>
            <a:r>
              <a:rPr lang="en-US" sz="4600" dirty="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1" y="249587"/>
            <a:ext cx="5203660" cy="3325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4970"/>
            <a:ext cx="6741891" cy="884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6"/>
                </a:solidFill>
              </a:rPr>
              <a:t>"Neither Will I Tell You"</a:t>
            </a:r>
            <a:endParaRPr lang="en-US" sz="52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7362" y="792670"/>
            <a:ext cx="10514012" cy="68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2" y="1912295"/>
            <a:ext cx="6133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Need for Authority</a:t>
            </a:r>
            <a:r>
              <a:rPr lang="en-US" sz="3400" dirty="0"/>
              <a:t> </a:t>
            </a:r>
            <a:r>
              <a:rPr lang="en-US" sz="3400" dirty="0" smtClean="0"/>
              <a:t>           —Mt 21:23a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4012156"/>
            <a:ext cx="1206152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Authority (</a:t>
            </a:r>
            <a:r>
              <a:rPr lang="en-US" sz="3400" dirty="0" err="1" smtClean="0"/>
              <a:t>exousia</a:t>
            </a:r>
            <a:r>
              <a:rPr lang="en-US" sz="3400" dirty="0" smtClean="0"/>
              <a:t>): the </a:t>
            </a:r>
            <a:r>
              <a:rPr lang="en-US" sz="3400" dirty="0"/>
              <a:t>right to say or </a:t>
            </a:r>
            <a:r>
              <a:rPr lang="en-US" sz="3400" dirty="0" smtClean="0"/>
              <a:t>act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We </a:t>
            </a:r>
            <a:r>
              <a:rPr lang="en-US" sz="3400" dirty="0"/>
              <a:t>interact w/, submit ourselves to, &amp; depend on authority </a:t>
            </a:r>
            <a:endParaRPr lang="en-US" sz="34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When </a:t>
            </a:r>
            <a:r>
              <a:rPr lang="en-US" sz="3400" dirty="0"/>
              <a:t>a diverse group of ppl (church) </a:t>
            </a:r>
            <a:r>
              <a:rPr lang="en-US" sz="3400" dirty="0" smtClean="0"/>
              <a:t>agree </a:t>
            </a:r>
            <a:r>
              <a:rPr lang="en-US" sz="3400" dirty="0"/>
              <a:t>to abide by a common standard of </a:t>
            </a:r>
            <a:r>
              <a:rPr lang="en-US" sz="3400" dirty="0" smtClean="0"/>
              <a:t>authority, unity </a:t>
            </a:r>
            <a:r>
              <a:rPr lang="en-US" sz="3400" dirty="0"/>
              <a:t>is </a:t>
            </a:r>
            <a:r>
              <a:rPr lang="en-US" sz="3400" dirty="0" smtClean="0"/>
              <a:t>possible—(Jn. 12:47-48; </a:t>
            </a:r>
            <a:r>
              <a:rPr lang="en-US" sz="3400" dirty="0" err="1" smtClean="0"/>
              <a:t>Eph</a:t>
            </a:r>
            <a:r>
              <a:rPr lang="en-US" sz="3400" dirty="0" smtClean="0"/>
              <a:t>. 4:1-6)</a:t>
            </a:r>
          </a:p>
        </p:txBody>
      </p:sp>
    </p:spTree>
    <p:extLst>
      <p:ext uri="{BB962C8B-B14F-4D97-AF65-F5344CB8AC3E}">
        <p14:creationId xmlns:p14="http://schemas.microsoft.com/office/powerpoint/2010/main" val="11905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1" y="249587"/>
            <a:ext cx="5203660" cy="3325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4970"/>
            <a:ext cx="6741891" cy="884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6"/>
                </a:solidFill>
              </a:rPr>
              <a:t>"Neither Will I Tell You"</a:t>
            </a:r>
            <a:endParaRPr lang="en-US" sz="52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7362" y="792670"/>
            <a:ext cx="10514012" cy="68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2" y="1912295"/>
            <a:ext cx="6133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Need for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Delegation of Authority </a:t>
            </a:r>
            <a:r>
              <a:rPr lang="en-US" sz="3400" dirty="0" smtClean="0"/>
              <a:t>—Mt 21:23b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11441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Authority </a:t>
            </a:r>
            <a:r>
              <a:rPr lang="en-US" sz="3400" dirty="0"/>
              <a:t>is </a:t>
            </a:r>
            <a:r>
              <a:rPr lang="en-US" sz="3400" dirty="0" smtClean="0"/>
              <a:t>delegated </a:t>
            </a:r>
            <a:r>
              <a:rPr lang="en-US" sz="3400" dirty="0"/>
              <a:t>from greater to </a:t>
            </a:r>
            <a:r>
              <a:rPr lang="en-US" sz="3400" dirty="0" smtClean="0"/>
              <a:t>lesser—(Mt</a:t>
            </a:r>
            <a:r>
              <a:rPr lang="en-US" sz="3400" dirty="0"/>
              <a:t>. 8:5-13)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Who </a:t>
            </a:r>
            <a:r>
              <a:rPr lang="en-US" sz="3400" dirty="0"/>
              <a:t>gave Jesus </a:t>
            </a:r>
            <a:r>
              <a:rPr lang="en-US" sz="3400" dirty="0" smtClean="0"/>
              <a:t>authority?—(Jn</a:t>
            </a:r>
            <a:r>
              <a:rPr lang="en-US" sz="3400" dirty="0"/>
              <a:t>. 5:19, 30; 8:28; 12:49; 16:13)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Now, Jesus is our source of authority—(</a:t>
            </a:r>
            <a:r>
              <a:rPr lang="en-US" sz="3400" dirty="0" err="1" smtClean="0"/>
              <a:t>Heb</a:t>
            </a:r>
            <a:r>
              <a:rPr lang="en-US" sz="3400" dirty="0"/>
              <a:t>. </a:t>
            </a:r>
            <a:r>
              <a:rPr lang="en-US" sz="3400" dirty="0" smtClean="0"/>
              <a:t>5:8-9</a:t>
            </a:r>
            <a:r>
              <a:rPr lang="en-US" sz="3400" dirty="0"/>
              <a:t>;</a:t>
            </a:r>
            <a:r>
              <a:rPr lang="en-US" sz="3400" dirty="0" smtClean="0"/>
              <a:t> Mt</a:t>
            </a:r>
            <a:r>
              <a:rPr lang="en-US" sz="3400" dirty="0"/>
              <a:t>. </a:t>
            </a:r>
            <a:r>
              <a:rPr lang="en-US" sz="3400" dirty="0" smtClean="0"/>
              <a:t>28:18; </a:t>
            </a:r>
            <a:r>
              <a:rPr lang="en-US" sz="3400" dirty="0" err="1" smtClean="0"/>
              <a:t>Eph</a:t>
            </a:r>
            <a:r>
              <a:rPr lang="en-US" sz="3400" dirty="0"/>
              <a:t>. </a:t>
            </a:r>
            <a:r>
              <a:rPr lang="en-US" sz="3400" dirty="0" smtClean="0"/>
              <a:t>1:22; Mt</a:t>
            </a:r>
            <a:r>
              <a:rPr lang="en-US" sz="3400" dirty="0"/>
              <a:t>. </a:t>
            </a:r>
            <a:r>
              <a:rPr lang="en-US" sz="3400" dirty="0" smtClean="0"/>
              <a:t>17:1-6; Col</a:t>
            </a:r>
            <a:r>
              <a:rPr lang="en-US" sz="3400" dirty="0"/>
              <a:t>. 3:17)</a:t>
            </a:r>
          </a:p>
        </p:txBody>
      </p:sp>
    </p:spTree>
    <p:extLst>
      <p:ext uri="{BB962C8B-B14F-4D97-AF65-F5344CB8AC3E}">
        <p14:creationId xmlns:p14="http://schemas.microsoft.com/office/powerpoint/2010/main" val="5486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1" y="249587"/>
            <a:ext cx="5203660" cy="3325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4970"/>
            <a:ext cx="6741891" cy="884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6"/>
                </a:solidFill>
              </a:rPr>
              <a:t>"Neither Will I Tell You"</a:t>
            </a:r>
            <a:endParaRPr lang="en-US" sz="52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7362" y="792670"/>
            <a:ext cx="10514012" cy="68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2" y="1912295"/>
            <a:ext cx="61332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Need for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Delegation of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Source of Authority</a:t>
            </a:r>
            <a:r>
              <a:rPr lang="en-US" sz="3400" dirty="0" smtClean="0"/>
              <a:t>         —Mt 21:24-27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18086"/>
            <a:ext cx="116777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Jesus has come to His temple—(Mal. 3:1)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363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1" y="249587"/>
            <a:ext cx="5203660" cy="3325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4970"/>
            <a:ext cx="6741891" cy="884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6"/>
                </a:solidFill>
              </a:rPr>
              <a:t>"Neither Will I Tell You"</a:t>
            </a:r>
            <a:endParaRPr lang="en-US" sz="52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7362" y="792670"/>
            <a:ext cx="10514012" cy="68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2" y="1912295"/>
            <a:ext cx="61332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Need for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Delegation of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Source of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Establishing Authority</a:t>
            </a:r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4118086"/>
            <a:ext cx="1167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Tell/Direct Command—(Mt. 15:1-6)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Show/Approved Example—(Mt. 12:1-8)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400" dirty="0" smtClean="0"/>
              <a:t>Imply/Necessary Inference—(Mt. 22:23-32)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167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1" y="249587"/>
            <a:ext cx="5203660" cy="3325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44970"/>
            <a:ext cx="6741891" cy="884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6"/>
                </a:solidFill>
              </a:rPr>
              <a:t>"Neither Will I Tell You"</a:t>
            </a:r>
            <a:endParaRPr lang="en-US" sz="5200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77362" y="792670"/>
            <a:ext cx="10514012" cy="68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smtClean="0">
                <a:solidFill>
                  <a:schemeClr val="accent1"/>
                </a:solidFill>
              </a:rPr>
              <a:t>The Authority of Christ</a:t>
            </a:r>
            <a:endParaRPr lang="en-US" sz="4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62" y="1912295"/>
            <a:ext cx="6133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Need for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Delegation of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Source of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Establishing Authority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400" b="1" u="sng" dirty="0" smtClean="0"/>
              <a:t>The Application of Authority</a:t>
            </a:r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1167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My feelings?—(Prov</a:t>
            </a:r>
            <a:r>
              <a:rPr lang="en-US" sz="2400" dirty="0"/>
              <a:t>. 14:12</a:t>
            </a:r>
            <a:r>
              <a:rPr lang="en-US" sz="2400" dirty="0" smtClean="0"/>
              <a:t>)</a:t>
            </a:r>
            <a:endParaRPr lang="en-US" sz="24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My past personal experience</a:t>
            </a:r>
            <a:r>
              <a:rPr lang="en-US" sz="2400" dirty="0" smtClean="0"/>
              <a:t>?—(Mt</a:t>
            </a:r>
            <a:r>
              <a:rPr lang="en-US" sz="2400" dirty="0"/>
              <a:t>. 7:22-23</a:t>
            </a:r>
            <a:r>
              <a:rPr lang="en-US" sz="2400" dirty="0" smtClean="0"/>
              <a:t>)</a:t>
            </a:r>
            <a:endParaRPr lang="en-US" sz="24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My relatives’ views of authority</a:t>
            </a:r>
            <a:r>
              <a:rPr lang="en-US" sz="2400" dirty="0" smtClean="0"/>
              <a:t>?—(Mt</a:t>
            </a:r>
            <a:r>
              <a:rPr lang="en-US" sz="2400" dirty="0"/>
              <a:t>. 10:37</a:t>
            </a:r>
            <a:r>
              <a:rPr lang="en-US" sz="2400" dirty="0" smtClean="0"/>
              <a:t>)</a:t>
            </a:r>
            <a:endParaRPr lang="en-US" sz="24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The popular view of authority</a:t>
            </a:r>
            <a:r>
              <a:rPr lang="en-US" sz="2400" dirty="0" smtClean="0"/>
              <a:t>?—(Mt</a:t>
            </a:r>
            <a:r>
              <a:rPr lang="en-US" sz="2400" dirty="0"/>
              <a:t>. 7:13) </a:t>
            </a:r>
            <a:endParaRPr lang="en-US" sz="24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views of religious leaders</a:t>
            </a:r>
            <a:r>
              <a:rPr lang="en-US" sz="2400" dirty="0" smtClean="0"/>
              <a:t>?—(Mt</a:t>
            </a:r>
            <a:r>
              <a:rPr lang="en-US" sz="2400" dirty="0"/>
              <a:t>. 15:6) </a:t>
            </a:r>
            <a:endParaRPr lang="en-US" sz="24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My </a:t>
            </a:r>
            <a:r>
              <a:rPr lang="en-US" sz="2400" dirty="0"/>
              <a:t>own conscience</a:t>
            </a:r>
            <a:r>
              <a:rPr lang="en-US" sz="2400" dirty="0" smtClean="0"/>
              <a:t>?—(Acts </a:t>
            </a:r>
            <a:r>
              <a:rPr lang="en-US" sz="2400" dirty="0"/>
              <a:t>26:9)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6916" y="4800305"/>
            <a:ext cx="379822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/>
            <a:r>
              <a:rPr lang="en-US" sz="4200" b="1" dirty="0" smtClean="0">
                <a:solidFill>
                  <a:schemeClr val="accent5"/>
                </a:solidFill>
              </a:rPr>
              <a:t>All Irrelevant!</a:t>
            </a:r>
          </a:p>
          <a:p>
            <a:pPr lvl="1" algn="ctr"/>
            <a:r>
              <a:rPr lang="en-US" sz="4200" b="1" dirty="0" smtClean="0">
                <a:solidFill>
                  <a:schemeClr val="accent5"/>
                </a:solidFill>
              </a:rPr>
              <a:t>(Col. 3:17)</a:t>
            </a:r>
            <a:endParaRPr lang="en-US" sz="4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Depth_16x9</Template>
  <TotalTime>82</TotalTime>
  <Words>342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Depth</vt:lpstr>
      <vt:lpstr>Ion</vt:lpstr>
      <vt:lpstr>PowerPoint Presentation</vt:lpstr>
      <vt:lpstr>PowerPoint Presentation</vt:lpstr>
      <vt:lpstr>"Neither Will I Tell You"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53</cp:revision>
  <dcterms:created xsi:type="dcterms:W3CDTF">2016-05-15T03:02:28Z</dcterms:created>
  <dcterms:modified xsi:type="dcterms:W3CDTF">2016-06-04T17:57:23Z</dcterms:modified>
</cp:coreProperties>
</file>