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94677"/>
  </p:normalViewPr>
  <p:slideViewPr>
    <p:cSldViewPr>
      <p:cViewPr varScale="1">
        <p:scale>
          <a:sx n="87" d="100"/>
          <a:sy n="87" d="100"/>
        </p:scale>
        <p:origin x="-65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41E10E-E31D-4656-9B76-B386D28639CB}"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299607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1E10E-E31D-4656-9B76-B386D28639CB}"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266283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1E10E-E31D-4656-9B76-B386D28639CB}"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274378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1E10E-E31D-4656-9B76-B386D28639CB}"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265391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1E10E-E31D-4656-9B76-B386D28639CB}"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9303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41E10E-E31D-4656-9B76-B386D28639CB}"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344569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41E10E-E31D-4656-9B76-B386D28639CB}" type="datetimeFigureOut">
              <a:rPr lang="en-US" smtClean="0"/>
              <a:t>6/5/2016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118908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41E10E-E31D-4656-9B76-B386D28639CB}" type="datetimeFigureOut">
              <a:rPr lang="en-US" smtClean="0"/>
              <a:t>6/5/2016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278087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1E10E-E31D-4656-9B76-B386D28639CB}" type="datetimeFigureOut">
              <a:rPr lang="en-US" smtClean="0"/>
              <a:t>6/5/2016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170107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1E10E-E31D-4656-9B76-B386D28639CB}"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16077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1E10E-E31D-4656-9B76-B386D28639CB}"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E9BC-8C44-401E-9416-EA81105F8F66}" type="slidenum">
              <a:rPr lang="en-US" smtClean="0"/>
              <a:t>‹#›</a:t>
            </a:fld>
            <a:endParaRPr lang="en-US"/>
          </a:p>
        </p:txBody>
      </p:sp>
    </p:spTree>
    <p:extLst>
      <p:ext uri="{BB962C8B-B14F-4D97-AF65-F5344CB8AC3E}">
        <p14:creationId xmlns:p14="http://schemas.microsoft.com/office/powerpoint/2010/main" val="228901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E041E10E-E31D-4656-9B76-B386D28639CB}" type="datetimeFigureOut">
              <a:rPr lang="en-US" smtClean="0"/>
              <a:t>6/5/2016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28FE9BC-8C44-401E-9416-EA81105F8F66}" type="slidenum">
              <a:rPr lang="en-US" smtClean="0"/>
              <a:t>‹#›</a:t>
            </a:fld>
            <a:endParaRPr lang="en-US"/>
          </a:p>
        </p:txBody>
      </p:sp>
    </p:spTree>
    <p:extLst>
      <p:ext uri="{BB962C8B-B14F-4D97-AF65-F5344CB8AC3E}">
        <p14:creationId xmlns:p14="http://schemas.microsoft.com/office/powerpoint/2010/main" val="3668980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426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5449"/>
          <a:stretch/>
        </p:blipFill>
        <p:spPr>
          <a:xfrm>
            <a:off x="1028700" y="-15586"/>
            <a:ext cx="6972300" cy="5153891"/>
          </a:xfrm>
          <a:prstGeom prst="rect">
            <a:avLst/>
          </a:prstGeom>
        </p:spPr>
      </p:pic>
      <p:sp>
        <p:nvSpPr>
          <p:cNvPr id="10" name="Oval 9"/>
          <p:cNvSpPr/>
          <p:nvPr/>
        </p:nvSpPr>
        <p:spPr>
          <a:xfrm>
            <a:off x="4057649" y="1714500"/>
            <a:ext cx="3943350" cy="3886200"/>
          </a:xfrm>
          <a:prstGeom prst="ellipse">
            <a:avLst/>
          </a:prstGeom>
          <a:solidFill>
            <a:srgbClr val="F20861">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9" name="Oval 8"/>
          <p:cNvSpPr/>
          <p:nvPr/>
        </p:nvSpPr>
        <p:spPr>
          <a:xfrm>
            <a:off x="1039091" y="1714500"/>
            <a:ext cx="3943350" cy="3886200"/>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860" y="2428875"/>
            <a:ext cx="3071813" cy="2457450"/>
          </a:xfrm>
          <a:prstGeom prst="rect">
            <a:avLst/>
          </a:prstGeom>
          <a:effectLst>
            <a:outerShdw blurRad="50800" dist="38100" dir="5400000" algn="t" rotWithShape="0">
              <a:prstClr val="black">
                <a:alpha val="40000"/>
              </a:prstClr>
            </a:outerShdw>
          </a:effectLst>
        </p:spPr>
      </p:pic>
      <p:sp>
        <p:nvSpPr>
          <p:cNvPr id="3" name="TextBox 2"/>
          <p:cNvSpPr txBox="1"/>
          <p:nvPr/>
        </p:nvSpPr>
        <p:spPr>
          <a:xfrm>
            <a:off x="1023505" y="-24846"/>
            <a:ext cx="6977495" cy="1423467"/>
          </a:xfrm>
          <a:prstGeom prst="rect">
            <a:avLst/>
          </a:prstGeom>
          <a:solidFill>
            <a:schemeClr val="bg1">
              <a:alpha val="75000"/>
            </a:schemeClr>
          </a:solidFill>
        </p:spPr>
        <p:txBody>
          <a:bodyPr wrap="square" lIns="68580" tIns="34290" rIns="68580" bIns="34290" rtlCol="0">
            <a:spAutoFit/>
          </a:bodyPr>
          <a:lstStyle/>
          <a:p>
            <a:pPr algn="ctr"/>
            <a:r>
              <a:rPr lang="en-US" sz="44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Paul Reveals the Deepest Meaning of Marriage</a:t>
            </a:r>
          </a:p>
        </p:txBody>
      </p:sp>
      <p:cxnSp>
        <p:nvCxnSpPr>
          <p:cNvPr id="6" name="Straight Connector 5"/>
          <p:cNvCxnSpPr/>
          <p:nvPr/>
        </p:nvCxnSpPr>
        <p:spPr>
          <a:xfrm flipH="1">
            <a:off x="1028700" y="1383231"/>
            <a:ext cx="6972300" cy="0"/>
          </a:xfrm>
          <a:prstGeom prst="line">
            <a:avLst/>
          </a:prstGeom>
          <a:ln w="38100">
            <a:solidFill>
              <a:schemeClr val="tx1">
                <a:lumMod val="85000"/>
                <a:lumOff val="15000"/>
              </a:schemeClr>
            </a:solidFill>
          </a:ln>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574" y="2228850"/>
            <a:ext cx="2857500" cy="2857500"/>
          </a:xfrm>
          <a:prstGeom prst="rect">
            <a:avLst/>
          </a:prstGeom>
          <a:effectLst>
            <a:outerShdw blurRad="50800" dist="38100" dir="5400000" algn="t" rotWithShape="0">
              <a:prstClr val="black">
                <a:alpha val="40000"/>
              </a:prst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1716" y="2806676"/>
            <a:ext cx="1430698" cy="2069258"/>
          </a:xfrm>
          <a:prstGeom prst="rect">
            <a:avLst/>
          </a:prstGeom>
        </p:spPr>
      </p:pic>
    </p:spTree>
    <p:extLst>
      <p:ext uri="{BB962C8B-B14F-4D97-AF65-F5344CB8AC3E}">
        <p14:creationId xmlns:p14="http://schemas.microsoft.com/office/powerpoint/2010/main" val="398635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5875" y="176646"/>
            <a:ext cx="6457950" cy="1915909"/>
          </a:xfrm>
          <a:prstGeom prst="rect">
            <a:avLst/>
          </a:prstGeom>
          <a:solidFill>
            <a:schemeClr val="bg1"/>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000" b="1" dirty="0">
                <a:latin typeface="Century Gothic" panose="020B0502020202020204" pitchFamily="34" charset="0"/>
              </a:rPr>
              <a:t>(Genesis 1:27-28)</a:t>
            </a:r>
          </a:p>
          <a:p>
            <a:r>
              <a:rPr lang="en-US" sz="3000" baseline="30000" dirty="0"/>
              <a:t>27 </a:t>
            </a:r>
            <a:r>
              <a:rPr lang="en-US" sz="3000" dirty="0"/>
              <a:t>So God created man in his own image,</a:t>
            </a:r>
            <a:br>
              <a:rPr lang="en-US" sz="3000" dirty="0"/>
            </a:br>
            <a:r>
              <a:rPr lang="en-US" sz="3000" dirty="0"/>
              <a:t>    in the image of God he created him;</a:t>
            </a:r>
            <a:br>
              <a:rPr lang="en-US" sz="3000" dirty="0"/>
            </a:br>
            <a:r>
              <a:rPr lang="en-US" sz="3000" dirty="0"/>
              <a:t>    male and female he created them.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1143000" y="0"/>
            <a:ext cx="6858000" cy="5143500"/>
          </a:xfrm>
          <a:prstGeom prst="rect">
            <a:avLst/>
          </a:prstGeom>
        </p:spPr>
      </p:pic>
      <p:sp>
        <p:nvSpPr>
          <p:cNvPr id="10" name="TextBox 9"/>
          <p:cNvSpPr txBox="1"/>
          <p:nvPr/>
        </p:nvSpPr>
        <p:spPr>
          <a:xfrm>
            <a:off x="1343025" y="290946"/>
            <a:ext cx="6457950" cy="3854902"/>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(Ephesians 5:22-33)</a:t>
            </a:r>
          </a:p>
          <a:p>
            <a:r>
              <a:rPr lang="en-US" sz="3000" baseline="30000" dirty="0">
                <a:solidFill>
                  <a:schemeClr val="bg1"/>
                </a:solidFill>
                <a:effectLst>
                  <a:outerShdw blurRad="38100" dist="38100" dir="2700000" algn="tl">
                    <a:srgbClr val="000000">
                      <a:alpha val="43137"/>
                    </a:srgbClr>
                  </a:outerShdw>
                </a:effectLst>
              </a:rPr>
              <a:t>22 </a:t>
            </a:r>
            <a:r>
              <a:rPr lang="en-US" sz="3000" dirty="0">
                <a:solidFill>
                  <a:schemeClr val="bg1"/>
                </a:solidFill>
                <a:effectLst>
                  <a:outerShdw blurRad="38100" dist="38100" dir="2700000" algn="tl">
                    <a:srgbClr val="000000">
                      <a:alpha val="43137"/>
                    </a:srgbClr>
                  </a:outerShdw>
                </a:effectLst>
              </a:rPr>
              <a:t>Wives, submit to your own husbands, as to the Lord. </a:t>
            </a:r>
            <a:r>
              <a:rPr lang="en-US" sz="3000" baseline="30000" dirty="0">
                <a:solidFill>
                  <a:schemeClr val="bg1"/>
                </a:solidFill>
                <a:effectLst>
                  <a:outerShdw blurRad="38100" dist="38100" dir="2700000" algn="tl">
                    <a:srgbClr val="000000">
                      <a:alpha val="43137"/>
                    </a:srgbClr>
                  </a:outerShdw>
                </a:effectLst>
              </a:rPr>
              <a:t>23 </a:t>
            </a:r>
            <a:r>
              <a:rPr lang="en-US" sz="3000" dirty="0">
                <a:solidFill>
                  <a:schemeClr val="bg1"/>
                </a:solidFill>
                <a:effectLst>
                  <a:outerShdw blurRad="38100" dist="38100" dir="2700000" algn="tl">
                    <a:srgbClr val="000000">
                      <a:alpha val="43137"/>
                    </a:srgbClr>
                  </a:outerShdw>
                </a:effectLst>
              </a:rPr>
              <a:t>For the husband is the head of the wife even as Christ is the head of the church, his body, and is himself its Savior. </a:t>
            </a:r>
            <a:r>
              <a:rPr lang="en-US" sz="3000" baseline="30000" dirty="0">
                <a:solidFill>
                  <a:schemeClr val="bg1"/>
                </a:solidFill>
                <a:effectLst>
                  <a:outerShdw blurRad="38100" dist="38100" dir="2700000" algn="tl">
                    <a:srgbClr val="000000">
                      <a:alpha val="43137"/>
                    </a:srgbClr>
                  </a:outerShdw>
                </a:effectLst>
              </a:rPr>
              <a:t>24 </a:t>
            </a:r>
            <a:r>
              <a:rPr lang="en-US" sz="3000" dirty="0">
                <a:solidFill>
                  <a:schemeClr val="bg1"/>
                </a:solidFill>
                <a:effectLst>
                  <a:outerShdw blurRad="38100" dist="38100" dir="2700000" algn="tl">
                    <a:srgbClr val="000000">
                      <a:alpha val="43137"/>
                    </a:srgbClr>
                  </a:outerShdw>
                </a:effectLst>
              </a:rPr>
              <a:t>Now as the church submits to Christ, so also wives should submit in everything to their husbands.</a:t>
            </a:r>
          </a:p>
        </p:txBody>
      </p:sp>
    </p:spTree>
    <p:extLst>
      <p:ext uri="{BB962C8B-B14F-4D97-AF65-F5344CB8AC3E}">
        <p14:creationId xmlns:p14="http://schemas.microsoft.com/office/powerpoint/2010/main" val="393381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5875" y="176646"/>
            <a:ext cx="6457950" cy="1915909"/>
          </a:xfrm>
          <a:prstGeom prst="rect">
            <a:avLst/>
          </a:prstGeom>
          <a:solidFill>
            <a:schemeClr val="bg1"/>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000" b="1" dirty="0">
                <a:latin typeface="Century Gothic" panose="020B0502020202020204" pitchFamily="34" charset="0"/>
              </a:rPr>
              <a:t>(Genesis 1:27-28)</a:t>
            </a:r>
          </a:p>
          <a:p>
            <a:r>
              <a:rPr lang="en-US" sz="3000" baseline="30000" dirty="0"/>
              <a:t>27 </a:t>
            </a:r>
            <a:r>
              <a:rPr lang="en-US" sz="3000" dirty="0"/>
              <a:t>So God created man in his own image,</a:t>
            </a:r>
            <a:br>
              <a:rPr lang="en-US" sz="3000" dirty="0"/>
            </a:br>
            <a:r>
              <a:rPr lang="en-US" sz="3000" dirty="0"/>
              <a:t>    in the image of God he created him;</a:t>
            </a:r>
            <a:br>
              <a:rPr lang="en-US" sz="3000" dirty="0"/>
            </a:br>
            <a:r>
              <a:rPr lang="en-US" sz="3000" dirty="0"/>
              <a:t>    male and female he created them.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1143000" y="0"/>
            <a:ext cx="6858000" cy="5143500"/>
          </a:xfrm>
          <a:prstGeom prst="rect">
            <a:avLst/>
          </a:prstGeom>
        </p:spPr>
      </p:pic>
      <p:sp>
        <p:nvSpPr>
          <p:cNvPr id="10" name="TextBox 9"/>
          <p:cNvSpPr txBox="1"/>
          <p:nvPr/>
        </p:nvSpPr>
        <p:spPr>
          <a:xfrm>
            <a:off x="1343025" y="290947"/>
            <a:ext cx="6457950" cy="4778231"/>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(Ephesians 5:22-33)</a:t>
            </a:r>
          </a:p>
          <a:p>
            <a:r>
              <a:rPr lang="en-US" sz="3000" baseline="30000" dirty="0">
                <a:solidFill>
                  <a:schemeClr val="bg1"/>
                </a:solidFill>
                <a:effectLst>
                  <a:outerShdw blurRad="38100" dist="38100" dir="2700000" algn="tl">
                    <a:srgbClr val="000000">
                      <a:alpha val="43137"/>
                    </a:srgbClr>
                  </a:outerShdw>
                </a:effectLst>
              </a:rPr>
              <a:t>25 </a:t>
            </a:r>
            <a:r>
              <a:rPr lang="en-US" sz="3000" dirty="0">
                <a:solidFill>
                  <a:schemeClr val="bg1"/>
                </a:solidFill>
                <a:effectLst>
                  <a:outerShdw blurRad="38100" dist="38100" dir="2700000" algn="tl">
                    <a:srgbClr val="000000">
                      <a:alpha val="43137"/>
                    </a:srgbClr>
                  </a:outerShdw>
                </a:effectLst>
              </a:rPr>
              <a:t>Husbands, love your wives, as Christ loved the church and gave himself up for her, </a:t>
            </a:r>
            <a:r>
              <a:rPr lang="en-US" sz="3000" baseline="30000" dirty="0">
                <a:solidFill>
                  <a:schemeClr val="bg1"/>
                </a:solidFill>
                <a:effectLst>
                  <a:outerShdw blurRad="38100" dist="38100" dir="2700000" algn="tl">
                    <a:srgbClr val="000000">
                      <a:alpha val="43137"/>
                    </a:srgbClr>
                  </a:outerShdw>
                </a:effectLst>
              </a:rPr>
              <a:t>26 </a:t>
            </a:r>
            <a:r>
              <a:rPr lang="en-US" sz="3000" dirty="0">
                <a:solidFill>
                  <a:schemeClr val="bg1"/>
                </a:solidFill>
                <a:effectLst>
                  <a:outerShdw blurRad="38100" dist="38100" dir="2700000" algn="tl">
                    <a:srgbClr val="000000">
                      <a:alpha val="43137"/>
                    </a:srgbClr>
                  </a:outerShdw>
                </a:effectLst>
              </a:rPr>
              <a:t>that he might sanctify her, having cleansed her by the washing of water with the word, </a:t>
            </a:r>
            <a:r>
              <a:rPr lang="en-US" sz="3000" baseline="30000" dirty="0">
                <a:solidFill>
                  <a:schemeClr val="bg1"/>
                </a:solidFill>
                <a:effectLst>
                  <a:outerShdw blurRad="38100" dist="38100" dir="2700000" algn="tl">
                    <a:srgbClr val="000000">
                      <a:alpha val="43137"/>
                    </a:srgbClr>
                  </a:outerShdw>
                </a:effectLst>
              </a:rPr>
              <a:t>27 </a:t>
            </a:r>
            <a:r>
              <a:rPr lang="en-US" sz="3000" dirty="0">
                <a:solidFill>
                  <a:schemeClr val="bg1"/>
                </a:solidFill>
                <a:effectLst>
                  <a:outerShdw blurRad="38100" dist="38100" dir="2700000" algn="tl">
                    <a:srgbClr val="000000">
                      <a:alpha val="43137"/>
                    </a:srgbClr>
                  </a:outerShdw>
                </a:effectLst>
              </a:rPr>
              <a:t>so that he might present the church to himself in splendor, without spot or wrinkle or any such thing, that she might be holy and without blemish.</a:t>
            </a:r>
          </a:p>
        </p:txBody>
      </p:sp>
    </p:spTree>
    <p:extLst>
      <p:ext uri="{BB962C8B-B14F-4D97-AF65-F5344CB8AC3E}">
        <p14:creationId xmlns:p14="http://schemas.microsoft.com/office/powerpoint/2010/main" val="341286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5875" y="176646"/>
            <a:ext cx="6457950" cy="1915909"/>
          </a:xfrm>
          <a:prstGeom prst="rect">
            <a:avLst/>
          </a:prstGeom>
          <a:solidFill>
            <a:schemeClr val="bg1"/>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000" b="1" dirty="0">
                <a:latin typeface="Century Gothic" panose="020B0502020202020204" pitchFamily="34" charset="0"/>
              </a:rPr>
              <a:t>(Genesis 1:27-28)</a:t>
            </a:r>
          </a:p>
          <a:p>
            <a:r>
              <a:rPr lang="en-US" sz="3000" baseline="30000" dirty="0"/>
              <a:t>27 </a:t>
            </a:r>
            <a:r>
              <a:rPr lang="en-US" sz="3000" dirty="0"/>
              <a:t>So God created man in his own image,</a:t>
            </a:r>
            <a:br>
              <a:rPr lang="en-US" sz="3000" dirty="0"/>
            </a:br>
            <a:r>
              <a:rPr lang="en-US" sz="3000" dirty="0"/>
              <a:t>    in the image of God he created him;</a:t>
            </a:r>
            <a:br>
              <a:rPr lang="en-US" sz="3000" dirty="0"/>
            </a:br>
            <a:r>
              <a:rPr lang="en-US" sz="3000" dirty="0"/>
              <a:t>    male and female he created them.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1143000" y="0"/>
            <a:ext cx="6858000" cy="5143500"/>
          </a:xfrm>
          <a:prstGeom prst="rect">
            <a:avLst/>
          </a:prstGeom>
        </p:spPr>
      </p:pic>
      <p:sp>
        <p:nvSpPr>
          <p:cNvPr id="10" name="TextBox 9"/>
          <p:cNvSpPr txBox="1"/>
          <p:nvPr/>
        </p:nvSpPr>
        <p:spPr>
          <a:xfrm>
            <a:off x="1343025" y="290945"/>
            <a:ext cx="6457950" cy="5086008"/>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(Ephesians 5:22-33)</a:t>
            </a:r>
          </a:p>
          <a:p>
            <a:r>
              <a:rPr lang="en-US" sz="2900" baseline="30000" dirty="0">
                <a:solidFill>
                  <a:schemeClr val="bg1"/>
                </a:solidFill>
                <a:effectLst>
                  <a:outerShdw blurRad="38100" dist="38100" dir="2700000" algn="tl">
                    <a:srgbClr val="000000">
                      <a:alpha val="43137"/>
                    </a:srgbClr>
                  </a:outerShdw>
                </a:effectLst>
              </a:rPr>
              <a:t>28 </a:t>
            </a:r>
            <a:r>
              <a:rPr lang="en-US" sz="2900" dirty="0">
                <a:solidFill>
                  <a:schemeClr val="bg1"/>
                </a:solidFill>
                <a:effectLst>
                  <a:outerShdw blurRad="38100" dist="38100" dir="2700000" algn="tl">
                    <a:srgbClr val="000000">
                      <a:alpha val="43137"/>
                    </a:srgbClr>
                  </a:outerShdw>
                </a:effectLst>
              </a:rPr>
              <a:t>In the same way husbands should love their wives as their own bodies. He who loves his wife loves himself. </a:t>
            </a:r>
            <a:r>
              <a:rPr lang="en-US" sz="2900" baseline="30000" dirty="0">
                <a:solidFill>
                  <a:schemeClr val="bg1"/>
                </a:solidFill>
                <a:effectLst>
                  <a:outerShdw blurRad="38100" dist="38100" dir="2700000" algn="tl">
                    <a:srgbClr val="000000">
                      <a:alpha val="43137"/>
                    </a:srgbClr>
                  </a:outerShdw>
                </a:effectLst>
              </a:rPr>
              <a:t>29 </a:t>
            </a:r>
            <a:r>
              <a:rPr lang="en-US" sz="2900" dirty="0">
                <a:solidFill>
                  <a:schemeClr val="bg1"/>
                </a:solidFill>
                <a:effectLst>
                  <a:outerShdw blurRad="38100" dist="38100" dir="2700000" algn="tl">
                    <a:srgbClr val="000000">
                      <a:alpha val="43137"/>
                    </a:srgbClr>
                  </a:outerShdw>
                </a:effectLst>
              </a:rPr>
              <a:t>For no one ever hated his own flesh, but nourishes and cherishes it, just as Christ does the church, </a:t>
            </a:r>
            <a:r>
              <a:rPr lang="en-US" sz="2900" baseline="30000" dirty="0">
                <a:solidFill>
                  <a:schemeClr val="bg1"/>
                </a:solidFill>
                <a:effectLst>
                  <a:outerShdw blurRad="38100" dist="38100" dir="2700000" algn="tl">
                    <a:srgbClr val="000000">
                      <a:alpha val="43137"/>
                    </a:srgbClr>
                  </a:outerShdw>
                </a:effectLst>
              </a:rPr>
              <a:t>30 </a:t>
            </a:r>
            <a:r>
              <a:rPr lang="en-US" sz="2900" dirty="0">
                <a:solidFill>
                  <a:schemeClr val="bg1"/>
                </a:solidFill>
                <a:effectLst>
                  <a:outerShdw blurRad="38100" dist="38100" dir="2700000" algn="tl">
                    <a:srgbClr val="000000">
                      <a:alpha val="43137"/>
                    </a:srgbClr>
                  </a:outerShdw>
                </a:effectLst>
              </a:rPr>
              <a:t>because we are members of his body. </a:t>
            </a:r>
            <a:r>
              <a:rPr lang="en-US" sz="2900" baseline="30000" dirty="0">
                <a:solidFill>
                  <a:schemeClr val="bg1"/>
                </a:solidFill>
                <a:effectLst>
                  <a:outerShdw blurRad="38100" dist="38100" dir="2700000" algn="tl">
                    <a:srgbClr val="000000">
                      <a:alpha val="43137"/>
                    </a:srgbClr>
                  </a:outerShdw>
                </a:effectLst>
              </a:rPr>
              <a:t>31 </a:t>
            </a:r>
            <a:r>
              <a:rPr lang="en-US" sz="2900" dirty="0">
                <a:solidFill>
                  <a:schemeClr val="bg1"/>
                </a:solidFill>
                <a:effectLst>
                  <a:outerShdw blurRad="38100" dist="38100" dir="2700000" algn="tl">
                    <a:srgbClr val="000000">
                      <a:alpha val="43137"/>
                    </a:srgbClr>
                  </a:outerShdw>
                </a:effectLst>
              </a:rPr>
              <a:t>“Therefore a man shall leave his father and mother and hold fast to his wife, and the two shall become one flesh.”</a:t>
            </a:r>
          </a:p>
        </p:txBody>
      </p:sp>
    </p:spTree>
    <p:extLst>
      <p:ext uri="{BB962C8B-B14F-4D97-AF65-F5344CB8AC3E}">
        <p14:creationId xmlns:p14="http://schemas.microsoft.com/office/powerpoint/2010/main" val="39955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5875" y="176646"/>
            <a:ext cx="6457950" cy="1915909"/>
          </a:xfrm>
          <a:prstGeom prst="rect">
            <a:avLst/>
          </a:prstGeom>
          <a:solidFill>
            <a:schemeClr val="bg1"/>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000" b="1" dirty="0">
                <a:latin typeface="Century Gothic" panose="020B0502020202020204" pitchFamily="34" charset="0"/>
              </a:rPr>
              <a:t>(Genesis 1:27-28)</a:t>
            </a:r>
          </a:p>
          <a:p>
            <a:r>
              <a:rPr lang="en-US" sz="3000" baseline="30000" dirty="0"/>
              <a:t>27 </a:t>
            </a:r>
            <a:r>
              <a:rPr lang="en-US" sz="3000" dirty="0"/>
              <a:t>So God created man in his own image,</a:t>
            </a:r>
            <a:br>
              <a:rPr lang="en-US" sz="3000" dirty="0"/>
            </a:br>
            <a:r>
              <a:rPr lang="en-US" sz="3000" dirty="0"/>
              <a:t>    in the image of God he created him;</a:t>
            </a:r>
            <a:br>
              <a:rPr lang="en-US" sz="3000" dirty="0"/>
            </a:br>
            <a:r>
              <a:rPr lang="en-US" sz="3000" dirty="0"/>
              <a:t>    male and female he created them.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1143000" y="0"/>
            <a:ext cx="6858000" cy="5143500"/>
          </a:xfrm>
          <a:prstGeom prst="rect">
            <a:avLst/>
          </a:prstGeom>
        </p:spPr>
      </p:pic>
      <p:sp>
        <p:nvSpPr>
          <p:cNvPr id="10" name="TextBox 9"/>
          <p:cNvSpPr txBox="1"/>
          <p:nvPr/>
        </p:nvSpPr>
        <p:spPr>
          <a:xfrm>
            <a:off x="1343025" y="290947"/>
            <a:ext cx="6457950" cy="3670235"/>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(Ephesians 5:22-33)</a:t>
            </a:r>
          </a:p>
          <a:p>
            <a:r>
              <a:rPr lang="en-US" sz="3300" baseline="30000" dirty="0">
                <a:solidFill>
                  <a:schemeClr val="bg1"/>
                </a:solidFill>
                <a:effectLst>
                  <a:outerShdw blurRad="38100" dist="38100" dir="2700000" algn="tl">
                    <a:srgbClr val="000000">
                      <a:alpha val="43137"/>
                    </a:srgbClr>
                  </a:outerShdw>
                </a:effectLst>
              </a:rPr>
              <a:t>32 </a:t>
            </a:r>
            <a:r>
              <a:rPr lang="en-US" sz="3300" dirty="0">
                <a:solidFill>
                  <a:schemeClr val="bg1"/>
                </a:solidFill>
                <a:effectLst>
                  <a:outerShdw blurRad="38100" dist="38100" dir="2700000" algn="tl">
                    <a:srgbClr val="000000">
                      <a:alpha val="43137"/>
                    </a:srgbClr>
                  </a:outerShdw>
                </a:effectLst>
              </a:rPr>
              <a:t>This mystery is profound, and I am saying that it refers to Christ and the church. </a:t>
            </a:r>
            <a:r>
              <a:rPr lang="en-US" sz="3300" baseline="30000" dirty="0">
                <a:solidFill>
                  <a:schemeClr val="bg1"/>
                </a:solidFill>
                <a:effectLst>
                  <a:outerShdw blurRad="38100" dist="38100" dir="2700000" algn="tl">
                    <a:srgbClr val="000000">
                      <a:alpha val="43137"/>
                    </a:srgbClr>
                  </a:outerShdw>
                </a:effectLst>
              </a:rPr>
              <a:t>33 </a:t>
            </a:r>
            <a:r>
              <a:rPr lang="en-US" sz="3300" dirty="0">
                <a:solidFill>
                  <a:schemeClr val="bg1"/>
                </a:solidFill>
                <a:effectLst>
                  <a:outerShdw blurRad="38100" dist="38100" dir="2700000" algn="tl">
                    <a:srgbClr val="000000">
                      <a:alpha val="43137"/>
                    </a:srgbClr>
                  </a:outerShdw>
                </a:effectLst>
              </a:rPr>
              <a:t>However, let each one of you love his wife as himself, and let the wife see that she respects her husband.</a:t>
            </a:r>
            <a:endParaRPr lang="en-US" sz="3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804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86" r="15449"/>
          <a:stretch/>
        </p:blipFill>
        <p:spPr>
          <a:xfrm>
            <a:off x="1143000" y="-15586"/>
            <a:ext cx="6858000" cy="5153891"/>
          </a:xfrm>
          <a:prstGeom prst="rect">
            <a:avLst/>
          </a:prstGeom>
        </p:spPr>
      </p:pic>
      <p:sp>
        <p:nvSpPr>
          <p:cNvPr id="3" name="TextBox 2"/>
          <p:cNvSpPr txBox="1"/>
          <p:nvPr/>
        </p:nvSpPr>
        <p:spPr>
          <a:xfrm>
            <a:off x="1143001" y="-24847"/>
            <a:ext cx="6857999" cy="1396536"/>
          </a:xfrm>
          <a:prstGeom prst="rect">
            <a:avLst/>
          </a:prstGeom>
          <a:solidFill>
            <a:schemeClr val="bg1">
              <a:alpha val="75000"/>
            </a:schemeClr>
          </a:solidFill>
        </p:spPr>
        <p:txBody>
          <a:bodyPr wrap="square" lIns="68580" tIns="34290" rIns="68580" bIns="34290" rtlCol="0">
            <a:spAutoFit/>
          </a:bodyPr>
          <a:lstStyle/>
          <a:p>
            <a:r>
              <a:rPr lang="en-US" sz="8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God…</a:t>
            </a:r>
          </a:p>
        </p:txBody>
      </p:sp>
      <p:sp>
        <p:nvSpPr>
          <p:cNvPr id="11" name="TextBox 10"/>
          <p:cNvSpPr txBox="1"/>
          <p:nvPr/>
        </p:nvSpPr>
        <p:spPr>
          <a:xfrm>
            <a:off x="1143000" y="1383232"/>
            <a:ext cx="6858000" cy="900247"/>
          </a:xfrm>
          <a:prstGeom prst="rect">
            <a:avLst/>
          </a:prstGeom>
          <a:solidFill>
            <a:schemeClr val="bg1">
              <a:alpha val="75000"/>
            </a:schemeClr>
          </a:solidFill>
        </p:spPr>
        <p:txBody>
          <a:bodyPr wrap="square" lIns="68580" tIns="34290" rIns="68580" bIns="34290" rtlCol="0">
            <a:spAutoFit/>
          </a:bodyPr>
          <a:lstStyle/>
          <a:p>
            <a:pPr marL="428625" indent="-428625">
              <a:buFont typeface="Arial" panose="020B0604020202020204" pitchFamily="34" charset="0"/>
              <a:buChar char="•"/>
            </a:pPr>
            <a:r>
              <a:rPr lang="en-US" sz="27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Created genders with distinctive natures</a:t>
            </a:r>
          </a:p>
        </p:txBody>
      </p:sp>
      <p:cxnSp>
        <p:nvCxnSpPr>
          <p:cNvPr id="6" name="Straight Connector 5"/>
          <p:cNvCxnSpPr/>
          <p:nvPr/>
        </p:nvCxnSpPr>
        <p:spPr>
          <a:xfrm flipH="1">
            <a:off x="1028700" y="1383231"/>
            <a:ext cx="6972300" cy="0"/>
          </a:xfrm>
          <a:prstGeom prst="line">
            <a:avLst/>
          </a:prstGeom>
          <a:ln w="38100">
            <a:solidFill>
              <a:schemeClr val="tx1">
                <a:lumMod val="85000"/>
                <a:lumOff val="15000"/>
              </a:schemeClr>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37891" y="2283479"/>
            <a:ext cx="6863110" cy="484748"/>
          </a:xfrm>
          <a:prstGeom prst="rect">
            <a:avLst/>
          </a:prstGeom>
          <a:solidFill>
            <a:schemeClr val="bg1">
              <a:alpha val="75000"/>
            </a:schemeClr>
          </a:solidFill>
        </p:spPr>
        <p:txBody>
          <a:bodyPr wrap="square" lIns="68580" tIns="34290" rIns="68580" bIns="34290" rtlCol="0">
            <a:spAutoFit/>
          </a:bodyPr>
          <a:lstStyle/>
          <a:p>
            <a:pPr marL="428625" indent="-428625">
              <a:buFont typeface="Arial" panose="020B0604020202020204" pitchFamily="34" charset="0"/>
              <a:buChar char="•"/>
            </a:pPr>
            <a:r>
              <a:rPr lang="en-US" sz="27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Defined their distinctive roles so that…</a:t>
            </a:r>
          </a:p>
        </p:txBody>
      </p:sp>
      <p:sp>
        <p:nvSpPr>
          <p:cNvPr id="13" name="TextBox 12"/>
          <p:cNvSpPr txBox="1"/>
          <p:nvPr/>
        </p:nvSpPr>
        <p:spPr>
          <a:xfrm>
            <a:off x="1143087" y="2768227"/>
            <a:ext cx="6863110" cy="715580"/>
          </a:xfrm>
          <a:prstGeom prst="rect">
            <a:avLst/>
          </a:prstGeom>
          <a:solidFill>
            <a:schemeClr val="bg1">
              <a:alpha val="75000"/>
            </a:schemeClr>
          </a:solidFill>
        </p:spPr>
        <p:txBody>
          <a:bodyPr wrap="square" lIns="68580" tIns="34290" rIns="68580" bIns="34290" rtlCol="0">
            <a:spAutoFit/>
          </a:bodyPr>
          <a:lstStyle/>
          <a:p>
            <a:pPr marL="771525" lvl="1" indent="-428625">
              <a:buFont typeface="Arial" panose="020B0604020202020204" pitchFamily="34" charset="0"/>
              <a:buChar char="•"/>
            </a:pPr>
            <a:r>
              <a:rPr lang="en-US" sz="21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Within marriage relationship, they might multiply the human race &amp; est. family</a:t>
            </a:r>
          </a:p>
        </p:txBody>
      </p:sp>
      <p:sp>
        <p:nvSpPr>
          <p:cNvPr id="14" name="TextBox 13"/>
          <p:cNvSpPr txBox="1"/>
          <p:nvPr/>
        </p:nvSpPr>
        <p:spPr>
          <a:xfrm>
            <a:off x="1143087" y="3483808"/>
            <a:ext cx="6863110" cy="715580"/>
          </a:xfrm>
          <a:prstGeom prst="rect">
            <a:avLst/>
          </a:prstGeom>
          <a:solidFill>
            <a:schemeClr val="bg1">
              <a:alpha val="75000"/>
            </a:schemeClr>
          </a:solidFill>
        </p:spPr>
        <p:txBody>
          <a:bodyPr wrap="square" lIns="68580" tIns="34290" rIns="68580" bIns="34290" rtlCol="0">
            <a:spAutoFit/>
          </a:bodyPr>
          <a:lstStyle/>
          <a:p>
            <a:pPr marL="771525" lvl="1" indent="-428625">
              <a:buFont typeface="Arial" panose="020B0604020202020204" pitchFamily="34" charset="0"/>
              <a:buChar char="•"/>
            </a:pPr>
            <a:r>
              <a:rPr lang="en-US" sz="21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Serve as a model of God’s covenant  with His people</a:t>
            </a:r>
          </a:p>
        </p:txBody>
      </p:sp>
      <p:sp>
        <p:nvSpPr>
          <p:cNvPr id="15" name="TextBox 14"/>
          <p:cNvSpPr txBox="1"/>
          <p:nvPr/>
        </p:nvSpPr>
        <p:spPr>
          <a:xfrm>
            <a:off x="1143087" y="4199388"/>
            <a:ext cx="6863110" cy="715580"/>
          </a:xfrm>
          <a:prstGeom prst="rect">
            <a:avLst/>
          </a:prstGeom>
          <a:solidFill>
            <a:schemeClr val="bg1">
              <a:alpha val="75000"/>
            </a:schemeClr>
          </a:solidFill>
        </p:spPr>
        <p:txBody>
          <a:bodyPr wrap="square" lIns="68580" tIns="34290" rIns="68580" bIns="34290" rtlCol="0">
            <a:spAutoFit/>
          </a:bodyPr>
          <a:lstStyle/>
          <a:p>
            <a:pPr marL="771525" lvl="1" indent="-428625">
              <a:buFont typeface="Arial" panose="020B0604020202020204" pitchFamily="34" charset="0"/>
              <a:buChar char="•"/>
            </a:pPr>
            <a:r>
              <a:rPr lang="en-US" sz="21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Uniquely display the relationship of Christ and his blood-bought purified church</a:t>
            </a:r>
          </a:p>
        </p:txBody>
      </p:sp>
    </p:spTree>
    <p:extLst>
      <p:ext uri="{BB962C8B-B14F-4D97-AF65-F5344CB8AC3E}">
        <p14:creationId xmlns:p14="http://schemas.microsoft.com/office/powerpoint/2010/main" val="263321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343" t="198" r="5343" b="1976"/>
          <a:stretch/>
        </p:blipFill>
        <p:spPr>
          <a:xfrm>
            <a:off x="2486025" y="571500"/>
            <a:ext cx="4171950" cy="3128963"/>
          </a:xfrm>
          <a:prstGeom prst="rect">
            <a:avLst/>
          </a:prstGeom>
        </p:spPr>
      </p:pic>
      <p:sp>
        <p:nvSpPr>
          <p:cNvPr id="3" name="TextBox 2"/>
          <p:cNvSpPr txBox="1"/>
          <p:nvPr/>
        </p:nvSpPr>
        <p:spPr>
          <a:xfrm>
            <a:off x="1143000" y="0"/>
            <a:ext cx="6858000" cy="830997"/>
          </a:xfrm>
          <a:prstGeom prst="rect">
            <a:avLst/>
          </a:prstGeom>
          <a:solidFill>
            <a:schemeClr val="bg1"/>
          </a:solidFill>
        </p:spPr>
        <p:txBody>
          <a:bodyPr wrap="square" lIns="68580" tIns="34290" rIns="68580" bIns="34290" rtlCol="0">
            <a:spAutoFit/>
          </a:bodyPr>
          <a:lstStyle/>
          <a:p>
            <a:pPr algn="ctr"/>
            <a:r>
              <a:rPr lang="en-US" sz="50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Who is God willing to</a:t>
            </a:r>
          </a:p>
        </p:txBody>
      </p:sp>
      <p:sp>
        <p:nvSpPr>
          <p:cNvPr id="4" name="TextBox 3"/>
          <p:cNvSpPr txBox="1"/>
          <p:nvPr/>
        </p:nvSpPr>
        <p:spPr>
          <a:xfrm>
            <a:off x="1143000" y="3550756"/>
            <a:ext cx="6858000" cy="1592744"/>
          </a:xfrm>
          <a:prstGeom prst="rect">
            <a:avLst/>
          </a:prstGeom>
          <a:solidFill>
            <a:schemeClr val="bg1"/>
          </a:solidFill>
        </p:spPr>
        <p:txBody>
          <a:bodyPr wrap="square" lIns="68580" tIns="34290" rIns="68580" bIns="34290" rtlCol="0">
            <a:spAutoFit/>
          </a:bodyPr>
          <a:lstStyle/>
          <a:p>
            <a:pPr algn="ctr"/>
            <a:r>
              <a:rPr lang="en-US" sz="50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join together in </a:t>
            </a:r>
          </a:p>
          <a:p>
            <a:pPr algn="ctr"/>
            <a:r>
              <a:rPr lang="en-US" sz="50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“holy matrimony?”</a:t>
            </a:r>
          </a:p>
        </p:txBody>
      </p:sp>
    </p:spTree>
    <p:extLst>
      <p:ext uri="{BB962C8B-B14F-4D97-AF65-F5344CB8AC3E}">
        <p14:creationId xmlns:p14="http://schemas.microsoft.com/office/powerpoint/2010/main" val="261232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86" r="15449"/>
          <a:stretch/>
        </p:blipFill>
        <p:spPr>
          <a:xfrm>
            <a:off x="1143000" y="-15586"/>
            <a:ext cx="6858000" cy="5153891"/>
          </a:xfrm>
          <a:prstGeom prst="rect">
            <a:avLst/>
          </a:prstGeom>
        </p:spPr>
      </p:pic>
      <p:sp>
        <p:nvSpPr>
          <p:cNvPr id="3" name="TextBox 2"/>
          <p:cNvSpPr txBox="1"/>
          <p:nvPr/>
        </p:nvSpPr>
        <p:spPr>
          <a:xfrm>
            <a:off x="1143001" y="-24847"/>
            <a:ext cx="6857999" cy="1177245"/>
          </a:xfrm>
          <a:prstGeom prst="rect">
            <a:avLst/>
          </a:prstGeom>
          <a:solidFill>
            <a:schemeClr val="bg1">
              <a:alpha val="75000"/>
            </a:schemeClr>
          </a:solidFill>
        </p:spPr>
        <p:txBody>
          <a:bodyPr wrap="square" lIns="68580" tIns="34290" rIns="68580" bIns="34290"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One who has never been married</a:t>
            </a:r>
          </a:p>
        </p:txBody>
      </p:sp>
      <p:sp>
        <p:nvSpPr>
          <p:cNvPr id="7" name="TextBox 6"/>
          <p:cNvSpPr txBox="1"/>
          <p:nvPr/>
        </p:nvSpPr>
        <p:spPr>
          <a:xfrm>
            <a:off x="1343025" y="1314451"/>
            <a:ext cx="6457950" cy="3670235"/>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(1 Corinthians 7:8-9)</a:t>
            </a:r>
          </a:p>
          <a:p>
            <a:r>
              <a:rPr lang="en-US" sz="3300" baseline="30000" dirty="0">
                <a:solidFill>
                  <a:schemeClr val="bg1"/>
                </a:solidFill>
                <a:effectLst>
                  <a:outerShdw blurRad="38100" dist="38100" dir="2700000" algn="tl">
                    <a:srgbClr val="000000">
                      <a:alpha val="43137"/>
                    </a:srgbClr>
                  </a:outerShdw>
                </a:effectLst>
              </a:rPr>
              <a:t>8 </a:t>
            </a:r>
            <a:r>
              <a:rPr lang="en-US" sz="3300" dirty="0">
                <a:solidFill>
                  <a:schemeClr val="bg1"/>
                </a:solidFill>
                <a:effectLst>
                  <a:outerShdw blurRad="38100" dist="38100" dir="2700000" algn="tl">
                    <a:srgbClr val="000000">
                      <a:alpha val="43137"/>
                    </a:srgbClr>
                  </a:outerShdw>
                </a:effectLst>
              </a:rPr>
              <a:t>To the unmarried and the widows I say that it is good for them to remain single as I am.</a:t>
            </a:r>
            <a:r>
              <a:rPr lang="en-US" sz="3300" baseline="30000" dirty="0">
                <a:solidFill>
                  <a:schemeClr val="bg1"/>
                </a:solidFill>
                <a:effectLst>
                  <a:outerShdw blurRad="38100" dist="38100" dir="2700000" algn="tl">
                    <a:srgbClr val="000000">
                      <a:alpha val="43137"/>
                    </a:srgbClr>
                  </a:outerShdw>
                </a:effectLst>
              </a:rPr>
              <a:t> 9</a:t>
            </a:r>
            <a:r>
              <a:rPr lang="en-US" sz="3300" dirty="0">
                <a:solidFill>
                  <a:schemeClr val="bg1"/>
                </a:solidFill>
                <a:effectLst>
                  <a:outerShdw blurRad="38100" dist="38100" dir="2700000" algn="tl">
                    <a:srgbClr val="000000">
                      <a:alpha val="43137"/>
                    </a:srgbClr>
                  </a:outerShdw>
                </a:effectLst>
              </a:rPr>
              <a:t> But if they cannot exercise self-control, they should marry. For it is better to marry than to burn with passion. </a:t>
            </a:r>
          </a:p>
        </p:txBody>
      </p:sp>
    </p:spTree>
    <p:extLst>
      <p:ext uri="{BB962C8B-B14F-4D97-AF65-F5344CB8AC3E}">
        <p14:creationId xmlns:p14="http://schemas.microsoft.com/office/powerpoint/2010/main" val="55525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86" r="15449"/>
          <a:stretch/>
        </p:blipFill>
        <p:spPr>
          <a:xfrm>
            <a:off x="1143000" y="-15586"/>
            <a:ext cx="6858000" cy="5153891"/>
          </a:xfrm>
          <a:prstGeom prst="rect">
            <a:avLst/>
          </a:prstGeom>
        </p:spPr>
      </p:pic>
      <p:sp>
        <p:nvSpPr>
          <p:cNvPr id="3" name="TextBox 2"/>
          <p:cNvSpPr txBox="1"/>
          <p:nvPr/>
        </p:nvSpPr>
        <p:spPr>
          <a:xfrm>
            <a:off x="1143001" y="-24847"/>
            <a:ext cx="6857999" cy="1177245"/>
          </a:xfrm>
          <a:prstGeom prst="rect">
            <a:avLst/>
          </a:prstGeom>
          <a:solidFill>
            <a:schemeClr val="bg1">
              <a:alpha val="75000"/>
            </a:schemeClr>
          </a:solidFill>
        </p:spPr>
        <p:txBody>
          <a:bodyPr wrap="square" lIns="68580" tIns="34290" rIns="68580" bIns="34290"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One who has never been married</a:t>
            </a:r>
          </a:p>
        </p:txBody>
      </p:sp>
      <p:sp>
        <p:nvSpPr>
          <p:cNvPr id="7" name="TextBox 6"/>
          <p:cNvSpPr txBox="1"/>
          <p:nvPr/>
        </p:nvSpPr>
        <p:spPr>
          <a:xfrm>
            <a:off x="1343024" y="1314451"/>
            <a:ext cx="6457950" cy="3162404"/>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(1 Corinthians 7:28)</a:t>
            </a:r>
          </a:p>
          <a:p>
            <a:r>
              <a:rPr lang="en-US" sz="3300" dirty="0">
                <a:solidFill>
                  <a:schemeClr val="bg1"/>
                </a:solidFill>
                <a:effectLst>
                  <a:outerShdw blurRad="38100" dist="38100" dir="2700000" algn="tl">
                    <a:srgbClr val="000000">
                      <a:alpha val="43137"/>
                    </a:srgbClr>
                  </a:outerShdw>
                </a:effectLst>
              </a:rPr>
              <a:t>But if you do marry, you have not sinned, and if a betrothed woman marries, she has not sinned. Yet those who marry will have worldly troubles, and I would spare you that.</a:t>
            </a:r>
          </a:p>
        </p:txBody>
      </p:sp>
    </p:spTree>
    <p:extLst>
      <p:ext uri="{BB962C8B-B14F-4D97-AF65-F5344CB8AC3E}">
        <p14:creationId xmlns:p14="http://schemas.microsoft.com/office/powerpoint/2010/main" val="137632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86" r="15449"/>
          <a:stretch/>
        </p:blipFill>
        <p:spPr>
          <a:xfrm>
            <a:off x="1143000" y="-15586"/>
            <a:ext cx="6858000" cy="5153891"/>
          </a:xfrm>
          <a:prstGeom prst="rect">
            <a:avLst/>
          </a:prstGeom>
        </p:spPr>
      </p:pic>
      <p:sp>
        <p:nvSpPr>
          <p:cNvPr id="3" name="TextBox 2"/>
          <p:cNvSpPr txBox="1"/>
          <p:nvPr/>
        </p:nvSpPr>
        <p:spPr>
          <a:xfrm>
            <a:off x="1143001" y="-24847"/>
            <a:ext cx="6857999" cy="623248"/>
          </a:xfrm>
          <a:prstGeom prst="rect">
            <a:avLst/>
          </a:prstGeom>
          <a:solidFill>
            <a:schemeClr val="bg1">
              <a:alpha val="75000"/>
            </a:schemeClr>
          </a:solidFill>
        </p:spPr>
        <p:txBody>
          <a:bodyPr wrap="square" lIns="68580" tIns="34290" rIns="68580" bIns="34290"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One whose spouse has died</a:t>
            </a:r>
          </a:p>
        </p:txBody>
      </p:sp>
      <p:sp>
        <p:nvSpPr>
          <p:cNvPr id="7" name="TextBox 6"/>
          <p:cNvSpPr txBox="1"/>
          <p:nvPr/>
        </p:nvSpPr>
        <p:spPr>
          <a:xfrm>
            <a:off x="1343025" y="1314451"/>
            <a:ext cx="6457950" cy="3531736"/>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(Romans 7:1-3)</a:t>
            </a:r>
          </a:p>
          <a:p>
            <a:r>
              <a:rPr lang="en-US" sz="2700" baseline="30000" dirty="0">
                <a:solidFill>
                  <a:schemeClr val="bg1"/>
                </a:solidFill>
                <a:effectLst>
                  <a:outerShdw blurRad="38100" dist="38100" dir="2700000" algn="tl">
                    <a:srgbClr val="000000">
                      <a:alpha val="43137"/>
                    </a:srgbClr>
                  </a:outerShdw>
                </a:effectLst>
              </a:rPr>
              <a:t>1 </a:t>
            </a:r>
            <a:r>
              <a:rPr lang="en-US" sz="2700" dirty="0">
                <a:solidFill>
                  <a:schemeClr val="bg1"/>
                </a:solidFill>
                <a:effectLst>
                  <a:outerShdw blurRad="38100" dist="38100" dir="2700000" algn="tl">
                    <a:srgbClr val="000000">
                      <a:alpha val="43137"/>
                    </a:srgbClr>
                  </a:outerShdw>
                </a:effectLst>
              </a:rPr>
              <a:t>Or do you not know, brothers—for I am speaking to those who know the law—that the law is binding on a person only as long as he lives?</a:t>
            </a:r>
            <a:r>
              <a:rPr lang="en-US" sz="2700" baseline="30000" dirty="0">
                <a:solidFill>
                  <a:schemeClr val="bg1"/>
                </a:solidFill>
                <a:effectLst>
                  <a:outerShdw blurRad="38100" dist="38100" dir="2700000" algn="tl">
                    <a:srgbClr val="000000">
                      <a:alpha val="43137"/>
                    </a:srgbClr>
                  </a:outerShdw>
                </a:effectLst>
              </a:rPr>
              <a:t> 2</a:t>
            </a:r>
            <a:r>
              <a:rPr lang="en-US" sz="2700" dirty="0">
                <a:solidFill>
                  <a:schemeClr val="bg1"/>
                </a:solidFill>
                <a:effectLst>
                  <a:outerShdw blurRad="38100" dist="38100" dir="2700000" algn="tl">
                    <a:srgbClr val="000000">
                      <a:alpha val="43137"/>
                    </a:srgbClr>
                  </a:outerShdw>
                </a:effectLst>
              </a:rPr>
              <a:t> For a married woman is bound by law to her husband while he lives, but if her husband dies she is released from the law of marriage. </a:t>
            </a:r>
          </a:p>
        </p:txBody>
      </p:sp>
    </p:spTree>
    <p:extLst>
      <p:ext uri="{BB962C8B-B14F-4D97-AF65-F5344CB8AC3E}">
        <p14:creationId xmlns:p14="http://schemas.microsoft.com/office/powerpoint/2010/main" val="288393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343" t="198" r="5343" b="1976"/>
          <a:stretch/>
        </p:blipFill>
        <p:spPr>
          <a:xfrm>
            <a:off x="1143000" y="0"/>
            <a:ext cx="6858000" cy="5143500"/>
          </a:xfrm>
          <a:prstGeom prst="rect">
            <a:avLst/>
          </a:prstGeom>
        </p:spPr>
      </p:pic>
      <p:sp>
        <p:nvSpPr>
          <p:cNvPr id="3" name="TextBox 2"/>
          <p:cNvSpPr txBox="1"/>
          <p:nvPr/>
        </p:nvSpPr>
        <p:spPr>
          <a:xfrm>
            <a:off x="1143000" y="2789010"/>
            <a:ext cx="6858000" cy="2377574"/>
          </a:xfrm>
          <a:prstGeom prst="rect">
            <a:avLst/>
          </a:prstGeom>
          <a:gradFill>
            <a:gsLst>
              <a:gs pos="0">
                <a:schemeClr val="accent1">
                  <a:tint val="66000"/>
                  <a:satMod val="160000"/>
                  <a:alpha val="0"/>
                </a:schemeClr>
              </a:gs>
              <a:gs pos="100000">
                <a:schemeClr val="tx2">
                  <a:lumMod val="40000"/>
                  <a:lumOff val="60000"/>
                </a:schemeClr>
              </a:gs>
            </a:gsLst>
            <a:lin ang="5400000" scaled="0"/>
          </a:gradFill>
        </p:spPr>
        <p:txBody>
          <a:bodyPr wrap="square" lIns="68580" tIns="34290" rIns="68580" bIns="34290" rtlCol="0">
            <a:spAutoFit/>
          </a:bodyPr>
          <a:lstStyle/>
          <a:p>
            <a:pPr algn="ctr"/>
            <a:endParaRPr lang="en-US" sz="5000" dirty="0">
              <a:solidFill>
                <a:schemeClr val="tx1">
                  <a:lumMod val="85000"/>
                  <a:lumOff val="15000"/>
                </a:schemeClr>
              </a:solidFill>
              <a:latin typeface="Century Gothic" panose="020B0502020202020204" pitchFamily="34" charset="0"/>
              <a:cs typeface="Aharoni" panose="02010803020104030203" pitchFamily="2" charset="-79"/>
            </a:endParaRPr>
          </a:p>
          <a:p>
            <a:pPr algn="ctr"/>
            <a:r>
              <a:rPr lang="en-US" sz="50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Does God really care who gets married?</a:t>
            </a:r>
          </a:p>
        </p:txBody>
      </p:sp>
    </p:spTree>
    <p:extLst>
      <p:ext uri="{BB962C8B-B14F-4D97-AF65-F5344CB8AC3E}">
        <p14:creationId xmlns:p14="http://schemas.microsoft.com/office/powerpoint/2010/main" val="389485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86" r="15449"/>
          <a:stretch/>
        </p:blipFill>
        <p:spPr>
          <a:xfrm>
            <a:off x="1143000" y="-15586"/>
            <a:ext cx="6858000" cy="5153891"/>
          </a:xfrm>
          <a:prstGeom prst="rect">
            <a:avLst/>
          </a:prstGeom>
        </p:spPr>
      </p:pic>
      <p:sp>
        <p:nvSpPr>
          <p:cNvPr id="3" name="TextBox 2"/>
          <p:cNvSpPr txBox="1"/>
          <p:nvPr/>
        </p:nvSpPr>
        <p:spPr>
          <a:xfrm>
            <a:off x="1143001" y="-24847"/>
            <a:ext cx="6857999" cy="623248"/>
          </a:xfrm>
          <a:prstGeom prst="rect">
            <a:avLst/>
          </a:prstGeom>
          <a:solidFill>
            <a:schemeClr val="bg1">
              <a:alpha val="75000"/>
            </a:schemeClr>
          </a:solidFill>
        </p:spPr>
        <p:txBody>
          <a:bodyPr wrap="square" lIns="68580" tIns="34290" rIns="68580" bIns="34290"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One whose spouse has died</a:t>
            </a:r>
          </a:p>
        </p:txBody>
      </p:sp>
      <p:sp>
        <p:nvSpPr>
          <p:cNvPr id="7" name="TextBox 6"/>
          <p:cNvSpPr txBox="1"/>
          <p:nvPr/>
        </p:nvSpPr>
        <p:spPr>
          <a:xfrm>
            <a:off x="1343025" y="1314451"/>
            <a:ext cx="6457950" cy="3393236"/>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(Romans 7:1-3)</a:t>
            </a:r>
          </a:p>
          <a:p>
            <a:r>
              <a:rPr lang="en-US" sz="3000" baseline="30000" dirty="0">
                <a:solidFill>
                  <a:schemeClr val="bg1"/>
                </a:solidFill>
                <a:effectLst>
                  <a:outerShdw blurRad="38100" dist="38100" dir="2700000" algn="tl">
                    <a:srgbClr val="000000">
                      <a:alpha val="43137"/>
                    </a:srgbClr>
                  </a:outerShdw>
                </a:effectLst>
              </a:rPr>
              <a:t>3 </a:t>
            </a:r>
            <a:r>
              <a:rPr lang="en-US" sz="3000" dirty="0">
                <a:solidFill>
                  <a:schemeClr val="bg1"/>
                </a:solidFill>
                <a:effectLst>
                  <a:outerShdw blurRad="38100" dist="38100" dir="2700000" algn="tl">
                    <a:srgbClr val="000000">
                      <a:alpha val="43137"/>
                    </a:srgbClr>
                  </a:outerShdw>
                </a:effectLst>
              </a:rPr>
              <a:t>Accordingly, she will be called an adulteress if she lives with another man while her husband is alive. But if her husband dies, she is free from that law, and if she marries another man she is not an adulteress.</a:t>
            </a:r>
          </a:p>
        </p:txBody>
      </p:sp>
    </p:spTree>
    <p:extLst>
      <p:ext uri="{BB962C8B-B14F-4D97-AF65-F5344CB8AC3E}">
        <p14:creationId xmlns:p14="http://schemas.microsoft.com/office/powerpoint/2010/main" val="297313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86" r="15449"/>
          <a:stretch/>
        </p:blipFill>
        <p:spPr>
          <a:xfrm>
            <a:off x="1143000" y="-15586"/>
            <a:ext cx="6858000" cy="5153891"/>
          </a:xfrm>
          <a:prstGeom prst="rect">
            <a:avLst/>
          </a:prstGeom>
        </p:spPr>
      </p:pic>
      <p:sp>
        <p:nvSpPr>
          <p:cNvPr id="3" name="TextBox 2"/>
          <p:cNvSpPr txBox="1"/>
          <p:nvPr/>
        </p:nvSpPr>
        <p:spPr>
          <a:xfrm>
            <a:off x="1143001" y="-24847"/>
            <a:ext cx="6857999" cy="1177245"/>
          </a:xfrm>
          <a:prstGeom prst="rect">
            <a:avLst/>
          </a:prstGeom>
          <a:solidFill>
            <a:schemeClr val="bg1">
              <a:alpha val="75000"/>
            </a:schemeClr>
          </a:solidFill>
        </p:spPr>
        <p:txBody>
          <a:bodyPr wrap="square" lIns="68580" tIns="34290" rIns="68580" bIns="34290"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One who divorces his/her spouse for sexual immorality</a:t>
            </a:r>
          </a:p>
        </p:txBody>
      </p:sp>
      <p:sp>
        <p:nvSpPr>
          <p:cNvPr id="7" name="TextBox 6"/>
          <p:cNvSpPr txBox="1"/>
          <p:nvPr/>
        </p:nvSpPr>
        <p:spPr>
          <a:xfrm>
            <a:off x="1343025" y="1371600"/>
            <a:ext cx="6457950" cy="2654573"/>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(Matthew 19:9)</a:t>
            </a:r>
          </a:p>
          <a:p>
            <a:r>
              <a:rPr lang="en-US" sz="3300" dirty="0">
                <a:solidFill>
                  <a:schemeClr val="bg1"/>
                </a:solidFill>
                <a:effectLst>
                  <a:outerShdw blurRad="38100" dist="38100" dir="2700000" algn="tl">
                    <a:srgbClr val="000000">
                      <a:alpha val="43137"/>
                    </a:srgbClr>
                  </a:outerShdw>
                </a:effectLst>
              </a:rPr>
              <a:t>And I say to you: whoever divorces his wife, except for sexual immorality, and marries another, commits adultery.</a:t>
            </a:r>
          </a:p>
        </p:txBody>
      </p:sp>
    </p:spTree>
    <p:extLst>
      <p:ext uri="{BB962C8B-B14F-4D97-AF65-F5344CB8AC3E}">
        <p14:creationId xmlns:p14="http://schemas.microsoft.com/office/powerpoint/2010/main" val="295020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86" r="15449"/>
          <a:stretch/>
        </p:blipFill>
        <p:spPr>
          <a:xfrm>
            <a:off x="1143000" y="-15586"/>
            <a:ext cx="6858000" cy="5153891"/>
          </a:xfrm>
          <a:prstGeom prst="rect">
            <a:avLst/>
          </a:prstGeom>
        </p:spPr>
      </p:pic>
      <p:sp>
        <p:nvSpPr>
          <p:cNvPr id="3" name="TextBox 2"/>
          <p:cNvSpPr txBox="1"/>
          <p:nvPr/>
        </p:nvSpPr>
        <p:spPr>
          <a:xfrm>
            <a:off x="1143001" y="-24847"/>
            <a:ext cx="6857999" cy="1177245"/>
          </a:xfrm>
          <a:prstGeom prst="rect">
            <a:avLst/>
          </a:prstGeom>
          <a:solidFill>
            <a:schemeClr val="bg1">
              <a:alpha val="75000"/>
            </a:schemeClr>
          </a:solidFill>
        </p:spPr>
        <p:txBody>
          <a:bodyPr wrap="square" lIns="68580" tIns="34290" rIns="68580" bIns="34290"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One who reconciles with his/her spouse</a:t>
            </a:r>
          </a:p>
        </p:txBody>
      </p:sp>
      <p:sp>
        <p:nvSpPr>
          <p:cNvPr id="7" name="TextBox 6"/>
          <p:cNvSpPr txBox="1"/>
          <p:nvPr/>
        </p:nvSpPr>
        <p:spPr>
          <a:xfrm>
            <a:off x="1343025" y="1314451"/>
            <a:ext cx="6457950" cy="3393236"/>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(1 Corinthians 7:10-11)</a:t>
            </a:r>
          </a:p>
          <a:p>
            <a:r>
              <a:rPr lang="en-US" sz="3000" baseline="30000" dirty="0">
                <a:solidFill>
                  <a:schemeClr val="bg1"/>
                </a:solidFill>
                <a:effectLst>
                  <a:outerShdw blurRad="38100" dist="38100" dir="2700000" algn="tl">
                    <a:srgbClr val="000000">
                      <a:alpha val="43137"/>
                    </a:srgbClr>
                  </a:outerShdw>
                </a:effectLst>
              </a:rPr>
              <a:t>10 </a:t>
            </a:r>
            <a:r>
              <a:rPr lang="en-US" sz="3000" dirty="0">
                <a:solidFill>
                  <a:schemeClr val="bg1"/>
                </a:solidFill>
                <a:effectLst>
                  <a:outerShdw blurRad="38100" dist="38100" dir="2700000" algn="tl">
                    <a:srgbClr val="000000">
                      <a:alpha val="43137"/>
                    </a:srgbClr>
                  </a:outerShdw>
                </a:effectLst>
              </a:rPr>
              <a:t>To the married I give this charge (not I, but the Lord): the wife should not separate from her husband </a:t>
            </a:r>
            <a:r>
              <a:rPr lang="en-US" sz="3000" baseline="30000" dirty="0">
                <a:solidFill>
                  <a:schemeClr val="bg1"/>
                </a:solidFill>
                <a:effectLst>
                  <a:outerShdw blurRad="38100" dist="38100" dir="2700000" algn="tl">
                    <a:srgbClr val="000000">
                      <a:alpha val="43137"/>
                    </a:srgbClr>
                  </a:outerShdw>
                </a:effectLst>
              </a:rPr>
              <a:t>11</a:t>
            </a:r>
            <a:r>
              <a:rPr lang="en-US" sz="3000" dirty="0">
                <a:solidFill>
                  <a:schemeClr val="bg1"/>
                </a:solidFill>
                <a:effectLst>
                  <a:outerShdw blurRad="38100" dist="38100" dir="2700000" algn="tl">
                    <a:srgbClr val="000000">
                      <a:alpha val="43137"/>
                    </a:srgbClr>
                  </a:outerShdw>
                </a:effectLst>
              </a:rPr>
              <a:t> (but if she does, she should remain unmarried or else be reconciled to her husband), and the husband should not divorce his wife.</a:t>
            </a:r>
          </a:p>
        </p:txBody>
      </p:sp>
    </p:spTree>
    <p:extLst>
      <p:ext uri="{BB962C8B-B14F-4D97-AF65-F5344CB8AC3E}">
        <p14:creationId xmlns:p14="http://schemas.microsoft.com/office/powerpoint/2010/main" val="273993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343" t="198" r="5343" b="1976"/>
          <a:stretch/>
        </p:blipFill>
        <p:spPr>
          <a:xfrm>
            <a:off x="1143000" y="0"/>
            <a:ext cx="6858000" cy="5143500"/>
          </a:xfrm>
          <a:prstGeom prst="rect">
            <a:avLst/>
          </a:prstGeom>
        </p:spPr>
      </p:pic>
      <p:sp>
        <p:nvSpPr>
          <p:cNvPr id="3" name="TextBox 2"/>
          <p:cNvSpPr txBox="1"/>
          <p:nvPr/>
        </p:nvSpPr>
        <p:spPr>
          <a:xfrm>
            <a:off x="1148197" y="2952891"/>
            <a:ext cx="6857999" cy="1177245"/>
          </a:xfrm>
          <a:prstGeom prst="rect">
            <a:avLst/>
          </a:prstGeom>
          <a:solidFill>
            <a:schemeClr val="bg1">
              <a:alpha val="75000"/>
            </a:schemeClr>
          </a:solidFill>
        </p:spPr>
        <p:txBody>
          <a:bodyPr wrap="square" lIns="68580" tIns="34290" rIns="68580" bIns="34290"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-One who reconciles with </a:t>
            </a:r>
          </a:p>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   his/her spouse</a:t>
            </a:r>
          </a:p>
        </p:txBody>
      </p:sp>
      <p:sp>
        <p:nvSpPr>
          <p:cNvPr id="5" name="TextBox 4"/>
          <p:cNvSpPr txBox="1"/>
          <p:nvPr/>
        </p:nvSpPr>
        <p:spPr>
          <a:xfrm>
            <a:off x="1143001" y="-24847"/>
            <a:ext cx="6857999" cy="1177245"/>
          </a:xfrm>
          <a:prstGeom prst="rect">
            <a:avLst/>
          </a:prstGeom>
          <a:solidFill>
            <a:schemeClr val="bg1">
              <a:alpha val="75000"/>
            </a:schemeClr>
          </a:solidFill>
        </p:spPr>
        <p:txBody>
          <a:bodyPr wrap="square" lIns="68580" tIns="34290" rIns="68580" bIns="34290"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-One who has never been </a:t>
            </a:r>
          </a:p>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   married</a:t>
            </a:r>
          </a:p>
        </p:txBody>
      </p:sp>
      <p:sp>
        <p:nvSpPr>
          <p:cNvPr id="6" name="TextBox 5"/>
          <p:cNvSpPr txBox="1"/>
          <p:nvPr/>
        </p:nvSpPr>
        <p:spPr>
          <a:xfrm>
            <a:off x="1143002" y="1152399"/>
            <a:ext cx="6857999" cy="623248"/>
          </a:xfrm>
          <a:prstGeom prst="rect">
            <a:avLst/>
          </a:prstGeom>
          <a:solidFill>
            <a:schemeClr val="bg1">
              <a:alpha val="75000"/>
            </a:schemeClr>
          </a:solidFill>
        </p:spPr>
        <p:txBody>
          <a:bodyPr wrap="square" lIns="68580" tIns="34290" rIns="68580" bIns="34290"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-One whose spouse has died</a:t>
            </a:r>
          </a:p>
        </p:txBody>
      </p:sp>
      <p:sp>
        <p:nvSpPr>
          <p:cNvPr id="9" name="TextBox 8"/>
          <p:cNvSpPr txBox="1"/>
          <p:nvPr/>
        </p:nvSpPr>
        <p:spPr>
          <a:xfrm>
            <a:off x="1143002" y="1775646"/>
            <a:ext cx="6857999" cy="1177245"/>
          </a:xfrm>
          <a:prstGeom prst="rect">
            <a:avLst/>
          </a:prstGeom>
          <a:solidFill>
            <a:schemeClr val="bg1">
              <a:alpha val="75000"/>
            </a:schemeClr>
          </a:solidFill>
        </p:spPr>
        <p:txBody>
          <a:bodyPr wrap="square" lIns="68580" tIns="34290" rIns="68580" bIns="34290"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-One who divorces his/her </a:t>
            </a:r>
          </a:p>
          <a:p>
            <a:r>
              <a:rPr lang="en-US" sz="3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   spouse for sexual immorality</a:t>
            </a:r>
          </a:p>
        </p:txBody>
      </p:sp>
    </p:spTree>
    <p:extLst>
      <p:ext uri="{BB962C8B-B14F-4D97-AF65-F5344CB8AC3E}">
        <p14:creationId xmlns:p14="http://schemas.microsoft.com/office/powerpoint/2010/main" val="110934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A man and woman may be “married” in the eyes of society but that does not mean it is “lawful” for them to be together.</a:t>
            </a:r>
          </a:p>
        </p:txBody>
      </p:sp>
      <p:sp>
        <p:nvSpPr>
          <p:cNvPr id="12" name="TextBox 11"/>
          <p:cNvSpPr txBox="1"/>
          <p:nvPr/>
        </p:nvSpPr>
        <p:spPr>
          <a:xfrm>
            <a:off x="1343025" y="1314451"/>
            <a:ext cx="6657975" cy="3531736"/>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(Mark 6:14-18)</a:t>
            </a:r>
          </a:p>
          <a:p>
            <a:r>
              <a:rPr lang="en-US" sz="2700" baseline="30000" dirty="0">
                <a:solidFill>
                  <a:schemeClr val="bg1"/>
                </a:solidFill>
                <a:effectLst>
                  <a:outerShdw blurRad="38100" dist="38100" dir="2700000" algn="tl">
                    <a:srgbClr val="000000">
                      <a:alpha val="43137"/>
                    </a:srgbClr>
                  </a:outerShdw>
                </a:effectLst>
              </a:rPr>
              <a:t>14 </a:t>
            </a:r>
            <a:r>
              <a:rPr lang="en-US" sz="2700" dirty="0">
                <a:solidFill>
                  <a:schemeClr val="bg1"/>
                </a:solidFill>
                <a:effectLst>
                  <a:outerShdw blurRad="38100" dist="38100" dir="2700000" algn="tl">
                    <a:srgbClr val="000000">
                      <a:alpha val="43137"/>
                    </a:srgbClr>
                  </a:outerShdw>
                </a:effectLst>
              </a:rPr>
              <a:t>King Herod heard of it, for Jesus' name had become known. Some said, “John the Baptist has been raised from the dead. That is why these miraculous powers are at work in him.” </a:t>
            </a:r>
            <a:r>
              <a:rPr lang="en-US" sz="2700" baseline="30000" dirty="0">
                <a:solidFill>
                  <a:schemeClr val="bg1"/>
                </a:solidFill>
                <a:effectLst>
                  <a:outerShdw blurRad="38100" dist="38100" dir="2700000" algn="tl">
                    <a:srgbClr val="000000">
                      <a:alpha val="43137"/>
                    </a:srgbClr>
                  </a:outerShdw>
                </a:effectLst>
              </a:rPr>
              <a:t>15 </a:t>
            </a:r>
            <a:r>
              <a:rPr lang="en-US" sz="2700" dirty="0">
                <a:solidFill>
                  <a:schemeClr val="bg1"/>
                </a:solidFill>
                <a:effectLst>
                  <a:outerShdw blurRad="38100" dist="38100" dir="2700000" algn="tl">
                    <a:srgbClr val="000000">
                      <a:alpha val="43137"/>
                    </a:srgbClr>
                  </a:outerShdw>
                </a:effectLst>
              </a:rPr>
              <a:t>But others said, “He is Elijah.” And others said, “He is a prophet, like one of the prophets of old.”</a:t>
            </a:r>
          </a:p>
        </p:txBody>
      </p:sp>
    </p:spTree>
    <p:extLst>
      <p:ext uri="{BB962C8B-B14F-4D97-AF65-F5344CB8AC3E}">
        <p14:creationId xmlns:p14="http://schemas.microsoft.com/office/powerpoint/2010/main" val="67750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A man and woman may be “married” in the eyes of society but that does not mean it is “lawful” for them to be together.</a:t>
            </a:r>
          </a:p>
        </p:txBody>
      </p:sp>
      <p:sp>
        <p:nvSpPr>
          <p:cNvPr id="12" name="TextBox 11"/>
          <p:cNvSpPr txBox="1"/>
          <p:nvPr/>
        </p:nvSpPr>
        <p:spPr>
          <a:xfrm>
            <a:off x="1343025" y="1314450"/>
            <a:ext cx="6657975" cy="3116238"/>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(Mark 6:14-18)</a:t>
            </a:r>
          </a:p>
          <a:p>
            <a:r>
              <a:rPr lang="en-US" sz="2700" baseline="30000" dirty="0">
                <a:solidFill>
                  <a:schemeClr val="bg1"/>
                </a:solidFill>
                <a:effectLst>
                  <a:outerShdw blurRad="38100" dist="38100" dir="2700000" algn="tl">
                    <a:srgbClr val="000000">
                      <a:alpha val="43137"/>
                    </a:srgbClr>
                  </a:outerShdw>
                </a:effectLst>
              </a:rPr>
              <a:t>16 </a:t>
            </a:r>
            <a:r>
              <a:rPr lang="en-US" sz="2700" dirty="0">
                <a:solidFill>
                  <a:schemeClr val="bg1"/>
                </a:solidFill>
                <a:effectLst>
                  <a:outerShdw blurRad="38100" dist="38100" dir="2700000" algn="tl">
                    <a:srgbClr val="000000">
                      <a:alpha val="43137"/>
                    </a:srgbClr>
                  </a:outerShdw>
                </a:effectLst>
              </a:rPr>
              <a:t>But when Herod heard of it, he said, “John, whom I beheaded, has been raised.” </a:t>
            </a:r>
            <a:r>
              <a:rPr lang="en-US" sz="2700" baseline="30000" dirty="0">
                <a:solidFill>
                  <a:schemeClr val="bg1"/>
                </a:solidFill>
                <a:effectLst>
                  <a:outerShdw blurRad="38100" dist="38100" dir="2700000" algn="tl">
                    <a:srgbClr val="000000">
                      <a:alpha val="43137"/>
                    </a:srgbClr>
                  </a:outerShdw>
                </a:effectLst>
              </a:rPr>
              <a:t>17 </a:t>
            </a:r>
            <a:r>
              <a:rPr lang="en-US" sz="2700" dirty="0">
                <a:solidFill>
                  <a:schemeClr val="bg1"/>
                </a:solidFill>
                <a:effectLst>
                  <a:outerShdw blurRad="38100" dist="38100" dir="2700000" algn="tl">
                    <a:srgbClr val="000000">
                      <a:alpha val="43137"/>
                    </a:srgbClr>
                  </a:outerShdw>
                </a:effectLst>
              </a:rPr>
              <a:t>For it was Herod who had sent and seized John and bound him in prison for the sake of Herodias, his brother Philip's wife, because he had married her.</a:t>
            </a:r>
          </a:p>
        </p:txBody>
      </p:sp>
    </p:spTree>
    <p:extLst>
      <p:ext uri="{BB962C8B-B14F-4D97-AF65-F5344CB8AC3E}">
        <p14:creationId xmlns:p14="http://schemas.microsoft.com/office/powerpoint/2010/main" val="269688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A man and woman may be “married” in the eyes of society but that does not mean it is “lawful” for them to be together.</a:t>
            </a:r>
          </a:p>
        </p:txBody>
      </p:sp>
      <p:sp>
        <p:nvSpPr>
          <p:cNvPr id="12" name="TextBox 11"/>
          <p:cNvSpPr txBox="1"/>
          <p:nvPr/>
        </p:nvSpPr>
        <p:spPr>
          <a:xfrm>
            <a:off x="1343025" y="1314450"/>
            <a:ext cx="6657975" cy="1454244"/>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(Mark 6:14-18)</a:t>
            </a:r>
          </a:p>
          <a:p>
            <a:r>
              <a:rPr lang="en-US" sz="2700" baseline="30000" dirty="0">
                <a:solidFill>
                  <a:schemeClr val="bg1"/>
                </a:solidFill>
                <a:effectLst>
                  <a:outerShdw blurRad="38100" dist="38100" dir="2700000" algn="tl">
                    <a:srgbClr val="000000">
                      <a:alpha val="43137"/>
                    </a:srgbClr>
                  </a:outerShdw>
                </a:effectLst>
              </a:rPr>
              <a:t>18 </a:t>
            </a:r>
            <a:r>
              <a:rPr lang="en-US" sz="2700" dirty="0">
                <a:solidFill>
                  <a:schemeClr val="bg1"/>
                </a:solidFill>
                <a:effectLst>
                  <a:outerShdw blurRad="38100" dist="38100" dir="2700000" algn="tl">
                    <a:srgbClr val="000000">
                      <a:alpha val="43137"/>
                    </a:srgbClr>
                  </a:outerShdw>
                </a:effectLst>
              </a:rPr>
              <a:t>For John had been saying to Herod, “It is not lawful for you to have your brother's wife.”</a:t>
            </a:r>
          </a:p>
        </p:txBody>
      </p:sp>
    </p:spTree>
    <p:extLst>
      <p:ext uri="{BB962C8B-B14F-4D97-AF65-F5344CB8AC3E}">
        <p14:creationId xmlns:p14="http://schemas.microsoft.com/office/powerpoint/2010/main" val="86136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Same-sex couples may be “married” in the eyes of society but that does not make their union “natural.”</a:t>
            </a:r>
          </a:p>
        </p:txBody>
      </p:sp>
      <p:sp>
        <p:nvSpPr>
          <p:cNvPr id="12" name="TextBox 11"/>
          <p:cNvSpPr txBox="1"/>
          <p:nvPr/>
        </p:nvSpPr>
        <p:spPr>
          <a:xfrm>
            <a:off x="1343025" y="1314450"/>
            <a:ext cx="6657975" cy="3116238"/>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(Romans 1:18-27)</a:t>
            </a:r>
          </a:p>
          <a:p>
            <a:r>
              <a:rPr lang="en-US" sz="2700" baseline="30000" dirty="0">
                <a:solidFill>
                  <a:schemeClr val="bg1"/>
                </a:solidFill>
                <a:effectLst>
                  <a:outerShdw blurRad="38100" dist="38100" dir="2700000" algn="tl">
                    <a:srgbClr val="000000">
                      <a:alpha val="43137"/>
                    </a:srgbClr>
                  </a:outerShdw>
                </a:effectLst>
              </a:rPr>
              <a:t>18 </a:t>
            </a:r>
            <a:r>
              <a:rPr lang="en-US" sz="2700" dirty="0">
                <a:solidFill>
                  <a:schemeClr val="bg1"/>
                </a:solidFill>
                <a:effectLst>
                  <a:outerShdw blurRad="38100" dist="38100" dir="2700000" algn="tl">
                    <a:srgbClr val="000000">
                      <a:alpha val="43137"/>
                    </a:srgbClr>
                  </a:outerShdw>
                </a:effectLst>
              </a:rPr>
              <a:t>For the wrath of God is revealed from heaven against all ungodliness and unrighteousness of men, who by their unrighteousness suppress the truth. </a:t>
            </a:r>
            <a:r>
              <a:rPr lang="en-US" sz="2700" baseline="30000" dirty="0">
                <a:solidFill>
                  <a:schemeClr val="bg1"/>
                </a:solidFill>
                <a:effectLst>
                  <a:outerShdw blurRad="38100" dist="38100" dir="2700000" algn="tl">
                    <a:srgbClr val="000000">
                      <a:alpha val="43137"/>
                    </a:srgbClr>
                  </a:outerShdw>
                </a:effectLst>
              </a:rPr>
              <a:t>19 </a:t>
            </a:r>
            <a:r>
              <a:rPr lang="en-US" sz="2700" dirty="0">
                <a:solidFill>
                  <a:schemeClr val="bg1"/>
                </a:solidFill>
                <a:effectLst>
                  <a:outerShdw blurRad="38100" dist="38100" dir="2700000" algn="tl">
                    <a:srgbClr val="000000">
                      <a:alpha val="43137"/>
                    </a:srgbClr>
                  </a:outerShdw>
                </a:effectLst>
              </a:rPr>
              <a:t>For what can be known about God is plain to them, because God has shown it to them.</a:t>
            </a:r>
          </a:p>
        </p:txBody>
      </p:sp>
    </p:spTree>
    <p:extLst>
      <p:ext uri="{BB962C8B-B14F-4D97-AF65-F5344CB8AC3E}">
        <p14:creationId xmlns:p14="http://schemas.microsoft.com/office/powerpoint/2010/main" val="3976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Same-sex couples may be “married” in the eyes of society but that does not make their union “natural.”</a:t>
            </a:r>
          </a:p>
        </p:txBody>
      </p:sp>
      <p:sp>
        <p:nvSpPr>
          <p:cNvPr id="12" name="TextBox 11"/>
          <p:cNvSpPr txBox="1"/>
          <p:nvPr/>
        </p:nvSpPr>
        <p:spPr>
          <a:xfrm>
            <a:off x="1343025" y="1314450"/>
            <a:ext cx="6657975" cy="2700740"/>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(Romans 1:18-27)</a:t>
            </a:r>
          </a:p>
          <a:p>
            <a:r>
              <a:rPr lang="en-US" sz="2700" baseline="30000" dirty="0">
                <a:solidFill>
                  <a:schemeClr val="bg1"/>
                </a:solidFill>
                <a:effectLst>
                  <a:outerShdw blurRad="38100" dist="38100" dir="2700000" algn="tl">
                    <a:srgbClr val="000000">
                      <a:alpha val="43137"/>
                    </a:srgbClr>
                  </a:outerShdw>
                </a:effectLst>
              </a:rPr>
              <a:t>20 </a:t>
            </a:r>
            <a:r>
              <a:rPr lang="en-US" sz="2700" dirty="0">
                <a:solidFill>
                  <a:schemeClr val="bg1"/>
                </a:solidFill>
                <a:effectLst>
                  <a:outerShdw blurRad="38100" dist="38100" dir="2700000" algn="tl">
                    <a:srgbClr val="000000">
                      <a:alpha val="43137"/>
                    </a:srgbClr>
                  </a:outerShdw>
                </a:effectLst>
              </a:rPr>
              <a:t>For his invisible attributes, namely, his eternal power and divine nature, have been clearly perceived, ever since the creation of the world, in the things that have been made. So they are without excuse. </a:t>
            </a:r>
          </a:p>
        </p:txBody>
      </p:sp>
    </p:spTree>
    <p:extLst>
      <p:ext uri="{BB962C8B-B14F-4D97-AF65-F5344CB8AC3E}">
        <p14:creationId xmlns:p14="http://schemas.microsoft.com/office/powerpoint/2010/main" val="225790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Same-sex couples may be “married” in the eyes of society but that does not make their union “natural.”</a:t>
            </a:r>
          </a:p>
        </p:txBody>
      </p:sp>
      <p:sp>
        <p:nvSpPr>
          <p:cNvPr id="12" name="TextBox 11"/>
          <p:cNvSpPr txBox="1"/>
          <p:nvPr/>
        </p:nvSpPr>
        <p:spPr>
          <a:xfrm>
            <a:off x="1343025" y="1314450"/>
            <a:ext cx="6657975" cy="3824124"/>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(Romans 1:18-27)</a:t>
            </a:r>
          </a:p>
          <a:p>
            <a:r>
              <a:rPr lang="en-US" sz="2600" baseline="30000" dirty="0">
                <a:solidFill>
                  <a:schemeClr val="bg1"/>
                </a:solidFill>
                <a:effectLst>
                  <a:outerShdw blurRad="38100" dist="38100" dir="2700000" algn="tl">
                    <a:srgbClr val="000000">
                      <a:alpha val="43137"/>
                    </a:srgbClr>
                  </a:outerShdw>
                </a:effectLst>
              </a:rPr>
              <a:t>21 </a:t>
            </a:r>
            <a:r>
              <a:rPr lang="en-US" sz="2600" dirty="0">
                <a:solidFill>
                  <a:schemeClr val="bg1"/>
                </a:solidFill>
                <a:effectLst>
                  <a:outerShdw blurRad="38100" dist="38100" dir="2700000" algn="tl">
                    <a:srgbClr val="000000">
                      <a:alpha val="43137"/>
                    </a:srgbClr>
                  </a:outerShdw>
                </a:effectLst>
              </a:rPr>
              <a:t>For although they knew God, they did not honor him as God or give thanks to him, but they became futile in their thinking, and their foolish hearts were darkened. </a:t>
            </a:r>
            <a:r>
              <a:rPr lang="en-US" sz="2600" baseline="30000" dirty="0">
                <a:solidFill>
                  <a:schemeClr val="bg1"/>
                </a:solidFill>
                <a:effectLst>
                  <a:outerShdw blurRad="38100" dist="38100" dir="2700000" algn="tl">
                    <a:srgbClr val="000000">
                      <a:alpha val="43137"/>
                    </a:srgbClr>
                  </a:outerShdw>
                </a:effectLst>
              </a:rPr>
              <a:t>22 </a:t>
            </a:r>
            <a:r>
              <a:rPr lang="en-US" sz="2600" dirty="0">
                <a:solidFill>
                  <a:schemeClr val="bg1"/>
                </a:solidFill>
                <a:effectLst>
                  <a:outerShdw blurRad="38100" dist="38100" dir="2700000" algn="tl">
                    <a:srgbClr val="000000">
                      <a:alpha val="43137"/>
                    </a:srgbClr>
                  </a:outerShdw>
                </a:effectLst>
              </a:rPr>
              <a:t>Claiming to be wise, they became fools, </a:t>
            </a:r>
            <a:r>
              <a:rPr lang="en-US" sz="2600" baseline="30000" dirty="0">
                <a:solidFill>
                  <a:schemeClr val="bg1"/>
                </a:solidFill>
                <a:effectLst>
                  <a:outerShdw blurRad="38100" dist="38100" dir="2700000" algn="tl">
                    <a:srgbClr val="000000">
                      <a:alpha val="43137"/>
                    </a:srgbClr>
                  </a:outerShdw>
                </a:effectLst>
              </a:rPr>
              <a:t>23 </a:t>
            </a:r>
            <a:r>
              <a:rPr lang="en-US" sz="2600" dirty="0">
                <a:solidFill>
                  <a:schemeClr val="bg1"/>
                </a:solidFill>
                <a:effectLst>
                  <a:outerShdw blurRad="38100" dist="38100" dir="2700000" algn="tl">
                    <a:srgbClr val="000000">
                      <a:alpha val="43137"/>
                    </a:srgbClr>
                  </a:outerShdw>
                </a:effectLst>
              </a:rPr>
              <a:t>and exchanged the glory of the immortal God for images resembling mortal man and birds and animals and creeping things.</a:t>
            </a:r>
          </a:p>
        </p:txBody>
      </p:sp>
    </p:spTree>
    <p:extLst>
      <p:ext uri="{BB962C8B-B14F-4D97-AF65-F5344CB8AC3E}">
        <p14:creationId xmlns:p14="http://schemas.microsoft.com/office/powerpoint/2010/main" val="8623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5449"/>
          <a:stretch/>
        </p:blipFill>
        <p:spPr>
          <a:xfrm>
            <a:off x="1028700" y="-15586"/>
            <a:ext cx="6972300" cy="5153891"/>
          </a:xfrm>
          <a:prstGeom prst="rect">
            <a:avLst/>
          </a:prstGeom>
        </p:spPr>
      </p:pic>
      <p:sp>
        <p:nvSpPr>
          <p:cNvPr id="3" name="TextBox 2"/>
          <p:cNvSpPr txBox="1"/>
          <p:nvPr/>
        </p:nvSpPr>
        <p:spPr>
          <a:xfrm>
            <a:off x="1023505" y="-24846"/>
            <a:ext cx="6977495" cy="2723822"/>
          </a:xfrm>
          <a:prstGeom prst="rect">
            <a:avLst/>
          </a:prstGeom>
          <a:solidFill>
            <a:schemeClr val="bg1">
              <a:alpha val="75000"/>
            </a:schemeClr>
          </a:solidFill>
        </p:spPr>
        <p:txBody>
          <a:bodyPr wrap="square" lIns="68580" tIns="34290" rIns="68580" bIns="34290" rtlCol="0">
            <a:spAutoFit/>
          </a:bodyPr>
          <a:lstStyle/>
          <a:p>
            <a:pPr algn="ctr"/>
            <a:r>
              <a:rPr lang="en-US" sz="8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Gender was </a:t>
            </a:r>
          </a:p>
          <a:p>
            <a:pPr algn="ctr"/>
            <a:r>
              <a:rPr lang="en-US" sz="86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God’s Idea</a:t>
            </a:r>
          </a:p>
        </p:txBody>
      </p:sp>
      <p:cxnSp>
        <p:nvCxnSpPr>
          <p:cNvPr id="6" name="Straight Connector 5"/>
          <p:cNvCxnSpPr/>
          <p:nvPr/>
        </p:nvCxnSpPr>
        <p:spPr>
          <a:xfrm flipH="1">
            <a:off x="1028700" y="2686050"/>
            <a:ext cx="6972300" cy="0"/>
          </a:xfrm>
          <a:prstGeom prst="line">
            <a:avLst/>
          </a:prstGeom>
          <a:ln w="38100">
            <a:solidFill>
              <a:schemeClr val="tx1">
                <a:lumMod val="85000"/>
                <a:lumOff val="15000"/>
              </a:schemeClr>
            </a:solidFill>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852" y="2696441"/>
            <a:ext cx="3071813" cy="2457450"/>
          </a:xfrm>
          <a:prstGeom prst="rect">
            <a:avLst/>
          </a:prstGeom>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496416"/>
            <a:ext cx="2857500" cy="28575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532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Same-sex couples may be “married” in the eyes of society but that does not make their union “natural.”</a:t>
            </a:r>
          </a:p>
        </p:txBody>
      </p:sp>
      <p:sp>
        <p:nvSpPr>
          <p:cNvPr id="12" name="TextBox 11"/>
          <p:cNvSpPr txBox="1"/>
          <p:nvPr/>
        </p:nvSpPr>
        <p:spPr>
          <a:xfrm>
            <a:off x="1343025" y="1314451"/>
            <a:ext cx="6657975" cy="3531736"/>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(Romans 1:18-27)</a:t>
            </a:r>
          </a:p>
          <a:p>
            <a:r>
              <a:rPr lang="en-US" sz="2700" baseline="30000" dirty="0">
                <a:solidFill>
                  <a:schemeClr val="bg1"/>
                </a:solidFill>
                <a:effectLst>
                  <a:outerShdw blurRad="38100" dist="38100" dir="2700000" algn="tl">
                    <a:srgbClr val="000000">
                      <a:alpha val="43137"/>
                    </a:srgbClr>
                  </a:outerShdw>
                </a:effectLst>
              </a:rPr>
              <a:t>24 </a:t>
            </a:r>
            <a:r>
              <a:rPr lang="en-US" sz="2700" dirty="0">
                <a:solidFill>
                  <a:schemeClr val="bg1"/>
                </a:solidFill>
                <a:effectLst>
                  <a:outerShdw blurRad="38100" dist="38100" dir="2700000" algn="tl">
                    <a:srgbClr val="000000">
                      <a:alpha val="43137"/>
                    </a:srgbClr>
                  </a:outerShdw>
                </a:effectLst>
              </a:rPr>
              <a:t>Therefore God gave them up in the lusts of their hearts to impurity, to the dishonoring of their bodies among themselves, </a:t>
            </a:r>
            <a:r>
              <a:rPr lang="en-US" sz="2700" baseline="30000" dirty="0">
                <a:solidFill>
                  <a:schemeClr val="bg1"/>
                </a:solidFill>
                <a:effectLst>
                  <a:outerShdw blurRad="38100" dist="38100" dir="2700000" algn="tl">
                    <a:srgbClr val="000000">
                      <a:alpha val="43137"/>
                    </a:srgbClr>
                  </a:outerShdw>
                </a:effectLst>
              </a:rPr>
              <a:t>25 </a:t>
            </a:r>
            <a:r>
              <a:rPr lang="en-US" sz="2700" dirty="0">
                <a:solidFill>
                  <a:schemeClr val="bg1"/>
                </a:solidFill>
                <a:effectLst>
                  <a:outerShdw blurRad="38100" dist="38100" dir="2700000" algn="tl">
                    <a:srgbClr val="000000">
                      <a:alpha val="43137"/>
                    </a:srgbClr>
                  </a:outerShdw>
                </a:effectLst>
              </a:rPr>
              <a:t>because they exchanged the truth about God for a lie and worshiped and served the creature rather than the Creator, who is blessed forever! Amen.</a:t>
            </a:r>
          </a:p>
        </p:txBody>
      </p:sp>
    </p:spTree>
    <p:extLst>
      <p:ext uri="{BB962C8B-B14F-4D97-AF65-F5344CB8AC3E}">
        <p14:creationId xmlns:p14="http://schemas.microsoft.com/office/powerpoint/2010/main" val="153038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Same-sex couples may be “married” in the eyes of society but that does not make their union “natural.”</a:t>
            </a:r>
          </a:p>
        </p:txBody>
      </p:sp>
      <p:sp>
        <p:nvSpPr>
          <p:cNvPr id="12" name="TextBox 11"/>
          <p:cNvSpPr txBox="1"/>
          <p:nvPr/>
        </p:nvSpPr>
        <p:spPr>
          <a:xfrm>
            <a:off x="1343025" y="1314451"/>
            <a:ext cx="6657975" cy="4085734"/>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(Romans 1:18-27)</a:t>
            </a:r>
          </a:p>
          <a:p>
            <a:r>
              <a:rPr lang="en-US" sz="2500" baseline="30000" dirty="0">
                <a:solidFill>
                  <a:schemeClr val="bg1"/>
                </a:solidFill>
                <a:effectLst>
                  <a:outerShdw blurRad="38100" dist="38100" dir="2700000" algn="tl">
                    <a:srgbClr val="000000">
                      <a:alpha val="43137"/>
                    </a:srgbClr>
                  </a:outerShdw>
                </a:effectLst>
              </a:rPr>
              <a:t>26 </a:t>
            </a:r>
            <a:r>
              <a:rPr lang="en-US" sz="2500" dirty="0">
                <a:solidFill>
                  <a:schemeClr val="bg1"/>
                </a:solidFill>
                <a:effectLst>
                  <a:outerShdw blurRad="38100" dist="38100" dir="2700000" algn="tl">
                    <a:srgbClr val="000000">
                      <a:alpha val="43137"/>
                    </a:srgbClr>
                  </a:outerShdw>
                </a:effectLst>
              </a:rPr>
              <a:t>For this reason God gave them up to dishonorable passions. For their women exchanged natural relations for those that are contrary to nature; </a:t>
            </a:r>
            <a:r>
              <a:rPr lang="en-US" sz="2500" baseline="30000" dirty="0">
                <a:solidFill>
                  <a:schemeClr val="bg1"/>
                </a:solidFill>
                <a:effectLst>
                  <a:outerShdw blurRad="38100" dist="38100" dir="2700000" algn="tl">
                    <a:srgbClr val="000000">
                      <a:alpha val="43137"/>
                    </a:srgbClr>
                  </a:outerShdw>
                </a:effectLst>
              </a:rPr>
              <a:t>27 </a:t>
            </a:r>
            <a:r>
              <a:rPr lang="en-US" sz="2500" dirty="0">
                <a:solidFill>
                  <a:schemeClr val="bg1"/>
                </a:solidFill>
                <a:effectLst>
                  <a:outerShdw blurRad="38100" dist="38100" dir="2700000" algn="tl">
                    <a:srgbClr val="000000">
                      <a:alpha val="43137"/>
                    </a:srgbClr>
                  </a:outerShdw>
                </a:effectLst>
              </a:rPr>
              <a:t>and the men likewise gave up natural relations with women and were consumed with passion for one another, men committing shameless acts with men and receiving in themselves the due penalty for their error.</a:t>
            </a:r>
          </a:p>
        </p:txBody>
      </p:sp>
    </p:spTree>
    <p:extLst>
      <p:ext uri="{BB962C8B-B14F-4D97-AF65-F5344CB8AC3E}">
        <p14:creationId xmlns:p14="http://schemas.microsoft.com/office/powerpoint/2010/main" val="72861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All such disregard is a symptom of our broken world and universal alienation from God</a:t>
            </a:r>
          </a:p>
        </p:txBody>
      </p:sp>
      <p:sp>
        <p:nvSpPr>
          <p:cNvPr id="12" name="TextBox 11"/>
          <p:cNvSpPr txBox="1"/>
          <p:nvPr/>
        </p:nvSpPr>
        <p:spPr>
          <a:xfrm>
            <a:off x="1343025" y="1314450"/>
            <a:ext cx="6657975" cy="3116238"/>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(Isaiah 5:20)</a:t>
            </a:r>
          </a:p>
          <a:p>
            <a:r>
              <a:rPr lang="en-US" sz="2700" dirty="0">
                <a:solidFill>
                  <a:schemeClr val="bg1"/>
                </a:solidFill>
                <a:effectLst>
                  <a:outerShdw blurRad="38100" dist="38100" dir="2700000" algn="tl">
                    <a:srgbClr val="000000">
                      <a:alpha val="43137"/>
                    </a:srgbClr>
                  </a:outerShdw>
                </a:effectLst>
              </a:rPr>
              <a:t>Woe to those who call evil good</a:t>
            </a:r>
            <a:br>
              <a:rPr lang="en-US" sz="2700" dirty="0">
                <a:solidFill>
                  <a:schemeClr val="bg1"/>
                </a:solidFill>
                <a:effectLst>
                  <a:outerShdw blurRad="38100" dist="38100" dir="2700000" algn="tl">
                    <a:srgbClr val="000000">
                      <a:alpha val="43137"/>
                    </a:srgbClr>
                  </a:outerShdw>
                </a:effectLst>
              </a:rPr>
            </a:br>
            <a:r>
              <a:rPr lang="en-US" sz="2700" dirty="0">
                <a:solidFill>
                  <a:schemeClr val="bg1"/>
                </a:solidFill>
                <a:effectLst>
                  <a:outerShdw blurRad="38100" dist="38100" dir="2700000" algn="tl">
                    <a:srgbClr val="000000">
                      <a:alpha val="43137"/>
                    </a:srgbClr>
                  </a:outerShdw>
                </a:effectLst>
              </a:rPr>
              <a:t>    and good evil,</a:t>
            </a:r>
            <a:br>
              <a:rPr lang="en-US" sz="2700" dirty="0">
                <a:solidFill>
                  <a:schemeClr val="bg1"/>
                </a:solidFill>
                <a:effectLst>
                  <a:outerShdw blurRad="38100" dist="38100" dir="2700000" algn="tl">
                    <a:srgbClr val="000000">
                      <a:alpha val="43137"/>
                    </a:srgbClr>
                  </a:outerShdw>
                </a:effectLst>
              </a:rPr>
            </a:br>
            <a:r>
              <a:rPr lang="en-US" sz="2700" dirty="0">
                <a:solidFill>
                  <a:schemeClr val="bg1"/>
                </a:solidFill>
                <a:effectLst>
                  <a:outerShdw blurRad="38100" dist="38100" dir="2700000" algn="tl">
                    <a:srgbClr val="000000">
                      <a:alpha val="43137"/>
                    </a:srgbClr>
                  </a:outerShdw>
                </a:effectLst>
              </a:rPr>
              <a:t>who put darkness for light</a:t>
            </a:r>
            <a:br>
              <a:rPr lang="en-US" sz="2700" dirty="0">
                <a:solidFill>
                  <a:schemeClr val="bg1"/>
                </a:solidFill>
                <a:effectLst>
                  <a:outerShdw blurRad="38100" dist="38100" dir="2700000" algn="tl">
                    <a:srgbClr val="000000">
                      <a:alpha val="43137"/>
                    </a:srgbClr>
                  </a:outerShdw>
                </a:effectLst>
              </a:rPr>
            </a:br>
            <a:r>
              <a:rPr lang="en-US" sz="2700" dirty="0">
                <a:solidFill>
                  <a:schemeClr val="bg1"/>
                </a:solidFill>
                <a:effectLst>
                  <a:outerShdw blurRad="38100" dist="38100" dir="2700000" algn="tl">
                    <a:srgbClr val="000000">
                      <a:alpha val="43137"/>
                    </a:srgbClr>
                  </a:outerShdw>
                </a:effectLst>
              </a:rPr>
              <a:t>    and light for darkness,</a:t>
            </a:r>
            <a:br>
              <a:rPr lang="en-US" sz="2700" dirty="0">
                <a:solidFill>
                  <a:schemeClr val="bg1"/>
                </a:solidFill>
                <a:effectLst>
                  <a:outerShdw blurRad="38100" dist="38100" dir="2700000" algn="tl">
                    <a:srgbClr val="000000">
                      <a:alpha val="43137"/>
                    </a:srgbClr>
                  </a:outerShdw>
                </a:effectLst>
              </a:rPr>
            </a:br>
            <a:r>
              <a:rPr lang="en-US" sz="2700" dirty="0">
                <a:solidFill>
                  <a:schemeClr val="bg1"/>
                </a:solidFill>
                <a:effectLst>
                  <a:outerShdw blurRad="38100" dist="38100" dir="2700000" algn="tl">
                    <a:srgbClr val="000000">
                      <a:alpha val="43137"/>
                    </a:srgbClr>
                  </a:outerShdw>
                </a:effectLst>
              </a:rPr>
              <a:t>who put bitter for sweet</a:t>
            </a:r>
            <a:br>
              <a:rPr lang="en-US" sz="2700" dirty="0">
                <a:solidFill>
                  <a:schemeClr val="bg1"/>
                </a:solidFill>
                <a:effectLst>
                  <a:outerShdw blurRad="38100" dist="38100" dir="2700000" algn="tl">
                    <a:srgbClr val="000000">
                      <a:alpha val="43137"/>
                    </a:srgbClr>
                  </a:outerShdw>
                </a:effectLst>
              </a:rPr>
            </a:br>
            <a:r>
              <a:rPr lang="en-US" sz="2700" dirty="0">
                <a:solidFill>
                  <a:schemeClr val="bg1"/>
                </a:solidFill>
                <a:effectLst>
                  <a:outerShdw blurRad="38100" dist="38100" dir="2700000" algn="tl">
                    <a:srgbClr val="000000">
                      <a:alpha val="43137"/>
                    </a:srgbClr>
                  </a:outerShdw>
                </a:effectLst>
              </a:rPr>
              <a:t>    and sweet for bitter!</a:t>
            </a:r>
            <a:endParaRPr lang="en-US" sz="2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11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All such disregard is a symptom of our broken world and universal alienation from God</a:t>
            </a:r>
          </a:p>
        </p:txBody>
      </p:sp>
      <p:sp>
        <p:nvSpPr>
          <p:cNvPr id="12" name="TextBox 11"/>
          <p:cNvSpPr txBox="1"/>
          <p:nvPr/>
        </p:nvSpPr>
        <p:spPr>
          <a:xfrm>
            <a:off x="1343025" y="1314451"/>
            <a:ext cx="6657975" cy="2469907"/>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(Romans 3:23; 6:23)</a:t>
            </a:r>
          </a:p>
          <a:p>
            <a:r>
              <a:rPr lang="en-US" sz="3000" dirty="0">
                <a:solidFill>
                  <a:schemeClr val="bg1"/>
                </a:solidFill>
                <a:effectLst>
                  <a:outerShdw blurRad="38100" dist="38100" dir="2700000" algn="tl">
                    <a:srgbClr val="000000">
                      <a:alpha val="43137"/>
                    </a:srgbClr>
                  </a:outerShdw>
                </a:effectLst>
              </a:rPr>
              <a:t>for all have sinned and fall short of the glory of God</a:t>
            </a:r>
          </a:p>
          <a:p>
            <a:endParaRPr lang="en-US" sz="3000" dirty="0">
              <a:solidFill>
                <a:schemeClr val="bg1"/>
              </a:solidFill>
              <a:effectLst>
                <a:outerShdw blurRad="38100" dist="38100" dir="2700000" algn="tl">
                  <a:srgbClr val="000000">
                    <a:alpha val="43137"/>
                  </a:srgbClr>
                </a:outerShdw>
              </a:effectLst>
            </a:endParaRPr>
          </a:p>
          <a:p>
            <a:r>
              <a:rPr lang="en-US" sz="3000" dirty="0">
                <a:solidFill>
                  <a:schemeClr val="bg1"/>
                </a:solidFill>
                <a:effectLst>
                  <a:outerShdw blurRad="38100" dist="38100" dir="2700000" algn="tl">
                    <a:srgbClr val="000000">
                      <a:alpha val="43137"/>
                    </a:srgbClr>
                  </a:outerShdw>
                </a:effectLst>
              </a:rPr>
              <a:t>For the wages of sin is death…</a:t>
            </a:r>
          </a:p>
        </p:txBody>
      </p:sp>
    </p:spTree>
    <p:extLst>
      <p:ext uri="{BB962C8B-B14F-4D97-AF65-F5344CB8AC3E}">
        <p14:creationId xmlns:p14="http://schemas.microsoft.com/office/powerpoint/2010/main" val="128972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1177245"/>
          </a:xfrm>
          <a:prstGeom prst="rect">
            <a:avLst/>
          </a:prstGeom>
          <a:solidFill>
            <a:schemeClr val="tx1">
              <a:alpha val="75000"/>
            </a:schemeClr>
          </a:solidFill>
        </p:spPr>
        <p:txBody>
          <a:bodyPr wrap="square" lIns="68580" tIns="34290" rIns="68580" bIns="34290" rtlCol="0">
            <a:spAutoFit/>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All such disregard is a symptom of our broken world and universal alienation from God</a:t>
            </a:r>
          </a:p>
        </p:txBody>
      </p:sp>
      <p:sp>
        <p:nvSpPr>
          <p:cNvPr id="12" name="TextBox 11"/>
          <p:cNvSpPr txBox="1"/>
          <p:nvPr/>
        </p:nvSpPr>
        <p:spPr>
          <a:xfrm>
            <a:off x="1343025" y="1314451"/>
            <a:ext cx="6657975" cy="3531736"/>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(1 Corinthians 6:9-10)</a:t>
            </a:r>
          </a:p>
          <a:p>
            <a:r>
              <a:rPr lang="en-US" sz="2700" baseline="30000" dirty="0">
                <a:solidFill>
                  <a:schemeClr val="bg1"/>
                </a:solidFill>
                <a:effectLst>
                  <a:outerShdw blurRad="38100" dist="38100" dir="2700000" algn="tl">
                    <a:srgbClr val="000000">
                      <a:alpha val="43137"/>
                    </a:srgbClr>
                  </a:outerShdw>
                </a:effectLst>
              </a:rPr>
              <a:t>9 </a:t>
            </a:r>
            <a:r>
              <a:rPr lang="en-US" sz="2700" dirty="0">
                <a:solidFill>
                  <a:schemeClr val="bg1"/>
                </a:solidFill>
                <a:effectLst>
                  <a:outerShdw blurRad="38100" dist="38100" dir="2700000" algn="tl">
                    <a:srgbClr val="000000">
                      <a:alpha val="43137"/>
                    </a:srgbClr>
                  </a:outerShdw>
                </a:effectLst>
              </a:rPr>
              <a:t>Or do you not know that the unrighteous will not inherit the kingdom of God? Do not be deceived: neither the sexually immoral, nor idolaters, nor adulterers, nor men who practice homosexuality, </a:t>
            </a:r>
            <a:r>
              <a:rPr lang="en-US" sz="2700" baseline="30000" dirty="0">
                <a:solidFill>
                  <a:schemeClr val="bg1"/>
                </a:solidFill>
                <a:effectLst>
                  <a:outerShdw blurRad="38100" dist="38100" dir="2700000" algn="tl">
                    <a:srgbClr val="000000">
                      <a:alpha val="43137"/>
                    </a:srgbClr>
                  </a:outerShdw>
                </a:effectLst>
              </a:rPr>
              <a:t>10 </a:t>
            </a:r>
            <a:r>
              <a:rPr lang="en-US" sz="2700" dirty="0">
                <a:solidFill>
                  <a:schemeClr val="bg1"/>
                </a:solidFill>
                <a:effectLst>
                  <a:outerShdw blurRad="38100" dist="38100" dir="2700000" algn="tl">
                    <a:srgbClr val="000000">
                      <a:alpha val="43137"/>
                    </a:srgbClr>
                  </a:outerShdw>
                </a:effectLst>
              </a:rPr>
              <a:t>nor thieves, nor the greedy, nor drunkards, nor revilers, nor swindlers will inherit the kingdom of God. </a:t>
            </a:r>
          </a:p>
        </p:txBody>
      </p:sp>
    </p:spTree>
    <p:extLst>
      <p:ext uri="{BB962C8B-B14F-4D97-AF65-F5344CB8AC3E}">
        <p14:creationId xmlns:p14="http://schemas.microsoft.com/office/powerpoint/2010/main" val="230904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961802"/>
          </a:xfrm>
          <a:prstGeom prst="rect">
            <a:avLst/>
          </a:prstGeom>
          <a:solidFill>
            <a:schemeClr val="tx1">
              <a:alpha val="75000"/>
            </a:schemeClr>
          </a:solidFill>
        </p:spPr>
        <p:txBody>
          <a:bodyPr wrap="square" lIns="68580" tIns="34290" rIns="68580" bIns="34290" rtlCol="0">
            <a:spAutoFit/>
          </a:bodyPr>
          <a:lstStyle/>
          <a:p>
            <a:r>
              <a:rPr lang="en-US" sz="29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To approve of sin, whether by silence or endorsement, contradicts love.</a:t>
            </a:r>
          </a:p>
        </p:txBody>
      </p:sp>
      <p:sp>
        <p:nvSpPr>
          <p:cNvPr id="12" name="TextBox 11"/>
          <p:cNvSpPr txBox="1"/>
          <p:nvPr/>
        </p:nvSpPr>
        <p:spPr>
          <a:xfrm>
            <a:off x="1343025" y="1314450"/>
            <a:ext cx="6657975" cy="2285241"/>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(Romans 1:32)</a:t>
            </a:r>
          </a:p>
          <a:p>
            <a:r>
              <a:rPr lang="en-US" sz="2700" dirty="0">
                <a:solidFill>
                  <a:schemeClr val="bg1"/>
                </a:solidFill>
                <a:effectLst>
                  <a:outerShdw blurRad="38100" dist="38100" dir="2700000" algn="tl">
                    <a:srgbClr val="000000">
                      <a:alpha val="43137"/>
                    </a:srgbClr>
                  </a:outerShdw>
                </a:effectLst>
              </a:rPr>
              <a:t>Though they know God's righteous decree that those who practice such things deserve to die, they not only do them but give approval to those who practice them.</a:t>
            </a:r>
          </a:p>
        </p:txBody>
      </p:sp>
    </p:spTree>
    <p:extLst>
      <p:ext uri="{BB962C8B-B14F-4D97-AF65-F5344CB8AC3E}">
        <p14:creationId xmlns:p14="http://schemas.microsoft.com/office/powerpoint/2010/main" val="339501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 r="4281"/>
          <a:stretch/>
        </p:blipFill>
        <p:spPr>
          <a:xfrm>
            <a:off x="1143000" y="0"/>
            <a:ext cx="6858000" cy="5143500"/>
          </a:xfrm>
          <a:prstGeom prst="rect">
            <a:avLst/>
          </a:prstGeom>
        </p:spPr>
      </p:pic>
      <p:sp>
        <p:nvSpPr>
          <p:cNvPr id="11" name="TextBox 10"/>
          <p:cNvSpPr txBox="1"/>
          <p:nvPr/>
        </p:nvSpPr>
        <p:spPr>
          <a:xfrm>
            <a:off x="1143002" y="0"/>
            <a:ext cx="6857999" cy="961802"/>
          </a:xfrm>
          <a:prstGeom prst="rect">
            <a:avLst/>
          </a:prstGeom>
          <a:solidFill>
            <a:schemeClr val="tx1">
              <a:alpha val="75000"/>
            </a:schemeClr>
          </a:solidFill>
        </p:spPr>
        <p:txBody>
          <a:bodyPr wrap="square" lIns="68580" tIns="34290" rIns="68580" bIns="34290" rtlCol="0">
            <a:spAutoFit/>
          </a:bodyPr>
          <a:lstStyle/>
          <a:p>
            <a:r>
              <a:rPr lang="en-US" sz="2900" b="1"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To approve of sin, whether by silence or endorsement, contradicts love.</a:t>
            </a:r>
          </a:p>
        </p:txBody>
      </p:sp>
      <p:sp>
        <p:nvSpPr>
          <p:cNvPr id="12" name="TextBox 11"/>
          <p:cNvSpPr txBox="1"/>
          <p:nvPr/>
        </p:nvSpPr>
        <p:spPr>
          <a:xfrm>
            <a:off x="1343025" y="1314451"/>
            <a:ext cx="6657975" cy="1546577"/>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(Galatians 4:16)</a:t>
            </a:r>
          </a:p>
          <a:p>
            <a:r>
              <a:rPr lang="en-US" sz="3000" dirty="0">
                <a:solidFill>
                  <a:schemeClr val="bg1"/>
                </a:solidFill>
                <a:effectLst>
                  <a:outerShdw blurRad="38100" dist="38100" dir="2700000" algn="tl">
                    <a:srgbClr val="000000">
                      <a:alpha val="43137"/>
                    </a:srgbClr>
                  </a:outerShdw>
                </a:effectLst>
              </a:rPr>
              <a:t>Have I then become your enemy by telling you the truth?</a:t>
            </a:r>
          </a:p>
        </p:txBody>
      </p:sp>
    </p:spTree>
    <p:extLst>
      <p:ext uri="{BB962C8B-B14F-4D97-AF65-F5344CB8AC3E}">
        <p14:creationId xmlns:p14="http://schemas.microsoft.com/office/powerpoint/2010/main" val="309128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43" r="5343"/>
          <a:stretch/>
        </p:blipFill>
        <p:spPr>
          <a:xfrm>
            <a:off x="1143002" y="0"/>
            <a:ext cx="6857999" cy="5143500"/>
          </a:xfrm>
          <a:prstGeom prst="rect">
            <a:avLst/>
          </a:prstGeom>
        </p:spPr>
      </p:pic>
      <p:sp>
        <p:nvSpPr>
          <p:cNvPr id="12" name="TextBox 11"/>
          <p:cNvSpPr txBox="1"/>
          <p:nvPr/>
        </p:nvSpPr>
        <p:spPr>
          <a:xfrm>
            <a:off x="1343025" y="413467"/>
            <a:ext cx="6657975" cy="4316567"/>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(Acts 2:37-38)</a:t>
            </a:r>
          </a:p>
          <a:p>
            <a:r>
              <a:rPr lang="en-US" sz="3000" baseline="30000" dirty="0">
                <a:solidFill>
                  <a:schemeClr val="bg1"/>
                </a:solidFill>
                <a:effectLst>
                  <a:outerShdw blurRad="38100" dist="38100" dir="2700000" algn="tl">
                    <a:srgbClr val="000000">
                      <a:alpha val="43137"/>
                    </a:srgbClr>
                  </a:outerShdw>
                </a:effectLst>
              </a:rPr>
              <a:t>37 </a:t>
            </a:r>
            <a:r>
              <a:rPr lang="en-US" sz="3000" dirty="0">
                <a:solidFill>
                  <a:schemeClr val="bg1"/>
                </a:solidFill>
                <a:effectLst>
                  <a:outerShdw blurRad="38100" dist="38100" dir="2700000" algn="tl">
                    <a:srgbClr val="000000">
                      <a:alpha val="43137"/>
                    </a:srgbClr>
                  </a:outerShdw>
                </a:effectLst>
              </a:rPr>
              <a:t>Now when they heard this they were cut to the heart, and said to Peter and the rest of the apostles, “Brothers, what shall we do?” </a:t>
            </a:r>
            <a:r>
              <a:rPr lang="en-US" sz="3000" baseline="30000" dirty="0">
                <a:solidFill>
                  <a:schemeClr val="bg1"/>
                </a:solidFill>
                <a:effectLst>
                  <a:outerShdw blurRad="38100" dist="38100" dir="2700000" algn="tl">
                    <a:srgbClr val="000000">
                      <a:alpha val="43137"/>
                    </a:srgbClr>
                  </a:outerShdw>
                </a:effectLst>
              </a:rPr>
              <a:t>38 </a:t>
            </a:r>
            <a:r>
              <a:rPr lang="en-US" sz="3000" dirty="0">
                <a:solidFill>
                  <a:schemeClr val="bg1"/>
                </a:solidFill>
                <a:effectLst>
                  <a:outerShdw blurRad="38100" dist="38100" dir="2700000" algn="tl">
                    <a:srgbClr val="000000">
                      <a:alpha val="43137"/>
                    </a:srgbClr>
                  </a:outerShdw>
                </a:effectLst>
              </a:rPr>
              <a:t>And Peter said to them, “Repent and be baptized every one of you in the name of Jesus Christ for the forgiveness of your sins, and you will receive the gift of the Holy Spirit. </a:t>
            </a:r>
          </a:p>
        </p:txBody>
      </p:sp>
    </p:spTree>
    <p:extLst>
      <p:ext uri="{BB962C8B-B14F-4D97-AF65-F5344CB8AC3E}">
        <p14:creationId xmlns:p14="http://schemas.microsoft.com/office/powerpoint/2010/main" val="338955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43" r="5343"/>
          <a:stretch/>
        </p:blipFill>
        <p:spPr>
          <a:xfrm>
            <a:off x="1143002" y="0"/>
            <a:ext cx="6857999" cy="5143500"/>
          </a:xfrm>
          <a:prstGeom prst="rect">
            <a:avLst/>
          </a:prstGeom>
        </p:spPr>
      </p:pic>
      <p:sp>
        <p:nvSpPr>
          <p:cNvPr id="12" name="TextBox 11"/>
          <p:cNvSpPr txBox="1"/>
          <p:nvPr/>
        </p:nvSpPr>
        <p:spPr>
          <a:xfrm>
            <a:off x="1343025" y="2457451"/>
            <a:ext cx="6657975" cy="2469907"/>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(1 Corinthians 6:11)</a:t>
            </a:r>
          </a:p>
          <a:p>
            <a:r>
              <a:rPr lang="en-US" sz="3000" dirty="0">
                <a:solidFill>
                  <a:schemeClr val="bg1"/>
                </a:solidFill>
                <a:effectLst>
                  <a:outerShdw blurRad="38100" dist="38100" dir="2700000" algn="tl">
                    <a:srgbClr val="000000">
                      <a:alpha val="43137"/>
                    </a:srgbClr>
                  </a:outerShdw>
                </a:effectLst>
              </a:rPr>
              <a:t>And such were some of you. But you were washed, you were sanctified, you were justified in the name of the Lord Jesus Christ and by the Spirit of our God.</a:t>
            </a:r>
          </a:p>
        </p:txBody>
      </p:sp>
    </p:spTree>
    <p:extLst>
      <p:ext uri="{BB962C8B-B14F-4D97-AF65-F5344CB8AC3E}">
        <p14:creationId xmlns:p14="http://schemas.microsoft.com/office/powerpoint/2010/main" val="212064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94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5875" y="176646"/>
            <a:ext cx="6457950" cy="1915909"/>
          </a:xfrm>
          <a:prstGeom prst="rect">
            <a:avLst/>
          </a:prstGeom>
          <a:solidFill>
            <a:schemeClr val="bg1"/>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000" b="1" dirty="0">
                <a:latin typeface="Century Gothic" panose="020B0502020202020204" pitchFamily="34" charset="0"/>
              </a:rPr>
              <a:t>(Genesis 1:27-28)</a:t>
            </a:r>
          </a:p>
          <a:p>
            <a:r>
              <a:rPr lang="en-US" sz="3000" baseline="30000" dirty="0"/>
              <a:t>27 </a:t>
            </a:r>
            <a:r>
              <a:rPr lang="en-US" sz="3000" dirty="0"/>
              <a:t>So God created man in his own image,</a:t>
            </a:r>
            <a:br>
              <a:rPr lang="en-US" sz="3000" dirty="0"/>
            </a:br>
            <a:r>
              <a:rPr lang="en-US" sz="3000" dirty="0"/>
              <a:t>    in the image of God he created him;</a:t>
            </a:r>
            <a:br>
              <a:rPr lang="en-US" sz="3000" dirty="0"/>
            </a:br>
            <a:r>
              <a:rPr lang="en-US" sz="3000" dirty="0"/>
              <a:t>    male and female he created them.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1143000" y="0"/>
            <a:ext cx="6858000" cy="5143500"/>
          </a:xfrm>
          <a:prstGeom prst="rect">
            <a:avLst/>
          </a:prstGeom>
        </p:spPr>
      </p:pic>
      <p:sp>
        <p:nvSpPr>
          <p:cNvPr id="10" name="TextBox 9"/>
          <p:cNvSpPr txBox="1"/>
          <p:nvPr/>
        </p:nvSpPr>
        <p:spPr>
          <a:xfrm>
            <a:off x="1400175" y="290946"/>
            <a:ext cx="6457950" cy="4547399"/>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000" b="1" dirty="0">
                <a:solidFill>
                  <a:schemeClr val="bg1"/>
                </a:solidFill>
                <a:effectLst>
                  <a:outerShdw blurRad="38100" dist="38100" dir="2700000" algn="tl">
                    <a:srgbClr val="000000">
                      <a:alpha val="43137"/>
                    </a:srgbClr>
                  </a:outerShdw>
                </a:effectLst>
                <a:latin typeface="Century Gothic" panose="020B0502020202020204" pitchFamily="34" charset="0"/>
              </a:rPr>
              <a:t>(Genesis 1:27-28)</a:t>
            </a:r>
          </a:p>
          <a:p>
            <a:r>
              <a:rPr lang="en-US" sz="2900" baseline="30000" dirty="0">
                <a:solidFill>
                  <a:schemeClr val="bg1"/>
                </a:solidFill>
                <a:effectLst>
                  <a:outerShdw blurRad="38100" dist="38100" dir="2700000" algn="tl">
                    <a:srgbClr val="000000">
                      <a:alpha val="43137"/>
                    </a:srgbClr>
                  </a:outerShdw>
                </a:effectLst>
              </a:rPr>
              <a:t>27 </a:t>
            </a:r>
            <a:r>
              <a:rPr lang="en-US" sz="2900" dirty="0">
                <a:solidFill>
                  <a:schemeClr val="bg1"/>
                </a:solidFill>
                <a:effectLst>
                  <a:outerShdw blurRad="38100" dist="38100" dir="2700000" algn="tl">
                    <a:srgbClr val="000000">
                      <a:alpha val="43137"/>
                    </a:srgbClr>
                  </a:outerShdw>
                </a:effectLst>
              </a:rPr>
              <a:t>So God created man in his own image,</a:t>
            </a:r>
            <a:br>
              <a:rPr lang="en-US" sz="2900" dirty="0">
                <a:solidFill>
                  <a:schemeClr val="bg1"/>
                </a:solidFill>
                <a:effectLst>
                  <a:outerShdw blurRad="38100" dist="38100" dir="2700000" algn="tl">
                    <a:srgbClr val="000000">
                      <a:alpha val="43137"/>
                    </a:srgbClr>
                  </a:outerShdw>
                </a:effectLst>
              </a:rPr>
            </a:br>
            <a:r>
              <a:rPr lang="en-US" sz="2900" dirty="0">
                <a:solidFill>
                  <a:schemeClr val="bg1"/>
                </a:solidFill>
                <a:effectLst>
                  <a:outerShdw blurRad="38100" dist="38100" dir="2700000" algn="tl">
                    <a:srgbClr val="000000">
                      <a:alpha val="43137"/>
                    </a:srgbClr>
                  </a:outerShdw>
                </a:effectLst>
              </a:rPr>
              <a:t>    in the image of God he created him;</a:t>
            </a:r>
            <a:br>
              <a:rPr lang="en-US" sz="2900" dirty="0">
                <a:solidFill>
                  <a:schemeClr val="bg1"/>
                </a:solidFill>
                <a:effectLst>
                  <a:outerShdw blurRad="38100" dist="38100" dir="2700000" algn="tl">
                    <a:srgbClr val="000000">
                      <a:alpha val="43137"/>
                    </a:srgbClr>
                  </a:outerShdw>
                </a:effectLst>
              </a:rPr>
            </a:br>
            <a:r>
              <a:rPr lang="en-US" sz="2900" dirty="0">
                <a:solidFill>
                  <a:schemeClr val="bg1"/>
                </a:solidFill>
                <a:effectLst>
                  <a:outerShdw blurRad="38100" dist="38100" dir="2700000" algn="tl">
                    <a:srgbClr val="000000">
                      <a:alpha val="43137"/>
                    </a:srgbClr>
                  </a:outerShdw>
                </a:effectLst>
              </a:rPr>
              <a:t>    male and female he created them.</a:t>
            </a:r>
          </a:p>
          <a:p>
            <a:r>
              <a:rPr lang="en-US" sz="2900" baseline="30000" dirty="0">
                <a:solidFill>
                  <a:schemeClr val="bg1"/>
                </a:solidFill>
                <a:effectLst>
                  <a:outerShdw blurRad="38100" dist="38100" dir="2700000" algn="tl">
                    <a:srgbClr val="000000">
                      <a:alpha val="43137"/>
                    </a:srgbClr>
                  </a:outerShdw>
                </a:effectLst>
              </a:rPr>
              <a:t>28 </a:t>
            </a:r>
            <a:r>
              <a:rPr lang="en-US" sz="2900" dirty="0">
                <a:solidFill>
                  <a:schemeClr val="bg1"/>
                </a:solidFill>
                <a:effectLst>
                  <a:outerShdw blurRad="38100" dist="38100" dir="2700000" algn="tl">
                    <a:srgbClr val="000000">
                      <a:alpha val="43137"/>
                    </a:srgbClr>
                  </a:outerShdw>
                </a:effectLst>
              </a:rPr>
              <a:t>And God blessed them. And God said to them, “Be fruitful and multiply and fill the earth and subdue it, and have dominion over the fish of the sea and over the birds of the heavens and over every living thing that moves on the earth.”</a:t>
            </a:r>
          </a:p>
        </p:txBody>
      </p:sp>
    </p:spTree>
    <p:extLst>
      <p:ext uri="{BB962C8B-B14F-4D97-AF65-F5344CB8AC3E}">
        <p14:creationId xmlns:p14="http://schemas.microsoft.com/office/powerpoint/2010/main" val="402627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5449"/>
          <a:stretch/>
        </p:blipFill>
        <p:spPr>
          <a:xfrm>
            <a:off x="1028700" y="-15586"/>
            <a:ext cx="6972300" cy="5153891"/>
          </a:xfrm>
          <a:prstGeom prst="rect">
            <a:avLst/>
          </a:prstGeom>
        </p:spPr>
      </p:pic>
      <p:sp>
        <p:nvSpPr>
          <p:cNvPr id="10" name="Oval 9"/>
          <p:cNvSpPr/>
          <p:nvPr/>
        </p:nvSpPr>
        <p:spPr>
          <a:xfrm>
            <a:off x="4057649" y="1714500"/>
            <a:ext cx="3943350" cy="3886200"/>
          </a:xfrm>
          <a:prstGeom prst="ellipse">
            <a:avLst/>
          </a:prstGeom>
          <a:solidFill>
            <a:srgbClr val="F20861">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9" name="Oval 8"/>
          <p:cNvSpPr/>
          <p:nvPr/>
        </p:nvSpPr>
        <p:spPr>
          <a:xfrm>
            <a:off x="1039091" y="1714500"/>
            <a:ext cx="3943350" cy="3886200"/>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860" y="2428875"/>
            <a:ext cx="3071813" cy="2457450"/>
          </a:xfrm>
          <a:prstGeom prst="rect">
            <a:avLst/>
          </a:prstGeom>
          <a:effectLst>
            <a:outerShdw blurRad="50800" dist="38100" dir="5400000" algn="t" rotWithShape="0">
              <a:prstClr val="black">
                <a:alpha val="40000"/>
              </a:prstClr>
            </a:outerShdw>
          </a:effectLst>
        </p:spPr>
      </p:pic>
      <p:sp>
        <p:nvSpPr>
          <p:cNvPr id="3" name="TextBox 2"/>
          <p:cNvSpPr txBox="1"/>
          <p:nvPr/>
        </p:nvSpPr>
        <p:spPr>
          <a:xfrm>
            <a:off x="1023505" y="-24847"/>
            <a:ext cx="6977495" cy="1592744"/>
          </a:xfrm>
          <a:prstGeom prst="rect">
            <a:avLst/>
          </a:prstGeom>
          <a:solidFill>
            <a:schemeClr val="bg1">
              <a:alpha val="75000"/>
            </a:schemeClr>
          </a:solidFill>
        </p:spPr>
        <p:txBody>
          <a:bodyPr wrap="square" lIns="68580" tIns="34290" rIns="68580" bIns="34290" rtlCol="0">
            <a:spAutoFit/>
          </a:bodyPr>
          <a:lstStyle/>
          <a:p>
            <a:pPr algn="ctr"/>
            <a:r>
              <a:rPr lang="en-US" sz="50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God Linked 2 </a:t>
            </a:r>
          </a:p>
          <a:p>
            <a:pPr algn="ctr"/>
            <a:r>
              <a:rPr lang="en-US" sz="50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Genders in Marriage</a:t>
            </a:r>
          </a:p>
        </p:txBody>
      </p:sp>
      <p:cxnSp>
        <p:nvCxnSpPr>
          <p:cNvPr id="6" name="Straight Connector 5"/>
          <p:cNvCxnSpPr/>
          <p:nvPr/>
        </p:nvCxnSpPr>
        <p:spPr>
          <a:xfrm flipH="1">
            <a:off x="1023504" y="1567897"/>
            <a:ext cx="6972300" cy="0"/>
          </a:xfrm>
          <a:prstGeom prst="line">
            <a:avLst/>
          </a:prstGeom>
          <a:ln w="38100">
            <a:solidFill>
              <a:schemeClr val="tx1">
                <a:lumMod val="85000"/>
                <a:lumOff val="15000"/>
              </a:schemeClr>
            </a:solidFill>
          </a:ln>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574" y="2228850"/>
            <a:ext cx="2857500" cy="28575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04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5875" y="176646"/>
            <a:ext cx="6457950" cy="1915909"/>
          </a:xfrm>
          <a:prstGeom prst="rect">
            <a:avLst/>
          </a:prstGeom>
          <a:solidFill>
            <a:schemeClr val="bg1"/>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000" b="1" dirty="0">
                <a:latin typeface="Century Gothic" panose="020B0502020202020204" pitchFamily="34" charset="0"/>
              </a:rPr>
              <a:t>(Genesis 1:27-28)</a:t>
            </a:r>
          </a:p>
          <a:p>
            <a:r>
              <a:rPr lang="en-US" sz="3000" baseline="30000" dirty="0"/>
              <a:t>27 </a:t>
            </a:r>
            <a:r>
              <a:rPr lang="en-US" sz="3000" dirty="0"/>
              <a:t>So God created man in his own image,</a:t>
            </a:r>
            <a:br>
              <a:rPr lang="en-US" sz="3000" dirty="0"/>
            </a:br>
            <a:r>
              <a:rPr lang="en-US" sz="3000" dirty="0"/>
              <a:t>    in the image of God he created him;</a:t>
            </a:r>
            <a:br>
              <a:rPr lang="en-US" sz="3000" dirty="0"/>
            </a:br>
            <a:r>
              <a:rPr lang="en-US" sz="3000" dirty="0"/>
              <a:t>    male and female he created them.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1143000" y="0"/>
            <a:ext cx="6858000" cy="5143500"/>
          </a:xfrm>
          <a:prstGeom prst="rect">
            <a:avLst/>
          </a:prstGeom>
        </p:spPr>
      </p:pic>
      <p:sp>
        <p:nvSpPr>
          <p:cNvPr id="10" name="TextBox 9"/>
          <p:cNvSpPr txBox="1"/>
          <p:nvPr/>
        </p:nvSpPr>
        <p:spPr>
          <a:xfrm>
            <a:off x="1400175" y="290945"/>
            <a:ext cx="6457950" cy="4316567"/>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(Genesis 2:23-24)</a:t>
            </a:r>
          </a:p>
          <a:p>
            <a:r>
              <a:rPr lang="en-US" sz="3000" baseline="30000" dirty="0">
                <a:solidFill>
                  <a:schemeClr val="bg1"/>
                </a:solidFill>
                <a:effectLst>
                  <a:outerShdw blurRad="38100" dist="38100" dir="2700000" algn="tl">
                    <a:srgbClr val="000000">
                      <a:alpha val="43137"/>
                    </a:srgbClr>
                  </a:outerShdw>
                </a:effectLst>
              </a:rPr>
              <a:t>23 </a:t>
            </a:r>
            <a:r>
              <a:rPr lang="en-US" sz="3000" dirty="0">
                <a:solidFill>
                  <a:schemeClr val="bg1"/>
                </a:solidFill>
                <a:effectLst>
                  <a:outerShdw blurRad="38100" dist="38100" dir="2700000" algn="tl">
                    <a:srgbClr val="000000">
                      <a:alpha val="43137"/>
                    </a:srgbClr>
                  </a:outerShdw>
                </a:effectLst>
              </a:rPr>
              <a:t>Then the man said,</a:t>
            </a:r>
          </a:p>
          <a:p>
            <a:r>
              <a:rPr lang="en-US" sz="3000" dirty="0">
                <a:solidFill>
                  <a:schemeClr val="bg1"/>
                </a:solidFill>
                <a:effectLst>
                  <a:outerShdw blurRad="38100" dist="38100" dir="2700000" algn="tl">
                    <a:srgbClr val="000000">
                      <a:alpha val="43137"/>
                    </a:srgbClr>
                  </a:outerShdw>
                </a:effectLst>
              </a:rPr>
              <a:t>“This at last is bone of my bones</a:t>
            </a:r>
            <a:br>
              <a:rPr lang="en-US" sz="3000" dirty="0">
                <a:solidFill>
                  <a:schemeClr val="bg1"/>
                </a:solidFill>
                <a:effectLst>
                  <a:outerShdw blurRad="38100" dist="38100" dir="2700000" algn="tl">
                    <a:srgbClr val="000000">
                      <a:alpha val="43137"/>
                    </a:srgbClr>
                  </a:outerShdw>
                </a:effectLst>
              </a:rPr>
            </a:br>
            <a:r>
              <a:rPr lang="en-US" sz="3000" dirty="0">
                <a:solidFill>
                  <a:schemeClr val="bg1"/>
                </a:solidFill>
                <a:effectLst>
                  <a:outerShdw blurRad="38100" dist="38100" dir="2700000" algn="tl">
                    <a:srgbClr val="000000">
                      <a:alpha val="43137"/>
                    </a:srgbClr>
                  </a:outerShdw>
                </a:effectLst>
              </a:rPr>
              <a:t>    and flesh of my flesh;</a:t>
            </a:r>
            <a:br>
              <a:rPr lang="en-US" sz="3000" dirty="0">
                <a:solidFill>
                  <a:schemeClr val="bg1"/>
                </a:solidFill>
                <a:effectLst>
                  <a:outerShdw blurRad="38100" dist="38100" dir="2700000" algn="tl">
                    <a:srgbClr val="000000">
                      <a:alpha val="43137"/>
                    </a:srgbClr>
                  </a:outerShdw>
                </a:effectLst>
              </a:rPr>
            </a:br>
            <a:r>
              <a:rPr lang="en-US" sz="3000" dirty="0">
                <a:solidFill>
                  <a:schemeClr val="bg1"/>
                </a:solidFill>
                <a:effectLst>
                  <a:outerShdw blurRad="38100" dist="38100" dir="2700000" algn="tl">
                    <a:srgbClr val="000000">
                      <a:alpha val="43137"/>
                    </a:srgbClr>
                  </a:outerShdw>
                </a:effectLst>
              </a:rPr>
              <a:t>she shall be called Woman,</a:t>
            </a:r>
            <a:br>
              <a:rPr lang="en-US" sz="3000" dirty="0">
                <a:solidFill>
                  <a:schemeClr val="bg1"/>
                </a:solidFill>
                <a:effectLst>
                  <a:outerShdw blurRad="38100" dist="38100" dir="2700000" algn="tl">
                    <a:srgbClr val="000000">
                      <a:alpha val="43137"/>
                    </a:srgbClr>
                  </a:outerShdw>
                </a:effectLst>
              </a:rPr>
            </a:br>
            <a:r>
              <a:rPr lang="en-US" sz="3000" dirty="0">
                <a:solidFill>
                  <a:schemeClr val="bg1"/>
                </a:solidFill>
                <a:effectLst>
                  <a:outerShdw blurRad="38100" dist="38100" dir="2700000" algn="tl">
                    <a:srgbClr val="000000">
                      <a:alpha val="43137"/>
                    </a:srgbClr>
                  </a:outerShdw>
                </a:effectLst>
              </a:rPr>
              <a:t>    because she was taken out of Man.”</a:t>
            </a:r>
            <a:r>
              <a:rPr lang="en-US" sz="3000" baseline="30000" dirty="0"/>
              <a:t> </a:t>
            </a:r>
            <a:r>
              <a:rPr lang="en-US" sz="3000" baseline="30000" dirty="0">
                <a:solidFill>
                  <a:schemeClr val="bg1"/>
                </a:solidFill>
                <a:effectLst>
                  <a:outerShdw blurRad="38100" dist="38100" dir="2700000" algn="tl">
                    <a:srgbClr val="000000">
                      <a:alpha val="43137"/>
                    </a:srgbClr>
                  </a:outerShdw>
                </a:effectLst>
              </a:rPr>
              <a:t>24 </a:t>
            </a:r>
            <a:r>
              <a:rPr lang="en-US" sz="3000" dirty="0">
                <a:solidFill>
                  <a:schemeClr val="bg1"/>
                </a:solidFill>
                <a:effectLst>
                  <a:outerShdw blurRad="38100" dist="38100" dir="2700000" algn="tl">
                    <a:srgbClr val="000000">
                      <a:alpha val="43137"/>
                    </a:srgbClr>
                  </a:outerShdw>
                </a:effectLst>
              </a:rPr>
              <a:t>Therefore a man shall leave his father and his mother and hold fast to his wife, and they shall become one flesh.</a:t>
            </a:r>
          </a:p>
        </p:txBody>
      </p:sp>
    </p:spTree>
    <p:extLst>
      <p:ext uri="{BB962C8B-B14F-4D97-AF65-F5344CB8AC3E}">
        <p14:creationId xmlns:p14="http://schemas.microsoft.com/office/powerpoint/2010/main" val="253702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5449"/>
          <a:stretch/>
        </p:blipFill>
        <p:spPr>
          <a:xfrm>
            <a:off x="1028700" y="-15586"/>
            <a:ext cx="6972300" cy="5153891"/>
          </a:xfrm>
          <a:prstGeom prst="rect">
            <a:avLst/>
          </a:prstGeom>
        </p:spPr>
      </p:pic>
      <p:sp>
        <p:nvSpPr>
          <p:cNvPr id="10" name="Oval 9"/>
          <p:cNvSpPr/>
          <p:nvPr/>
        </p:nvSpPr>
        <p:spPr>
          <a:xfrm>
            <a:off x="4057649" y="1714500"/>
            <a:ext cx="3943350" cy="3886200"/>
          </a:xfrm>
          <a:prstGeom prst="ellipse">
            <a:avLst/>
          </a:prstGeom>
          <a:solidFill>
            <a:srgbClr val="F20861">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9" name="Oval 8"/>
          <p:cNvSpPr/>
          <p:nvPr/>
        </p:nvSpPr>
        <p:spPr>
          <a:xfrm>
            <a:off x="1039091" y="1714500"/>
            <a:ext cx="3943350" cy="3886200"/>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860" y="2428875"/>
            <a:ext cx="3071813" cy="2457450"/>
          </a:xfrm>
          <a:prstGeom prst="rect">
            <a:avLst/>
          </a:prstGeom>
          <a:effectLst>
            <a:outerShdw blurRad="50800" dist="38100" dir="5400000" algn="t" rotWithShape="0">
              <a:prstClr val="black">
                <a:alpha val="40000"/>
              </a:prstClr>
            </a:outerShdw>
          </a:effectLst>
        </p:spPr>
      </p:pic>
      <p:sp>
        <p:nvSpPr>
          <p:cNvPr id="3" name="TextBox 2"/>
          <p:cNvSpPr txBox="1"/>
          <p:nvPr/>
        </p:nvSpPr>
        <p:spPr>
          <a:xfrm>
            <a:off x="1023505" y="-24847"/>
            <a:ext cx="6977495" cy="2654573"/>
          </a:xfrm>
          <a:prstGeom prst="rect">
            <a:avLst/>
          </a:prstGeom>
          <a:solidFill>
            <a:schemeClr val="bg1">
              <a:alpha val="75000"/>
            </a:schemeClr>
          </a:solidFill>
        </p:spPr>
        <p:txBody>
          <a:bodyPr wrap="square" lIns="68580" tIns="34290" rIns="68580" bIns="34290" rtlCol="0">
            <a:spAutoFit/>
          </a:bodyPr>
          <a:lstStyle/>
          <a:p>
            <a:pPr algn="ctr"/>
            <a:r>
              <a:rPr lang="en-US" sz="4200" b="1" dirty="0">
                <a:solidFill>
                  <a:schemeClr val="tx1">
                    <a:lumMod val="95000"/>
                    <a:lumOff val="5000"/>
                  </a:schemeClr>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Jesus Linked Creation-Genders-Lifelong Covenant Where God Does The Joining</a:t>
            </a:r>
          </a:p>
        </p:txBody>
      </p:sp>
      <p:cxnSp>
        <p:nvCxnSpPr>
          <p:cNvPr id="6" name="Straight Connector 5"/>
          <p:cNvCxnSpPr/>
          <p:nvPr/>
        </p:nvCxnSpPr>
        <p:spPr>
          <a:xfrm flipH="1">
            <a:off x="1023504" y="2629726"/>
            <a:ext cx="6972300" cy="0"/>
          </a:xfrm>
          <a:prstGeom prst="line">
            <a:avLst/>
          </a:prstGeom>
          <a:ln w="38100">
            <a:solidFill>
              <a:schemeClr val="tx1">
                <a:lumMod val="85000"/>
                <a:lumOff val="15000"/>
              </a:schemeClr>
            </a:solidFill>
          </a:ln>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574" y="2228850"/>
            <a:ext cx="2857500" cy="2857500"/>
          </a:xfrm>
          <a:prstGeom prst="rect">
            <a:avLst/>
          </a:prstGeom>
          <a:effectLst>
            <a:outerShdw blurRad="50800" dist="38100" dir="5400000" algn="t" rotWithShape="0">
              <a:prstClr val="black">
                <a:alpha val="40000"/>
              </a:prst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1716" y="2806676"/>
            <a:ext cx="1430698" cy="2069258"/>
          </a:xfrm>
          <a:prstGeom prst="rect">
            <a:avLst/>
          </a:prstGeom>
        </p:spPr>
      </p:pic>
    </p:spTree>
    <p:extLst>
      <p:ext uri="{BB962C8B-B14F-4D97-AF65-F5344CB8AC3E}">
        <p14:creationId xmlns:p14="http://schemas.microsoft.com/office/powerpoint/2010/main" val="361887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5875" y="176646"/>
            <a:ext cx="6457950" cy="1915909"/>
          </a:xfrm>
          <a:prstGeom prst="rect">
            <a:avLst/>
          </a:prstGeom>
          <a:solidFill>
            <a:schemeClr val="bg1"/>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000" b="1" dirty="0">
                <a:latin typeface="Century Gothic" panose="020B0502020202020204" pitchFamily="34" charset="0"/>
              </a:rPr>
              <a:t>(Genesis 1:27-28)</a:t>
            </a:r>
          </a:p>
          <a:p>
            <a:r>
              <a:rPr lang="en-US" sz="3000" baseline="30000" dirty="0"/>
              <a:t>27 </a:t>
            </a:r>
            <a:r>
              <a:rPr lang="en-US" sz="3000" dirty="0"/>
              <a:t>So God created man in his own image,</a:t>
            </a:r>
            <a:br>
              <a:rPr lang="en-US" sz="3000" dirty="0"/>
            </a:br>
            <a:r>
              <a:rPr lang="en-US" sz="3000" dirty="0"/>
              <a:t>    in the image of God he created him;</a:t>
            </a:r>
            <a:br>
              <a:rPr lang="en-US" sz="3000" dirty="0"/>
            </a:br>
            <a:r>
              <a:rPr lang="en-US" sz="3000" dirty="0"/>
              <a:t>    male and female he created them.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1143000" y="0"/>
            <a:ext cx="6858000" cy="5143500"/>
          </a:xfrm>
          <a:prstGeom prst="rect">
            <a:avLst/>
          </a:prstGeom>
        </p:spPr>
      </p:pic>
      <p:sp>
        <p:nvSpPr>
          <p:cNvPr id="10" name="TextBox 9"/>
          <p:cNvSpPr txBox="1"/>
          <p:nvPr/>
        </p:nvSpPr>
        <p:spPr>
          <a:xfrm>
            <a:off x="1343025" y="290946"/>
            <a:ext cx="6457950" cy="3393236"/>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(Matthew 19:3-6)</a:t>
            </a:r>
          </a:p>
          <a:p>
            <a:r>
              <a:rPr lang="en-US" sz="3000" baseline="30000" dirty="0">
                <a:solidFill>
                  <a:schemeClr val="bg1"/>
                </a:solidFill>
                <a:effectLst>
                  <a:outerShdw blurRad="38100" dist="38100" dir="2700000" algn="tl">
                    <a:srgbClr val="000000">
                      <a:alpha val="43137"/>
                    </a:srgbClr>
                  </a:outerShdw>
                </a:effectLst>
              </a:rPr>
              <a:t>3 </a:t>
            </a:r>
            <a:r>
              <a:rPr lang="en-US" sz="3000" dirty="0">
                <a:solidFill>
                  <a:schemeClr val="bg1"/>
                </a:solidFill>
                <a:effectLst>
                  <a:outerShdw blurRad="38100" dist="38100" dir="2700000" algn="tl">
                    <a:srgbClr val="000000">
                      <a:alpha val="43137"/>
                    </a:srgbClr>
                  </a:outerShdw>
                </a:effectLst>
              </a:rPr>
              <a:t>And Pharisees came up to him and tested him by asking, “Is it lawful to divorce one's wife for any cause?” </a:t>
            </a:r>
            <a:r>
              <a:rPr lang="en-US" sz="3000" baseline="30000" dirty="0">
                <a:solidFill>
                  <a:schemeClr val="bg1"/>
                </a:solidFill>
                <a:effectLst>
                  <a:outerShdw blurRad="38100" dist="38100" dir="2700000" algn="tl">
                    <a:srgbClr val="000000">
                      <a:alpha val="43137"/>
                    </a:srgbClr>
                  </a:outerShdw>
                </a:effectLst>
              </a:rPr>
              <a:t>4 </a:t>
            </a:r>
            <a:r>
              <a:rPr lang="en-US" sz="3000" dirty="0">
                <a:solidFill>
                  <a:schemeClr val="bg1"/>
                </a:solidFill>
                <a:effectLst>
                  <a:outerShdw blurRad="38100" dist="38100" dir="2700000" algn="tl">
                    <a:srgbClr val="000000">
                      <a:alpha val="43137"/>
                    </a:srgbClr>
                  </a:outerShdw>
                </a:effectLst>
              </a:rPr>
              <a:t>He answered, “Have you not read that he who created them from the beginning made them male and female,</a:t>
            </a:r>
          </a:p>
        </p:txBody>
      </p:sp>
    </p:spTree>
    <p:extLst>
      <p:ext uri="{BB962C8B-B14F-4D97-AF65-F5344CB8AC3E}">
        <p14:creationId xmlns:p14="http://schemas.microsoft.com/office/powerpoint/2010/main" val="109595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5875" y="176646"/>
            <a:ext cx="6457950" cy="1915909"/>
          </a:xfrm>
          <a:prstGeom prst="rect">
            <a:avLst/>
          </a:prstGeom>
          <a:solidFill>
            <a:schemeClr val="bg1"/>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000" b="1" dirty="0">
                <a:latin typeface="Century Gothic" panose="020B0502020202020204" pitchFamily="34" charset="0"/>
              </a:rPr>
              <a:t>(Genesis 1:27-28)</a:t>
            </a:r>
          </a:p>
          <a:p>
            <a:r>
              <a:rPr lang="en-US" sz="3000" baseline="30000" dirty="0"/>
              <a:t>27 </a:t>
            </a:r>
            <a:r>
              <a:rPr lang="en-US" sz="3000" dirty="0"/>
              <a:t>So God created man in his own image,</a:t>
            </a:r>
            <a:br>
              <a:rPr lang="en-US" sz="3000" dirty="0"/>
            </a:br>
            <a:r>
              <a:rPr lang="en-US" sz="3000" dirty="0"/>
              <a:t>    in the image of God he created him;</a:t>
            </a:r>
            <a:br>
              <a:rPr lang="en-US" sz="3000" dirty="0"/>
            </a:br>
            <a:r>
              <a:rPr lang="en-US" sz="3000" dirty="0"/>
              <a:t>    male and female he created them.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1143000" y="0"/>
            <a:ext cx="6858000" cy="5143500"/>
          </a:xfrm>
          <a:prstGeom prst="rect">
            <a:avLst/>
          </a:prstGeom>
        </p:spPr>
      </p:pic>
      <p:sp>
        <p:nvSpPr>
          <p:cNvPr id="10" name="TextBox 9"/>
          <p:cNvSpPr txBox="1"/>
          <p:nvPr/>
        </p:nvSpPr>
        <p:spPr>
          <a:xfrm>
            <a:off x="1343025" y="290947"/>
            <a:ext cx="6457950" cy="3393236"/>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wrap="square" lIns="68580" tIns="34290" rIns="68580" bIns="34290" rtlCol="0">
            <a:spAutoFit/>
          </a:bodyPr>
          <a:lstStyle/>
          <a:p>
            <a:r>
              <a:rPr lang="en-US" sz="3600" b="1" dirty="0">
                <a:solidFill>
                  <a:schemeClr val="bg1"/>
                </a:solidFill>
                <a:effectLst>
                  <a:outerShdw blurRad="38100" dist="38100" dir="2700000" algn="tl">
                    <a:srgbClr val="000000">
                      <a:alpha val="43137"/>
                    </a:srgbClr>
                  </a:outerShdw>
                </a:effectLst>
                <a:latin typeface="Century Gothic" panose="020B0502020202020204" pitchFamily="34" charset="0"/>
              </a:rPr>
              <a:t>(Matthew 19:3-6)</a:t>
            </a:r>
          </a:p>
          <a:p>
            <a:r>
              <a:rPr lang="en-US" sz="3000" baseline="30000" dirty="0">
                <a:solidFill>
                  <a:schemeClr val="bg1"/>
                </a:solidFill>
                <a:effectLst>
                  <a:outerShdw blurRad="38100" dist="38100" dir="2700000" algn="tl">
                    <a:srgbClr val="000000">
                      <a:alpha val="43137"/>
                    </a:srgbClr>
                  </a:outerShdw>
                </a:effectLst>
              </a:rPr>
              <a:t>5 </a:t>
            </a:r>
            <a:r>
              <a:rPr lang="en-US" sz="3000" dirty="0">
                <a:solidFill>
                  <a:schemeClr val="bg1"/>
                </a:solidFill>
                <a:effectLst>
                  <a:outerShdw blurRad="38100" dist="38100" dir="2700000" algn="tl">
                    <a:srgbClr val="000000">
                      <a:alpha val="43137"/>
                    </a:srgbClr>
                  </a:outerShdw>
                </a:effectLst>
              </a:rPr>
              <a:t>and said, ‘Therefore a man shall leave his father and his mother and hold fast to his wife, and the two shall become one flesh’? </a:t>
            </a:r>
            <a:r>
              <a:rPr lang="en-US" sz="3000" baseline="30000" dirty="0">
                <a:solidFill>
                  <a:schemeClr val="bg1"/>
                </a:solidFill>
                <a:effectLst>
                  <a:outerShdw blurRad="38100" dist="38100" dir="2700000" algn="tl">
                    <a:srgbClr val="000000">
                      <a:alpha val="43137"/>
                    </a:srgbClr>
                  </a:outerShdw>
                </a:effectLst>
              </a:rPr>
              <a:t>6 </a:t>
            </a:r>
            <a:r>
              <a:rPr lang="en-US" sz="3000" dirty="0">
                <a:solidFill>
                  <a:schemeClr val="bg1"/>
                </a:solidFill>
                <a:effectLst>
                  <a:outerShdw blurRad="38100" dist="38100" dir="2700000" algn="tl">
                    <a:srgbClr val="000000">
                      <a:alpha val="43137"/>
                    </a:srgbClr>
                  </a:outerShdw>
                </a:effectLst>
              </a:rPr>
              <a:t>So they are no longer two but one flesh. What therefore God has joined together, let not man separate.”</a:t>
            </a:r>
          </a:p>
        </p:txBody>
      </p:sp>
    </p:spTree>
    <p:extLst>
      <p:ext uri="{BB962C8B-B14F-4D97-AF65-F5344CB8AC3E}">
        <p14:creationId xmlns:p14="http://schemas.microsoft.com/office/powerpoint/2010/main" val="296431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943</Words>
  <Application>Microsoft Office PowerPoint</Application>
  <PresentationFormat>On-screen Show (16:9)</PresentationFormat>
  <Paragraphs>121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Church</dc:creator>
  <cp:lastModifiedBy>Danville Church</cp:lastModifiedBy>
  <cp:revision>20</cp:revision>
  <dcterms:created xsi:type="dcterms:W3CDTF">2014-11-06T16:10:54Z</dcterms:created>
  <dcterms:modified xsi:type="dcterms:W3CDTF">2016-06-05T12:50:14Z</dcterms:modified>
</cp:coreProperties>
</file>