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58" r:id="rId4"/>
    <p:sldId id="260" r:id="rId5"/>
    <p:sldId id="261" r:id="rId6"/>
    <p:sldId id="257" r:id="rId7"/>
    <p:sldId id="262" r:id="rId8"/>
    <p:sldId id="263" r:id="rId9"/>
    <p:sldId id="265" r:id="rId10"/>
    <p:sldId id="266" r:id="rId11"/>
    <p:sldId id="264" r:id="rId12"/>
    <p:sldId id="268" r:id="rId13"/>
    <p:sldId id="267" r:id="rId1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p:restoredTop sz="94677"/>
  </p:normalViewPr>
  <p:slideViewPr>
    <p:cSldViewPr showGuides="1">
      <p:cViewPr>
        <p:scale>
          <a:sx n="100" d="100"/>
          <a:sy n="100" d="100"/>
        </p:scale>
        <p:origin x="234" y="14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FA3DD-041D-4960-9C5E-F22A258AC62B}" type="datetimeFigureOut">
              <a:rPr lang="en-US" smtClean="0"/>
              <a:t>5/22/2016</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CB1C6-683A-4112-90DD-70540E6876C7}" type="slidenum">
              <a:rPr lang="en-US" smtClean="0"/>
              <a:t>‹#›</a:t>
            </a:fld>
            <a:endParaRPr lang="en-US"/>
          </a:p>
        </p:txBody>
      </p:sp>
    </p:spTree>
    <p:extLst>
      <p:ext uri="{BB962C8B-B14F-4D97-AF65-F5344CB8AC3E}">
        <p14:creationId xmlns:p14="http://schemas.microsoft.com/office/powerpoint/2010/main" val="212268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1</a:t>
            </a:fld>
            <a:endParaRPr lang="en-US"/>
          </a:p>
        </p:txBody>
      </p:sp>
    </p:spTree>
    <p:extLst>
      <p:ext uri="{BB962C8B-B14F-4D97-AF65-F5344CB8AC3E}">
        <p14:creationId xmlns:p14="http://schemas.microsoft.com/office/powerpoint/2010/main" val="392673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10</a:t>
            </a:fld>
            <a:endParaRPr lang="en-US"/>
          </a:p>
        </p:txBody>
      </p:sp>
    </p:spTree>
    <p:extLst>
      <p:ext uri="{BB962C8B-B14F-4D97-AF65-F5344CB8AC3E}">
        <p14:creationId xmlns:p14="http://schemas.microsoft.com/office/powerpoint/2010/main" val="6511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11</a:t>
            </a:fld>
            <a:endParaRPr lang="en-US"/>
          </a:p>
        </p:txBody>
      </p:sp>
    </p:spTree>
    <p:extLst>
      <p:ext uri="{BB962C8B-B14F-4D97-AF65-F5344CB8AC3E}">
        <p14:creationId xmlns:p14="http://schemas.microsoft.com/office/powerpoint/2010/main" val="422680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12</a:t>
            </a:fld>
            <a:endParaRPr lang="en-US"/>
          </a:p>
        </p:txBody>
      </p:sp>
    </p:spTree>
    <p:extLst>
      <p:ext uri="{BB962C8B-B14F-4D97-AF65-F5344CB8AC3E}">
        <p14:creationId xmlns:p14="http://schemas.microsoft.com/office/powerpoint/2010/main" val="222176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13</a:t>
            </a:fld>
            <a:endParaRPr lang="en-US"/>
          </a:p>
        </p:txBody>
      </p:sp>
    </p:spTree>
    <p:extLst>
      <p:ext uri="{BB962C8B-B14F-4D97-AF65-F5344CB8AC3E}">
        <p14:creationId xmlns:p14="http://schemas.microsoft.com/office/powerpoint/2010/main" val="334832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2</a:t>
            </a:fld>
            <a:endParaRPr lang="en-US"/>
          </a:p>
        </p:txBody>
      </p:sp>
    </p:spTree>
    <p:extLst>
      <p:ext uri="{BB962C8B-B14F-4D97-AF65-F5344CB8AC3E}">
        <p14:creationId xmlns:p14="http://schemas.microsoft.com/office/powerpoint/2010/main" val="262497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3</a:t>
            </a:fld>
            <a:endParaRPr lang="en-US"/>
          </a:p>
        </p:txBody>
      </p:sp>
    </p:spTree>
    <p:extLst>
      <p:ext uri="{BB962C8B-B14F-4D97-AF65-F5344CB8AC3E}">
        <p14:creationId xmlns:p14="http://schemas.microsoft.com/office/powerpoint/2010/main" val="69050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4</a:t>
            </a:fld>
            <a:endParaRPr lang="en-US"/>
          </a:p>
        </p:txBody>
      </p:sp>
    </p:spTree>
    <p:extLst>
      <p:ext uri="{BB962C8B-B14F-4D97-AF65-F5344CB8AC3E}">
        <p14:creationId xmlns:p14="http://schemas.microsoft.com/office/powerpoint/2010/main" val="42716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5</a:t>
            </a:fld>
            <a:endParaRPr lang="en-US"/>
          </a:p>
        </p:txBody>
      </p:sp>
    </p:spTree>
    <p:extLst>
      <p:ext uri="{BB962C8B-B14F-4D97-AF65-F5344CB8AC3E}">
        <p14:creationId xmlns:p14="http://schemas.microsoft.com/office/powerpoint/2010/main" val="292239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6</a:t>
            </a:fld>
            <a:endParaRPr lang="en-US"/>
          </a:p>
        </p:txBody>
      </p:sp>
    </p:spTree>
    <p:extLst>
      <p:ext uri="{BB962C8B-B14F-4D97-AF65-F5344CB8AC3E}">
        <p14:creationId xmlns:p14="http://schemas.microsoft.com/office/powerpoint/2010/main" val="22125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7</a:t>
            </a:fld>
            <a:endParaRPr lang="en-US"/>
          </a:p>
        </p:txBody>
      </p:sp>
    </p:spTree>
    <p:extLst>
      <p:ext uri="{BB962C8B-B14F-4D97-AF65-F5344CB8AC3E}">
        <p14:creationId xmlns:p14="http://schemas.microsoft.com/office/powerpoint/2010/main" val="155023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8</a:t>
            </a:fld>
            <a:endParaRPr lang="en-US"/>
          </a:p>
        </p:txBody>
      </p:sp>
    </p:spTree>
    <p:extLst>
      <p:ext uri="{BB962C8B-B14F-4D97-AF65-F5344CB8AC3E}">
        <p14:creationId xmlns:p14="http://schemas.microsoft.com/office/powerpoint/2010/main" val="204939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CB1C6-683A-4112-90DD-70540E6876C7}" type="slidenum">
              <a:rPr lang="en-US" smtClean="0"/>
              <a:t>9</a:t>
            </a:fld>
            <a:endParaRPr lang="en-US"/>
          </a:p>
        </p:txBody>
      </p:sp>
    </p:spTree>
    <p:extLst>
      <p:ext uri="{BB962C8B-B14F-4D97-AF65-F5344CB8AC3E}">
        <p14:creationId xmlns:p14="http://schemas.microsoft.com/office/powerpoint/2010/main" val="310459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1CC2E-3B73-474C-86F1-693525D17013}"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242323030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1CC2E-3B73-474C-86F1-693525D17013}"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305121736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1CC2E-3B73-474C-86F1-693525D17013}"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33013289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1CC2E-3B73-474C-86F1-693525D17013}"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202010198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1CC2E-3B73-474C-86F1-693525D17013}" type="datetimeFigureOut">
              <a:rPr lang="en-US" smtClean="0"/>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327644867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1CC2E-3B73-474C-86F1-693525D17013}"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26095712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1CC2E-3B73-474C-86F1-693525D17013}" type="datetimeFigureOut">
              <a:rPr lang="en-US" smtClean="0"/>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87606077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1CC2E-3B73-474C-86F1-693525D17013}" type="datetimeFigureOut">
              <a:rPr lang="en-US" smtClean="0"/>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6559313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1CC2E-3B73-474C-86F1-693525D17013}" type="datetimeFigureOut">
              <a:rPr lang="en-US" smtClean="0"/>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267468509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1CC2E-3B73-474C-86F1-693525D17013}"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15186550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1CC2E-3B73-474C-86F1-693525D17013}" type="datetimeFigureOut">
              <a:rPr lang="en-US" smtClean="0"/>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14E56-B273-4DA5-B1E8-37E3702A5E70}" type="slidenum">
              <a:rPr lang="en-US" smtClean="0"/>
              <a:t>‹#›</a:t>
            </a:fld>
            <a:endParaRPr lang="en-US"/>
          </a:p>
        </p:txBody>
      </p:sp>
    </p:spTree>
    <p:extLst>
      <p:ext uri="{BB962C8B-B14F-4D97-AF65-F5344CB8AC3E}">
        <p14:creationId xmlns:p14="http://schemas.microsoft.com/office/powerpoint/2010/main" val="3690674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1CC2E-3B73-474C-86F1-693525D17013}" type="datetimeFigureOut">
              <a:rPr lang="en-US" smtClean="0"/>
              <a:t>5/22/2016</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14E56-B273-4DA5-B1E8-37E3702A5E70}" type="slidenum">
              <a:rPr lang="en-US" smtClean="0"/>
              <a:t>‹#›</a:t>
            </a:fld>
            <a:endParaRPr lang="en-US"/>
          </a:p>
        </p:txBody>
      </p:sp>
    </p:spTree>
    <p:extLst>
      <p:ext uri="{BB962C8B-B14F-4D97-AF65-F5344CB8AC3E}">
        <p14:creationId xmlns:p14="http://schemas.microsoft.com/office/powerpoint/2010/main" val="67691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090319" y="685800"/>
            <a:ext cx="6781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Today’s Reading: 1 Corinthians 10:7-11</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0749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1000"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3659" r="4005"/>
          <a:stretch/>
        </p:blipFill>
        <p:spPr>
          <a:xfrm>
            <a:off x="4519626" y="5268"/>
            <a:ext cx="7665231" cy="1357819"/>
          </a:xfrm>
          <a:prstGeom prst="rect">
            <a:avLst/>
          </a:prstGeom>
        </p:spPr>
      </p:pic>
      <p:sp>
        <p:nvSpPr>
          <p:cNvPr id="4" name="TextBox 3"/>
          <p:cNvSpPr txBox="1"/>
          <p:nvPr/>
        </p:nvSpPr>
        <p:spPr>
          <a:xfrm>
            <a:off x="365919" y="1066800"/>
            <a:ext cx="11430000" cy="1938992"/>
          </a:xfrm>
          <a:prstGeom prst="rect">
            <a:avLst/>
          </a:prstGeom>
          <a:solidFill>
            <a:srgbClr val="FFFFFF">
              <a:alpha val="69804"/>
            </a:srgbClr>
          </a:solid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(Jude 1:10-11), But these speak evil of whatever they do not know; and whatever they know naturally, like brute beasts, in these things they corrupt themselves. Woe to them! For they have gone in the way of Cain, have run greedily in the error of Balaam for profit, and perished in the rebellion of Korah.</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365919" y="3005197"/>
            <a:ext cx="11430000" cy="2062103"/>
          </a:xfrm>
          <a:prstGeom prst="rect">
            <a:avLst/>
          </a:prstGeom>
          <a:solidFill>
            <a:srgbClr val="FFFFFF">
              <a:alpha val="69804"/>
            </a:srgbClr>
          </a:solidFill>
        </p:spPr>
        <p:txBody>
          <a:bodyPr wrap="square" rtlCol="0">
            <a:spAutoFit/>
          </a:bodyPr>
          <a:lstStyle/>
          <a:p>
            <a:pPr algn="ctr"/>
            <a:r>
              <a:rPr lang="en-US" sz="32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Murmurers are:</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Sinning with the tongue</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Such often springs from scriptural ignorance</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Behaving like animals that turn on each other</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As with Korah, God will punish the murmurer!</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 name="Straight Connector 6"/>
          <p:cNvCxnSpPr/>
          <p:nvPr/>
        </p:nvCxnSpPr>
        <p:spPr>
          <a:xfrm>
            <a:off x="4146940" y="1476375"/>
            <a:ext cx="148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81713" y="1476375"/>
            <a:ext cx="38854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471319" y="1828800"/>
            <a:ext cx="1828800" cy="7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95319" y="2590800"/>
            <a:ext cx="3581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519" y="5067300"/>
            <a:ext cx="4572000" cy="1631216"/>
          </a:xfrm>
          <a:prstGeom prst="rect">
            <a:avLst/>
          </a:prstGeom>
          <a:solidFill>
            <a:srgbClr val="FFFFFF">
              <a:alpha val="69804"/>
            </a:srgbClr>
          </a:solidFill>
        </p:spPr>
        <p:txBody>
          <a:bodyPr wrap="square" rtlCol="0">
            <a:spAutoFit/>
          </a:bodyPr>
          <a:lstStyle/>
          <a:p>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 and the earth opened its mouth and swallowed them up (</a:t>
            </a:r>
            <a:r>
              <a:rPr lang="en-US" sz="20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250</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their households and all the men with Korah, with all their goods.” (Num 16:32)</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6995319" y="5067300"/>
            <a:ext cx="4572000" cy="1631216"/>
          </a:xfrm>
          <a:prstGeom prst="rect">
            <a:avLst/>
          </a:prstGeom>
          <a:solidFill>
            <a:srgbClr val="FFFFFF">
              <a:alpha val="69804"/>
            </a:srgbClr>
          </a:solidFill>
        </p:spPr>
        <p:txBody>
          <a:bodyPr wrap="square" rtlCol="0">
            <a:spAutoFit/>
          </a:bodyPr>
          <a:lstStyle/>
          <a:p>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those who died in the plague were fourteen thousand seven hundred, besides those who died in the Korah incident.” (Num 16:49) </a:t>
            </a:r>
          </a:p>
          <a:p>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l="11624" t="17638" r="12543" b="20278"/>
          <a:stretch/>
        </p:blipFill>
        <p:spPr>
          <a:xfrm>
            <a:off x="5166519" y="5067299"/>
            <a:ext cx="1828800" cy="1631217"/>
          </a:xfrm>
          <a:prstGeom prst="rect">
            <a:avLst/>
          </a:prstGeom>
        </p:spPr>
      </p:pic>
    </p:spTree>
    <p:extLst>
      <p:ext uri="{BB962C8B-B14F-4D97-AF65-F5344CB8AC3E}">
        <p14:creationId xmlns:p14="http://schemas.microsoft.com/office/powerpoint/2010/main" val="29433957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ipe(up)">
                                      <p:cBhvr>
                                        <p:cTn id="14" dur="2000"/>
                                        <p:tgtEl>
                                          <p:spTgt spid="5">
                                            <p:bg/>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000"/>
                                        <p:tgtEl>
                                          <p:spTgt spid="8"/>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left)">
                                      <p:cBhvr>
                                        <p:cTn id="36" dur="20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2000"/>
                                        <p:tgtEl>
                                          <p:spTgt spid="9"/>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wipe(left)">
                                      <p:cBhvr>
                                        <p:cTn id="45" dur="20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2000"/>
                                        <p:tgtEl>
                                          <p:spTgt spid="11"/>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wipe(left)">
                                      <p:cBhvr>
                                        <p:cTn id="54" dur="20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anim calcmode="lin" valueType="num">
                                      <p:cBhvr>
                                        <p:cTn id="60" dur="2000" fill="hold"/>
                                        <p:tgtEl>
                                          <p:spTgt spid="12"/>
                                        </p:tgtEl>
                                        <p:attrNameLst>
                                          <p:attrName>ppt_x</p:attrName>
                                        </p:attrNameLst>
                                      </p:cBhvr>
                                      <p:tavLst>
                                        <p:tav tm="0">
                                          <p:val>
                                            <p:strVal val="#ppt_x"/>
                                          </p:val>
                                        </p:tav>
                                        <p:tav tm="100000">
                                          <p:val>
                                            <p:strVal val="#ppt_x"/>
                                          </p:val>
                                        </p:tav>
                                      </p:tavLst>
                                    </p:anim>
                                    <p:anim calcmode="lin" valueType="num">
                                      <p:cBhvr>
                                        <p:cTn id="61" dur="2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7"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2000"/>
                                        <p:tgtEl>
                                          <p:spTgt spid="13"/>
                                        </p:tgtEl>
                                      </p:cBhvr>
                                    </p:animEffect>
                                    <p:anim calcmode="lin" valueType="num">
                                      <p:cBhvr>
                                        <p:cTn id="66" dur="2000" fill="hold"/>
                                        <p:tgtEl>
                                          <p:spTgt spid="13"/>
                                        </p:tgtEl>
                                        <p:attrNameLst>
                                          <p:attrName>ppt_x</p:attrName>
                                        </p:attrNameLst>
                                      </p:cBhvr>
                                      <p:tavLst>
                                        <p:tav tm="0">
                                          <p:val>
                                            <p:strVal val="#ppt_x"/>
                                          </p:val>
                                        </p:tav>
                                        <p:tav tm="100000">
                                          <p:val>
                                            <p:strVal val="#ppt_x"/>
                                          </p:val>
                                        </p:tav>
                                      </p:tavLst>
                                    </p:anim>
                                    <p:anim calcmode="lin" valueType="num">
                                      <p:cBhvr>
                                        <p:cTn id="67" dur="2000" fill="hold"/>
                                        <p:tgtEl>
                                          <p:spTgt spid="13"/>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6" presetClass="entr" presetSubtype="16"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circle(in)">
                                      <p:cBhvr>
                                        <p:cTn id="7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bldLvl="5"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545" t="17757" r="3801" b="28262"/>
          <a:stretch/>
        </p:blipFill>
        <p:spPr>
          <a:xfrm>
            <a:off x="137319" y="0"/>
            <a:ext cx="8620125" cy="723900"/>
          </a:xfrm>
          <a:prstGeom prst="rect">
            <a:avLst/>
          </a:prstGeom>
        </p:spPr>
      </p:pic>
      <p:sp>
        <p:nvSpPr>
          <p:cNvPr id="13" name="TextBox 12"/>
          <p:cNvSpPr txBox="1"/>
          <p:nvPr/>
        </p:nvSpPr>
        <p:spPr>
          <a:xfrm>
            <a:off x="213519" y="723900"/>
            <a:ext cx="7848600" cy="3108543"/>
          </a:xfrm>
          <a:prstGeom prst="rect">
            <a:avLst/>
          </a:prstGeom>
          <a:noFill/>
        </p:spPr>
        <p:txBody>
          <a:bodyPr wrap="square" rtlCol="0">
            <a:spAutoFit/>
          </a:bodyPr>
          <a:lstStyle/>
          <a:p>
            <a:pPr marL="457200" indent="-457200">
              <a:buFont typeface="+mj-lt"/>
              <a:buAutoNum type="arabicPeriod"/>
            </a:pPr>
            <a:r>
              <a:rPr lang="en-US" sz="28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Organizing of Accomplices—Num 16:1</a:t>
            </a:r>
          </a:p>
          <a:p>
            <a:pPr marL="457200" indent="-457200">
              <a:buFont typeface="+mj-lt"/>
              <a:buAutoNum type="arabicPeriod"/>
            </a:pPr>
            <a:endParaRPr lang="en-US" sz="2800" b="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a:pPr>
            <a:r>
              <a:rPr lang="en-US" sz="28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Recruits other Complainers—Num 16:2</a:t>
            </a:r>
          </a:p>
          <a:p>
            <a:pPr marL="457200" indent="-457200">
              <a:buFont typeface="+mj-lt"/>
              <a:buAutoNum type="arabicPeriod"/>
            </a:pPr>
            <a:endParaRPr lang="en-US" sz="2800" b="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a:pPr>
            <a:r>
              <a:rPr lang="en-US" sz="28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Announces the Grievance—Num 16:3</a:t>
            </a:r>
          </a:p>
          <a:p>
            <a:pPr marL="457200" indent="-457200">
              <a:buFont typeface="+mj-lt"/>
              <a:buAutoNum type="arabicPeriod"/>
            </a:pPr>
            <a:endParaRPr lang="en-US" sz="2800" b="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a:pPr>
            <a:r>
              <a:rPr lang="en-US" sz="2800"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Influences the naïve—Num 16:41</a:t>
            </a:r>
            <a:endParaRPr lang="en-US" sz="2800" b="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82887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2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 calcmode="lin" valueType="num">
                                      <p:cBhvr>
                                        <p:cTn id="14" dur="20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15" dur="20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16" dur="20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 calcmode="lin" valueType="num">
                                      <p:cBhvr>
                                        <p:cTn id="21" dur="2000" fill="hold"/>
                                        <p:tgtEl>
                                          <p:spTgt spid="13">
                                            <p:txEl>
                                              <p:pRg st="4" end="4"/>
                                            </p:txEl>
                                          </p:spTgt>
                                        </p:tgtEl>
                                        <p:attrNameLst>
                                          <p:attrName>ppt_w</p:attrName>
                                        </p:attrNameLst>
                                      </p:cBhvr>
                                      <p:tavLst>
                                        <p:tav tm="0">
                                          <p:val>
                                            <p:strVal val="#ppt_w*0.70"/>
                                          </p:val>
                                        </p:tav>
                                        <p:tav tm="100000">
                                          <p:val>
                                            <p:strVal val="#ppt_w"/>
                                          </p:val>
                                        </p:tav>
                                      </p:tavLst>
                                    </p:anim>
                                    <p:anim calcmode="lin" valueType="num">
                                      <p:cBhvr>
                                        <p:cTn id="22" dur="2000" fill="hold"/>
                                        <p:tgtEl>
                                          <p:spTgt spid="13">
                                            <p:txEl>
                                              <p:pRg st="4" end="4"/>
                                            </p:txEl>
                                          </p:spTgt>
                                        </p:tgtEl>
                                        <p:attrNameLst>
                                          <p:attrName>ppt_h</p:attrName>
                                        </p:attrNameLst>
                                      </p:cBhvr>
                                      <p:tavLst>
                                        <p:tav tm="0">
                                          <p:val>
                                            <p:strVal val="#ppt_h"/>
                                          </p:val>
                                        </p:tav>
                                        <p:tav tm="100000">
                                          <p:val>
                                            <p:strVal val="#ppt_h"/>
                                          </p:val>
                                        </p:tav>
                                      </p:tavLst>
                                    </p:anim>
                                    <p:animEffect transition="in" filter="fade">
                                      <p:cBhvr>
                                        <p:cTn id="23" dur="20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anim calcmode="lin" valueType="num">
                                      <p:cBhvr>
                                        <p:cTn id="28" dur="2000" fill="hold"/>
                                        <p:tgtEl>
                                          <p:spTgt spid="13">
                                            <p:txEl>
                                              <p:pRg st="6" end="6"/>
                                            </p:txEl>
                                          </p:spTgt>
                                        </p:tgtEl>
                                        <p:attrNameLst>
                                          <p:attrName>ppt_w</p:attrName>
                                        </p:attrNameLst>
                                      </p:cBhvr>
                                      <p:tavLst>
                                        <p:tav tm="0">
                                          <p:val>
                                            <p:strVal val="#ppt_w*0.70"/>
                                          </p:val>
                                        </p:tav>
                                        <p:tav tm="100000">
                                          <p:val>
                                            <p:strVal val="#ppt_w"/>
                                          </p:val>
                                        </p:tav>
                                      </p:tavLst>
                                    </p:anim>
                                    <p:anim calcmode="lin" valueType="num">
                                      <p:cBhvr>
                                        <p:cTn id="29" dur="2000" fill="hold"/>
                                        <p:tgtEl>
                                          <p:spTgt spid="13">
                                            <p:txEl>
                                              <p:pRg st="6" end="6"/>
                                            </p:txEl>
                                          </p:spTgt>
                                        </p:tgtEl>
                                        <p:attrNameLst>
                                          <p:attrName>ppt_h</p:attrName>
                                        </p:attrNameLst>
                                      </p:cBhvr>
                                      <p:tavLst>
                                        <p:tav tm="0">
                                          <p:val>
                                            <p:strVal val="#ppt_h"/>
                                          </p:val>
                                        </p:tav>
                                        <p:tav tm="100000">
                                          <p:val>
                                            <p:strVal val="#ppt_h"/>
                                          </p:val>
                                        </p:tav>
                                      </p:tavLst>
                                    </p:anim>
                                    <p:animEffect transition="in" filter="fade">
                                      <p:cBhvr>
                                        <p:cTn id="30" dur="2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6297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5651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819" y="1010245"/>
            <a:ext cx="11506200" cy="5847755"/>
          </a:xfrm>
          <a:prstGeom prst="rect">
            <a:avLst/>
          </a:prstGeom>
          <a:noFill/>
        </p:spPr>
        <p:txBody>
          <a:bodyPr wrap="square" rtlCol="0">
            <a:spAutoFit/>
          </a:bodyPr>
          <a:lstStyle/>
          <a:p>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400" b="1" dirty="0" smtClean="0">
                <a:latin typeface="Arial" panose="020B0604020202020204" pitchFamily="34" charset="0"/>
                <a:cs typeface="Arial" panose="020B0604020202020204" pitchFamily="34" charset="0"/>
              </a:rPr>
              <a:t>And do not become idolaters as were some of them. As it is written, the people sat down to eat and drink, and rose up to play.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400" b="1" dirty="0" smtClean="0">
                <a:latin typeface="Arial" panose="020B0604020202020204" pitchFamily="34" charset="0"/>
                <a:cs typeface="Arial" panose="020B0604020202020204" pitchFamily="34" charset="0"/>
              </a:rPr>
              <a:t>Nor let us commit sexual immorality, as some of them did, and in one day twenty-three thousand fell;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3400" b="1" dirty="0" smtClean="0">
                <a:latin typeface="Arial" panose="020B0604020202020204" pitchFamily="34" charset="0"/>
                <a:cs typeface="Arial" panose="020B0604020202020204" pitchFamily="34" charset="0"/>
              </a:rPr>
              <a:t>nor let us tempt Christ, as some of them also tempted, and were destroyed by serpents;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n-US" sz="3400" b="1" dirty="0" smtClean="0">
                <a:latin typeface="Arial" panose="020B0604020202020204" pitchFamily="34" charset="0"/>
                <a:cs typeface="Arial" panose="020B0604020202020204" pitchFamily="34" charset="0"/>
              </a:rPr>
              <a:t>nor complain, as some of them also complained, and were destroyed by the destroyer.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Now all these things happened to them as examples, and they were written for our admonition, upon whom the ends of the ages have come.</a:t>
            </a:r>
            <a:endParaRPr lang="en-US" sz="3400" b="1" dirty="0">
              <a:latin typeface="Arial" panose="020B0604020202020204" pitchFamily="34" charset="0"/>
              <a:cs typeface="Arial" panose="020B0604020202020204" pitchFamily="34" charset="0"/>
            </a:endParaRPr>
          </a:p>
        </p:txBody>
      </p:sp>
      <p:sp>
        <p:nvSpPr>
          <p:cNvPr id="3" name="Rectangle 2"/>
          <p:cNvSpPr/>
          <p:nvPr/>
        </p:nvSpPr>
        <p:spPr>
          <a:xfrm>
            <a:off x="1034768" y="86915"/>
            <a:ext cx="1009231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600" dirty="0" smtClean="0">
                <a:ln w="11430"/>
                <a:solidFill>
                  <a:sysClr val="windowText" lastClr="000000"/>
                </a:solidFill>
                <a:effectLst>
                  <a:outerShdw blurRad="80000" dist="40000" dir="5040000" algn="tl">
                    <a:srgbClr val="000000">
                      <a:alpha val="30000"/>
                    </a:srgbClr>
                  </a:outerShdw>
                </a:effectLst>
                <a:latin typeface="Copperplate Gothic Bold" panose="020E0705020206020404" pitchFamily="34" charset="0"/>
              </a:rPr>
              <a:t>1 Corinthians 10:7-11</a:t>
            </a:r>
            <a:endParaRPr lang="en-US" sz="5400" b="1" cap="none" spc="600" dirty="0">
              <a:ln w="11430"/>
              <a:solidFill>
                <a:sysClr val="windowText" lastClr="000000"/>
              </a:solidFill>
              <a:effectLst>
                <a:outerShdw blurRad="80000" dist="40000" dir="5040000" algn="tl">
                  <a:srgbClr val="000000">
                    <a:alpha val="30000"/>
                  </a:srgbClr>
                </a:outerShdw>
              </a:effectLst>
              <a:latin typeface="Copperplate Gothic Bold" panose="020E0705020206020404" pitchFamily="34" charset="0"/>
            </a:endParaRPr>
          </a:p>
        </p:txBody>
      </p:sp>
    </p:spTree>
    <p:extLst>
      <p:ext uri="{BB962C8B-B14F-4D97-AF65-F5344CB8AC3E}">
        <p14:creationId xmlns:p14="http://schemas.microsoft.com/office/powerpoint/2010/main" val="16920974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3643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819" y="1010245"/>
            <a:ext cx="11506200" cy="5847755"/>
          </a:xfrm>
          <a:prstGeom prst="rect">
            <a:avLst/>
          </a:prstGeom>
          <a:noFill/>
        </p:spPr>
        <p:txBody>
          <a:bodyPr wrap="square" rtlCol="0">
            <a:spAutoFit/>
          </a:bodyPr>
          <a:lstStyle/>
          <a:p>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400" b="1" dirty="0" smtClean="0">
                <a:latin typeface="Arial" panose="020B0604020202020204" pitchFamily="34" charset="0"/>
                <a:cs typeface="Arial" panose="020B0604020202020204" pitchFamily="34" charset="0"/>
              </a:rPr>
              <a:t>And do not become idolaters as were some of them. As it is written, the people sat down to eat and drink, and rose up to play.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400" b="1" dirty="0" smtClean="0">
                <a:latin typeface="Arial" panose="020B0604020202020204" pitchFamily="34" charset="0"/>
                <a:cs typeface="Arial" panose="020B0604020202020204" pitchFamily="34" charset="0"/>
              </a:rPr>
              <a:t>Nor let us commit sexual immorality, as some of them did, and in one day twenty-three thousand fell;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3400" b="1" dirty="0" smtClean="0">
                <a:latin typeface="Arial" panose="020B0604020202020204" pitchFamily="34" charset="0"/>
                <a:cs typeface="Arial" panose="020B0604020202020204" pitchFamily="34" charset="0"/>
              </a:rPr>
              <a:t>nor let us tempt Christ, as some of them also tempted, and were destroyed by serpents;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n-US" sz="3400" b="1" dirty="0" smtClean="0">
                <a:latin typeface="Arial" panose="020B0604020202020204" pitchFamily="34" charset="0"/>
                <a:cs typeface="Arial" panose="020B0604020202020204" pitchFamily="34" charset="0"/>
              </a:rPr>
              <a:t>nor complain, as some of them also complained, and were destroyed by the destroyer.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Now all these things happened to them as examples, and they were written for our admonition, upon whom the ends of the ages have come.</a:t>
            </a:r>
            <a:endParaRPr lang="en-US" sz="3400" b="1" dirty="0">
              <a:latin typeface="Arial" panose="020B0604020202020204" pitchFamily="34" charset="0"/>
              <a:cs typeface="Arial" panose="020B0604020202020204" pitchFamily="34" charset="0"/>
            </a:endParaRPr>
          </a:p>
        </p:txBody>
      </p:sp>
      <p:sp>
        <p:nvSpPr>
          <p:cNvPr id="3" name="Rectangle 2"/>
          <p:cNvSpPr/>
          <p:nvPr/>
        </p:nvSpPr>
        <p:spPr>
          <a:xfrm>
            <a:off x="1034768" y="86915"/>
            <a:ext cx="1009231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600" dirty="0" smtClean="0">
                <a:ln w="11430"/>
                <a:solidFill>
                  <a:sysClr val="windowText" lastClr="000000"/>
                </a:solidFill>
                <a:effectLst>
                  <a:outerShdw blurRad="80000" dist="40000" dir="5040000" algn="tl">
                    <a:srgbClr val="000000">
                      <a:alpha val="30000"/>
                    </a:srgbClr>
                  </a:outerShdw>
                </a:effectLst>
                <a:latin typeface="Copperplate Gothic Bold" panose="020E0705020206020404" pitchFamily="34" charset="0"/>
              </a:rPr>
              <a:t>1 Corinthians 10:7-11</a:t>
            </a:r>
            <a:endParaRPr lang="en-US" sz="5400" b="1" cap="none" spc="600" dirty="0">
              <a:ln w="11430"/>
              <a:solidFill>
                <a:sysClr val="windowText" lastClr="000000"/>
              </a:solidFill>
              <a:effectLst>
                <a:outerShdw blurRad="80000" dist="40000" dir="5040000" algn="tl">
                  <a:srgbClr val="000000">
                    <a:alpha val="30000"/>
                  </a:srgbClr>
                </a:outerShdw>
              </a:effectLst>
              <a:latin typeface="Copperplate Gothic Bold" panose="020E0705020206020404" pitchFamily="34" charset="0"/>
            </a:endParaRPr>
          </a:p>
        </p:txBody>
      </p:sp>
      <p:sp>
        <p:nvSpPr>
          <p:cNvPr id="4" name="TextBox 3"/>
          <p:cNvSpPr txBox="1"/>
          <p:nvPr/>
        </p:nvSpPr>
        <p:spPr>
          <a:xfrm>
            <a:off x="331788" y="5153025"/>
            <a:ext cx="11506200" cy="615553"/>
          </a:xfrm>
          <a:prstGeom prst="rect">
            <a:avLst/>
          </a:prstGeom>
          <a:noFill/>
        </p:spPr>
        <p:txBody>
          <a:bodyPr wrap="square" rtlCol="0">
            <a:spAutoFit/>
          </a:bodyPr>
          <a:lstStyle/>
          <a:p>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3400" b="1" baseline="30000" dirty="0" smtClean="0">
                <a:latin typeface="Arial" panose="020B0604020202020204" pitchFamily="34" charset="0"/>
                <a:cs typeface="Arial" panose="020B0604020202020204" pitchFamily="34" charset="0"/>
              </a:rPr>
              <a:t> </a:t>
            </a:r>
            <a:r>
              <a:rPr lang="en-US" sz="3400" b="1" u="sng" dirty="0" smtClean="0">
                <a:ln>
                  <a:solidFill>
                    <a:srgbClr val="C00000"/>
                  </a:solidFill>
                </a:ln>
                <a:latin typeface="Arial" panose="020B0604020202020204" pitchFamily="34" charset="0"/>
                <a:cs typeface="Arial" panose="020B0604020202020204" pitchFamily="34" charset="0"/>
              </a:rPr>
              <a:t>Now all these things happened to them as examples</a:t>
            </a:r>
            <a:r>
              <a:rPr lang="en-US" sz="3400" b="1" dirty="0" smtClean="0">
                <a:latin typeface="Arial" panose="020B0604020202020204" pitchFamily="34" charset="0"/>
                <a:cs typeface="Arial" panose="020B0604020202020204" pitchFamily="34" charset="0"/>
              </a:rPr>
              <a:t>, </a:t>
            </a:r>
            <a:endParaRPr lang="en-US" sz="3400" b="1" dirty="0">
              <a:latin typeface="Arial" panose="020B0604020202020204" pitchFamily="34" charset="0"/>
              <a:cs typeface="Arial" panose="020B0604020202020204" pitchFamily="34" charset="0"/>
            </a:endParaRPr>
          </a:p>
        </p:txBody>
      </p:sp>
      <p:sp>
        <p:nvSpPr>
          <p:cNvPr id="5" name="32-Point Star 4"/>
          <p:cNvSpPr/>
          <p:nvPr/>
        </p:nvSpPr>
        <p:spPr>
          <a:xfrm>
            <a:off x="3265488" y="0"/>
            <a:ext cx="5638800" cy="4038600"/>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rgbClr val="FFC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many SINS do you see in these verses?</a:t>
            </a:r>
            <a:endParaRPr lang="en-US" sz="3200" b="1" dirty="0">
              <a:ln>
                <a:solidFill>
                  <a:srgbClr val="FFC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Oval 5"/>
          <p:cNvSpPr/>
          <p:nvPr/>
        </p:nvSpPr>
        <p:spPr>
          <a:xfrm>
            <a:off x="4404519" y="685800"/>
            <a:ext cx="3352800" cy="29107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effectLst>
                  <a:outerShdw blurRad="38100" dist="38100" dir="2700000" algn="tl">
                    <a:srgbClr val="000000">
                      <a:alpha val="43137"/>
                    </a:srgbClr>
                  </a:outerShdw>
                </a:effectLst>
              </a:rPr>
              <a:t>4</a:t>
            </a:r>
            <a:endParaRPr lang="en-US" sz="19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73051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Effect transition="in" filter="fade">
                                      <p:cBhvr>
                                        <p:cTn id="14" dur="3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819" y="1010245"/>
            <a:ext cx="11506200" cy="5847755"/>
          </a:xfrm>
          <a:prstGeom prst="rect">
            <a:avLst/>
          </a:prstGeom>
          <a:noFill/>
        </p:spPr>
        <p:txBody>
          <a:bodyPr wrap="square" rtlCol="0">
            <a:spAutoFit/>
          </a:bodyPr>
          <a:lstStyle/>
          <a:p>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400" b="1" dirty="0" smtClean="0">
                <a:latin typeface="Arial" panose="020B0604020202020204" pitchFamily="34" charset="0"/>
                <a:cs typeface="Arial" panose="020B0604020202020204" pitchFamily="34" charset="0"/>
              </a:rPr>
              <a:t>And do not become idolaters as were some of them. As it is written, the people sat down to eat and drink, and rose up to play.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400" b="1" dirty="0" smtClean="0">
                <a:latin typeface="Arial" panose="020B0604020202020204" pitchFamily="34" charset="0"/>
                <a:cs typeface="Arial" panose="020B0604020202020204" pitchFamily="34" charset="0"/>
              </a:rPr>
              <a:t>Nor let us commit sexual immorality, as some of them did, and in one day twenty-three thousand fell;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3400" b="1" dirty="0" smtClean="0">
                <a:latin typeface="Arial" panose="020B0604020202020204" pitchFamily="34" charset="0"/>
                <a:cs typeface="Arial" panose="020B0604020202020204" pitchFamily="34" charset="0"/>
              </a:rPr>
              <a:t>nor let us tempt Christ, as some of them also tempted, and were destroyed by serpents;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n-US" sz="3400" b="1" dirty="0" smtClean="0">
                <a:latin typeface="Arial" panose="020B0604020202020204" pitchFamily="34" charset="0"/>
                <a:cs typeface="Arial" panose="020B0604020202020204" pitchFamily="34" charset="0"/>
              </a:rPr>
              <a:t>nor complain, as some of them also complained, and were destroyed by the destroyer. </a:t>
            </a:r>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Now all these things happened to them as examples, and they were written for our admonition, upon whom the ends of the ages have come.</a:t>
            </a:r>
            <a:endParaRPr lang="en-US" sz="3400" b="1" dirty="0">
              <a:latin typeface="Arial" panose="020B0604020202020204" pitchFamily="34" charset="0"/>
              <a:cs typeface="Arial" panose="020B0604020202020204" pitchFamily="34" charset="0"/>
            </a:endParaRPr>
          </a:p>
        </p:txBody>
      </p:sp>
      <p:sp>
        <p:nvSpPr>
          <p:cNvPr id="3" name="Rectangle 2"/>
          <p:cNvSpPr/>
          <p:nvPr/>
        </p:nvSpPr>
        <p:spPr>
          <a:xfrm>
            <a:off x="1034768" y="86915"/>
            <a:ext cx="1009231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600" dirty="0" smtClean="0">
                <a:ln w="11430"/>
                <a:solidFill>
                  <a:sysClr val="windowText" lastClr="000000"/>
                </a:solidFill>
                <a:effectLst>
                  <a:outerShdw blurRad="80000" dist="40000" dir="5040000" algn="tl">
                    <a:srgbClr val="000000">
                      <a:alpha val="30000"/>
                    </a:srgbClr>
                  </a:outerShdw>
                </a:effectLst>
                <a:latin typeface="Copperplate Gothic Bold" panose="020E0705020206020404" pitchFamily="34" charset="0"/>
              </a:rPr>
              <a:t>1 Corinthians 10:7-11</a:t>
            </a:r>
            <a:endParaRPr lang="en-US" sz="5400" b="1" cap="none" spc="600" dirty="0">
              <a:ln w="11430"/>
              <a:solidFill>
                <a:sysClr val="windowText" lastClr="000000"/>
              </a:solidFill>
              <a:effectLst>
                <a:outerShdw blurRad="80000" dist="40000" dir="5040000" algn="tl">
                  <a:srgbClr val="000000">
                    <a:alpha val="30000"/>
                  </a:srgbClr>
                </a:outerShdw>
              </a:effectLst>
              <a:latin typeface="Copperplate Gothic Bold" panose="020E0705020206020404" pitchFamily="34" charset="0"/>
            </a:endParaRPr>
          </a:p>
        </p:txBody>
      </p:sp>
      <p:sp>
        <p:nvSpPr>
          <p:cNvPr id="4" name="TextBox 3"/>
          <p:cNvSpPr txBox="1"/>
          <p:nvPr/>
        </p:nvSpPr>
        <p:spPr>
          <a:xfrm>
            <a:off x="331788" y="5153025"/>
            <a:ext cx="11506200" cy="615553"/>
          </a:xfrm>
          <a:prstGeom prst="rect">
            <a:avLst/>
          </a:prstGeom>
          <a:noFill/>
        </p:spPr>
        <p:txBody>
          <a:bodyPr wrap="square" rtlCol="0">
            <a:spAutoFit/>
          </a:bodyPr>
          <a:lstStyle/>
          <a:p>
            <a:r>
              <a:rPr lang="en-US" sz="3400" b="1" i="1" baseline="30000"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3400" b="1" baseline="30000" dirty="0" smtClean="0">
                <a:latin typeface="Arial" panose="020B0604020202020204" pitchFamily="34" charset="0"/>
                <a:cs typeface="Arial" panose="020B0604020202020204" pitchFamily="34" charset="0"/>
              </a:rPr>
              <a:t> </a:t>
            </a:r>
            <a:r>
              <a:rPr lang="en-US" sz="3400" b="1" u="sng" dirty="0" smtClean="0">
                <a:ln>
                  <a:solidFill>
                    <a:srgbClr val="C00000"/>
                  </a:solidFill>
                </a:ln>
                <a:latin typeface="Arial" panose="020B0604020202020204" pitchFamily="34" charset="0"/>
                <a:cs typeface="Arial" panose="020B0604020202020204" pitchFamily="34" charset="0"/>
              </a:rPr>
              <a:t>Now all these things happened to them as examples</a:t>
            </a:r>
            <a:r>
              <a:rPr lang="en-US" sz="3400" b="1" dirty="0" smtClean="0">
                <a:latin typeface="Arial" panose="020B0604020202020204" pitchFamily="34" charset="0"/>
                <a:cs typeface="Arial" panose="020B0604020202020204" pitchFamily="34" charset="0"/>
              </a:rPr>
              <a:t>, </a:t>
            </a:r>
            <a:endParaRPr lang="en-US" sz="3400" b="1" dirty="0">
              <a:latin typeface="Arial" panose="020B0604020202020204" pitchFamily="34" charset="0"/>
              <a:cs typeface="Arial" panose="020B0604020202020204" pitchFamily="34" charset="0"/>
            </a:endParaRPr>
          </a:p>
        </p:txBody>
      </p:sp>
      <p:sp>
        <p:nvSpPr>
          <p:cNvPr id="7" name="Rounded Rectangle 6"/>
          <p:cNvSpPr/>
          <p:nvPr/>
        </p:nvSpPr>
        <p:spPr>
          <a:xfrm>
            <a:off x="4699794" y="1048345"/>
            <a:ext cx="1981200" cy="5899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519319" y="2133600"/>
            <a:ext cx="1981200" cy="5899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67119" y="2095500"/>
            <a:ext cx="1066800" cy="666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13519" y="2589907"/>
            <a:ext cx="2514600" cy="5899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2428577"/>
            <a:ext cx="365919" cy="848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252119" y="3639144"/>
            <a:ext cx="1905000" cy="5899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642519" y="4200524"/>
            <a:ext cx="2133600" cy="57150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8846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2" grpId="0" animBg="1"/>
      <p:bldP spid="12"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TextBox 10"/>
          <p:cNvSpPr txBox="1"/>
          <p:nvPr/>
        </p:nvSpPr>
        <p:spPr>
          <a:xfrm>
            <a:off x="7395369" y="2112660"/>
            <a:ext cx="3733800" cy="646331"/>
          </a:xfrm>
          <a:prstGeom prst="rect">
            <a:avLst/>
          </a:prstGeom>
          <a:solidFill>
            <a:schemeClr val="tx1"/>
          </a:solidFill>
          <a:ln w="28575">
            <a:solidFill>
              <a:schemeClr val="bg1"/>
            </a:solidFill>
          </a:ln>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Numbers 14, 16</a:t>
            </a:r>
            <a:endParaRPr lang="en-US" sz="36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28613" y="5893"/>
            <a:ext cx="11506200" cy="1138773"/>
          </a:xfrm>
          <a:prstGeom prst="rect">
            <a:avLst/>
          </a:prstGeom>
          <a:solidFill>
            <a:srgbClr val="FFFFFF">
              <a:alpha val="69804"/>
            </a:srgbClr>
          </a:solidFill>
        </p:spPr>
        <p:txBody>
          <a:bodyPr wrap="square" rtlCol="0">
            <a:spAutoFit/>
          </a:bodyPr>
          <a:lstStyle/>
          <a:p>
            <a:pPr algn="ctr"/>
            <a:r>
              <a:rPr lang="en-US" sz="3400" b="1" dirty="0" smtClean="0">
                <a:latin typeface="Arial" panose="020B0604020202020204" pitchFamily="34" charset="0"/>
                <a:cs typeface="Arial" panose="020B0604020202020204" pitchFamily="34" charset="0"/>
              </a:rPr>
              <a:t>nor </a:t>
            </a:r>
            <a:r>
              <a:rPr lang="en-US" sz="3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complain</a:t>
            </a:r>
            <a:r>
              <a:rPr lang="en-US" sz="3400" b="1" dirty="0" smtClean="0">
                <a:latin typeface="Arial" panose="020B0604020202020204" pitchFamily="34" charset="0"/>
                <a:cs typeface="Arial" panose="020B0604020202020204" pitchFamily="34" charset="0"/>
              </a:rPr>
              <a:t>, as some of them also complained, and were destroyed by the destroyer. </a:t>
            </a:r>
            <a:endParaRPr lang="en-US" sz="3400" b="1" dirty="0">
              <a:latin typeface="Arial" panose="020B0604020202020204" pitchFamily="34" charset="0"/>
              <a:cs typeface="Arial" panose="020B0604020202020204" pitchFamily="34" charset="0"/>
            </a:endParaRPr>
          </a:p>
        </p:txBody>
      </p:sp>
      <p:cxnSp>
        <p:nvCxnSpPr>
          <p:cNvPr id="5" name="Straight Arrow Connector 4"/>
          <p:cNvCxnSpPr/>
          <p:nvPr/>
        </p:nvCxnSpPr>
        <p:spPr>
          <a:xfrm>
            <a:off x="1813719" y="556229"/>
            <a:ext cx="0" cy="1043971"/>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8613" y="1600200"/>
            <a:ext cx="3009106" cy="1938992"/>
          </a:xfrm>
          <a:prstGeom prst="rect">
            <a:avLst/>
          </a:prstGeom>
          <a:solidFill>
            <a:srgbClr val="FFFFFF">
              <a:alpha val="69804"/>
            </a:srgbClr>
          </a:solidFill>
          <a:ln w="1905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Murmur (KJV) </a:t>
            </a:r>
            <a:r>
              <a:rPr lang="en-US" sz="2000" b="1" i="1" dirty="0" smtClean="0">
                <a:latin typeface="Arial" panose="020B0604020202020204" pitchFamily="34" charset="0"/>
                <a:cs typeface="Arial" panose="020B0604020202020204" pitchFamily="34" charset="0"/>
              </a:rPr>
              <a:t>gogguzo</a:t>
            </a:r>
            <a:r>
              <a:rPr lang="en-US" sz="2000" b="1" dirty="0" smtClean="0">
                <a:latin typeface="Arial" panose="020B0604020202020204" pitchFamily="34" charset="0"/>
                <a:cs typeface="Arial" panose="020B0604020202020204" pitchFamily="34" charset="0"/>
              </a:rPr>
              <a:t>,</a:t>
            </a:r>
          </a:p>
          <a:p>
            <a:pPr algn="ctr"/>
            <a:r>
              <a:rPr lang="en-US" sz="2000" b="1" dirty="0" smtClean="0">
                <a:latin typeface="Arial" panose="020B0604020202020204" pitchFamily="34" charset="0"/>
                <a:cs typeface="Arial" panose="020B0604020202020204" pitchFamily="34" charset="0"/>
              </a:rPr>
              <a:t>“To complain (criticize, whine, nitpick) in low mumbling tones.” Bellyache!</a:t>
            </a:r>
            <a:endParaRPr lang="en-US" sz="2000" b="1" dirty="0">
              <a:latin typeface="Arial" panose="020B0604020202020204" pitchFamily="34" charset="0"/>
              <a:cs typeface="Arial" panose="020B0604020202020204" pitchFamily="34" charset="0"/>
            </a:endParaRPr>
          </a:p>
        </p:txBody>
      </p:sp>
      <p:cxnSp>
        <p:nvCxnSpPr>
          <p:cNvPr id="9" name="Straight Connector 8"/>
          <p:cNvCxnSpPr/>
          <p:nvPr/>
        </p:nvCxnSpPr>
        <p:spPr>
          <a:xfrm>
            <a:off x="7452519" y="1078214"/>
            <a:ext cx="182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233694" y="1078214"/>
            <a:ext cx="0" cy="1043971"/>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88061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strVal val="#ppt_w*0.70"/>
                                          </p:val>
                                        </p:tav>
                                        <p:tav tm="100000">
                                          <p:val>
                                            <p:strVal val="#ppt_w"/>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000"/>
                                        <p:tgtEl>
                                          <p:spTgt spid="10"/>
                                        </p:tgtEl>
                                      </p:cBhvr>
                                    </p:animEffect>
                                  </p:childTnLst>
                                </p:cTn>
                              </p:par>
                            </p:childTnLst>
                          </p:cTn>
                        </p:par>
                        <p:par>
                          <p:cTn id="23" fill="hold">
                            <p:stCondLst>
                              <p:cond delay="4000"/>
                            </p:stCondLst>
                            <p:childTnLst>
                              <p:par>
                                <p:cTn id="24" presetID="5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0" fill="hold"/>
                                        <p:tgtEl>
                                          <p:spTgt spid="11"/>
                                        </p:tgtEl>
                                        <p:attrNameLst>
                                          <p:attrName>ppt_w</p:attrName>
                                        </p:attrNameLst>
                                      </p:cBhvr>
                                      <p:tavLst>
                                        <p:tav tm="0">
                                          <p:val>
                                            <p:strVal val="#ppt_w*0.70"/>
                                          </p:val>
                                        </p:tav>
                                        <p:tav tm="100000">
                                          <p:val>
                                            <p:strVal val="#ppt_w"/>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animEffect transition="in" filter="fade">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972274" y="1210270"/>
            <a:ext cx="2218877" cy="923330"/>
          </a:xfrm>
          <a:prstGeom prst="rect">
            <a:avLst/>
          </a:prstGeom>
          <a:noFill/>
        </p:spPr>
        <p:txBody>
          <a:bodyPr wrap="none" lIns="91440" tIns="45720" rIns="91440" bIns="45720">
            <a:spAutoFit/>
          </a:bodyPr>
          <a:lstStyle/>
          <a:p>
            <a:pPr algn="ctr"/>
            <a:r>
              <a:rPr lang="en-US" sz="5400" b="1" cap="none" spc="0"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Do Not</a:t>
            </a:r>
            <a:endParaRPr lang="en-US" sz="5400" b="1" cap="none" spc="0"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64475857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4519" y="685800"/>
            <a:ext cx="10972800" cy="5509200"/>
          </a:xfrm>
          <a:prstGeom prst="rect">
            <a:avLst/>
          </a:prstGeom>
          <a:solidFill>
            <a:srgbClr val="FFFFFF">
              <a:alpha val="69804"/>
            </a:srgbClr>
          </a:solidFill>
        </p:spPr>
        <p:txBody>
          <a:bodyPr wrap="square" rtlCol="0">
            <a:spAutoFit/>
          </a:bodyPr>
          <a:lstStyle/>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“You’re never home”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never fix yourself up anymore”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“You’ve never said an intelligent thing in your life”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spend it faster than I can earn it”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don’t you grow up”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must have been crazy to marry you”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you ever do is criticize”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“You’ve never had an unspoken thought”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think stupidity is virtuous”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“You’re the reason our kids are ugly” – </a:t>
            </a:r>
          </a:p>
          <a:p>
            <a:pPr marL="285750" indent="-285750">
              <a:buFont typeface="Wingdings" panose="05000000000000000000" pitchFamily="2" charset="2"/>
              <a:buChar char="Ø"/>
            </a:pP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house is falling down around us” –</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Lightning Bolt 2"/>
          <p:cNvSpPr/>
          <p:nvPr/>
        </p:nvSpPr>
        <p:spPr>
          <a:xfrm rot="805752">
            <a:off x="4895694" y="-8454"/>
            <a:ext cx="1963485" cy="66532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02322121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1000"/>
                                        <p:tgtEl>
                                          <p:spTgt spid="2">
                                            <p:bg/>
                                          </p:spTgt>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1000"/>
                                        <p:tgtEl>
                                          <p:spTgt spid="2">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1000"/>
                                        <p:tgtEl>
                                          <p:spTgt spid="2">
                                            <p:txEl>
                                              <p:pRg st="1" end="1"/>
                                            </p:txEl>
                                          </p:spTgt>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1000"/>
                                        <p:tgtEl>
                                          <p:spTgt spid="2">
                                            <p:txEl>
                                              <p:pRg st="2" end="2"/>
                                            </p:txEl>
                                          </p:spTgt>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1000"/>
                                        <p:tgtEl>
                                          <p:spTgt spid="2">
                                            <p:txEl>
                                              <p:pRg st="3" end="3"/>
                                            </p:txEl>
                                          </p:spTgt>
                                        </p:tgtEl>
                                      </p:cBhvr>
                                    </p:animEffect>
                                  </p:childTnLst>
                                </p:cTn>
                              </p:par>
                            </p:childTnLst>
                          </p:cTn>
                        </p:par>
                        <p:par>
                          <p:cTn id="24" fill="hold">
                            <p:stCondLst>
                              <p:cond delay="5000"/>
                            </p:stCondLst>
                            <p:childTnLst>
                              <p:par>
                                <p:cTn id="25" presetID="14" presetClass="entr" presetSubtype="1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1000"/>
                                        <p:tgtEl>
                                          <p:spTgt spid="2">
                                            <p:txEl>
                                              <p:pRg st="4" end="4"/>
                                            </p:txEl>
                                          </p:spTgt>
                                        </p:tgtEl>
                                      </p:cBhvr>
                                    </p:animEffect>
                                  </p:childTnLst>
                                </p:cTn>
                              </p:par>
                            </p:childTnLst>
                          </p:cTn>
                        </p:par>
                        <p:par>
                          <p:cTn id="28" fill="hold">
                            <p:stCondLst>
                              <p:cond delay="6000"/>
                            </p:stCondLst>
                            <p:childTnLst>
                              <p:par>
                                <p:cTn id="29" presetID="14" presetClass="entr" presetSubtype="1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1" dur="1000"/>
                                        <p:tgtEl>
                                          <p:spTgt spid="2">
                                            <p:txEl>
                                              <p:pRg st="5" end="5"/>
                                            </p:txEl>
                                          </p:spTgt>
                                        </p:tgtEl>
                                      </p:cBhvr>
                                    </p:animEffect>
                                  </p:childTnLst>
                                </p:cTn>
                              </p:par>
                            </p:childTnLst>
                          </p:cTn>
                        </p:par>
                        <p:par>
                          <p:cTn id="32" fill="hold">
                            <p:stCondLst>
                              <p:cond delay="7000"/>
                            </p:stCondLst>
                            <p:childTnLst>
                              <p:par>
                                <p:cTn id="33" presetID="14" presetClass="entr" presetSubtype="1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5" dur="1000"/>
                                        <p:tgtEl>
                                          <p:spTgt spid="2">
                                            <p:txEl>
                                              <p:pRg st="6" end="6"/>
                                            </p:txEl>
                                          </p:spTgt>
                                        </p:tgtEl>
                                      </p:cBhvr>
                                    </p:animEffect>
                                  </p:childTnLst>
                                </p:cTn>
                              </p:par>
                            </p:childTnLst>
                          </p:cTn>
                        </p:par>
                        <p:par>
                          <p:cTn id="36" fill="hold">
                            <p:stCondLst>
                              <p:cond delay="8000"/>
                            </p:stCondLst>
                            <p:childTnLst>
                              <p:par>
                                <p:cTn id="37" presetID="14" presetClass="entr" presetSubtype="10"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9" dur="1000"/>
                                        <p:tgtEl>
                                          <p:spTgt spid="2">
                                            <p:txEl>
                                              <p:pRg st="7" end="7"/>
                                            </p:txEl>
                                          </p:spTgt>
                                        </p:tgtEl>
                                      </p:cBhvr>
                                    </p:animEffect>
                                  </p:childTnLst>
                                </p:cTn>
                              </p:par>
                            </p:childTnLst>
                          </p:cTn>
                        </p:par>
                        <p:par>
                          <p:cTn id="40" fill="hold">
                            <p:stCondLst>
                              <p:cond delay="9000"/>
                            </p:stCondLst>
                            <p:childTnLst>
                              <p:par>
                                <p:cTn id="41" presetID="14" presetClass="entr" presetSubtype="10"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3" dur="1000"/>
                                        <p:tgtEl>
                                          <p:spTgt spid="2">
                                            <p:txEl>
                                              <p:pRg st="8" end="8"/>
                                            </p:txEl>
                                          </p:spTgt>
                                        </p:tgtEl>
                                      </p:cBhvr>
                                    </p:animEffect>
                                  </p:childTnLst>
                                </p:cTn>
                              </p:par>
                            </p:childTnLst>
                          </p:cTn>
                        </p:par>
                        <p:par>
                          <p:cTn id="44" fill="hold">
                            <p:stCondLst>
                              <p:cond delay="10000"/>
                            </p:stCondLst>
                            <p:childTnLst>
                              <p:par>
                                <p:cTn id="45" presetID="14" presetClass="entr" presetSubtype="10"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7" dur="1000"/>
                                        <p:tgtEl>
                                          <p:spTgt spid="2">
                                            <p:txEl>
                                              <p:pRg st="9" end="9"/>
                                            </p:txEl>
                                          </p:spTgt>
                                        </p:tgtEl>
                                      </p:cBhvr>
                                    </p:animEffect>
                                  </p:childTnLst>
                                </p:cTn>
                              </p:par>
                            </p:childTnLst>
                          </p:cTn>
                        </p:par>
                        <p:par>
                          <p:cTn id="48" fill="hold">
                            <p:stCondLst>
                              <p:cond delay="11000"/>
                            </p:stCondLst>
                            <p:childTnLst>
                              <p:par>
                                <p:cTn id="49" presetID="14" presetClass="entr" presetSubtype="10" fill="hold" grpId="0" nodeType="after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51" dur="10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500"/>
                                        <p:tgtEl>
                                          <p:spTgt spid="3"/>
                                        </p:tgtEl>
                                      </p:cBhvr>
                                    </p:animEffect>
                                  </p:childTnLst>
                                </p:cTn>
                              </p:par>
                              <p:par>
                                <p:cTn id="57" presetID="16" presetClass="exit" presetSubtype="37" fill="hold" grpId="1" nodeType="withEffect">
                                  <p:stCondLst>
                                    <p:cond delay="0"/>
                                  </p:stCondLst>
                                  <p:childTnLst>
                                    <p:animEffect transition="out" filter="barn(outVertical)">
                                      <p:cBhvr>
                                        <p:cTn id="58" dur="3000"/>
                                        <p:tgtEl>
                                          <p:spTgt spid="2">
                                            <p:txEl>
                                              <p:pRg st="0" end="0"/>
                                            </p:txEl>
                                          </p:spTgt>
                                        </p:tgtEl>
                                      </p:cBhvr>
                                    </p:animEffect>
                                    <p:set>
                                      <p:cBhvr>
                                        <p:cTn id="59" dur="1" fill="hold">
                                          <p:stCondLst>
                                            <p:cond delay="2999"/>
                                          </p:stCondLst>
                                        </p:cTn>
                                        <p:tgtEl>
                                          <p:spTgt spid="2">
                                            <p:txEl>
                                              <p:pRg st="0" end="0"/>
                                            </p:txEl>
                                          </p:spTgt>
                                        </p:tgtEl>
                                        <p:attrNameLst>
                                          <p:attrName>style.visibility</p:attrName>
                                        </p:attrNameLst>
                                      </p:cBhvr>
                                      <p:to>
                                        <p:strVal val="hidden"/>
                                      </p:to>
                                    </p:set>
                                  </p:childTnLst>
                                </p:cTn>
                              </p:par>
                              <p:par>
                                <p:cTn id="60" presetID="16" presetClass="exit" presetSubtype="37" fill="hold" grpId="1" nodeType="withEffect">
                                  <p:stCondLst>
                                    <p:cond delay="0"/>
                                  </p:stCondLst>
                                  <p:childTnLst>
                                    <p:animEffect transition="out" filter="barn(outVertical)">
                                      <p:cBhvr>
                                        <p:cTn id="61" dur="3000"/>
                                        <p:tgtEl>
                                          <p:spTgt spid="2">
                                            <p:txEl>
                                              <p:pRg st="1" end="1"/>
                                            </p:txEl>
                                          </p:spTgt>
                                        </p:tgtEl>
                                      </p:cBhvr>
                                    </p:animEffect>
                                    <p:set>
                                      <p:cBhvr>
                                        <p:cTn id="62" dur="1" fill="hold">
                                          <p:stCondLst>
                                            <p:cond delay="2999"/>
                                          </p:stCondLst>
                                        </p:cTn>
                                        <p:tgtEl>
                                          <p:spTgt spid="2">
                                            <p:txEl>
                                              <p:pRg st="1" end="1"/>
                                            </p:txEl>
                                          </p:spTgt>
                                        </p:tgtEl>
                                        <p:attrNameLst>
                                          <p:attrName>style.visibility</p:attrName>
                                        </p:attrNameLst>
                                      </p:cBhvr>
                                      <p:to>
                                        <p:strVal val="hidden"/>
                                      </p:to>
                                    </p:set>
                                  </p:childTnLst>
                                </p:cTn>
                              </p:par>
                              <p:par>
                                <p:cTn id="63" presetID="16" presetClass="exit" presetSubtype="37" fill="hold" grpId="1" nodeType="withEffect">
                                  <p:stCondLst>
                                    <p:cond delay="0"/>
                                  </p:stCondLst>
                                  <p:childTnLst>
                                    <p:animEffect transition="out" filter="barn(outVertical)">
                                      <p:cBhvr>
                                        <p:cTn id="64" dur="3000"/>
                                        <p:tgtEl>
                                          <p:spTgt spid="2">
                                            <p:txEl>
                                              <p:pRg st="2" end="2"/>
                                            </p:txEl>
                                          </p:spTgt>
                                        </p:tgtEl>
                                      </p:cBhvr>
                                    </p:animEffect>
                                    <p:set>
                                      <p:cBhvr>
                                        <p:cTn id="65" dur="1" fill="hold">
                                          <p:stCondLst>
                                            <p:cond delay="2999"/>
                                          </p:stCondLst>
                                        </p:cTn>
                                        <p:tgtEl>
                                          <p:spTgt spid="2">
                                            <p:txEl>
                                              <p:pRg st="2" end="2"/>
                                            </p:txEl>
                                          </p:spTgt>
                                        </p:tgtEl>
                                        <p:attrNameLst>
                                          <p:attrName>style.visibility</p:attrName>
                                        </p:attrNameLst>
                                      </p:cBhvr>
                                      <p:to>
                                        <p:strVal val="hidden"/>
                                      </p:to>
                                    </p:set>
                                  </p:childTnLst>
                                </p:cTn>
                              </p:par>
                              <p:par>
                                <p:cTn id="66" presetID="16" presetClass="exit" presetSubtype="37" fill="hold" grpId="1" nodeType="withEffect">
                                  <p:stCondLst>
                                    <p:cond delay="0"/>
                                  </p:stCondLst>
                                  <p:childTnLst>
                                    <p:animEffect transition="out" filter="barn(outVertical)">
                                      <p:cBhvr>
                                        <p:cTn id="67" dur="3000"/>
                                        <p:tgtEl>
                                          <p:spTgt spid="2">
                                            <p:txEl>
                                              <p:pRg st="3" end="3"/>
                                            </p:txEl>
                                          </p:spTgt>
                                        </p:tgtEl>
                                      </p:cBhvr>
                                    </p:animEffect>
                                    <p:set>
                                      <p:cBhvr>
                                        <p:cTn id="68" dur="1" fill="hold">
                                          <p:stCondLst>
                                            <p:cond delay="2999"/>
                                          </p:stCondLst>
                                        </p:cTn>
                                        <p:tgtEl>
                                          <p:spTgt spid="2">
                                            <p:txEl>
                                              <p:pRg st="3" end="3"/>
                                            </p:txEl>
                                          </p:spTgt>
                                        </p:tgtEl>
                                        <p:attrNameLst>
                                          <p:attrName>style.visibility</p:attrName>
                                        </p:attrNameLst>
                                      </p:cBhvr>
                                      <p:to>
                                        <p:strVal val="hidden"/>
                                      </p:to>
                                    </p:set>
                                  </p:childTnLst>
                                </p:cTn>
                              </p:par>
                              <p:par>
                                <p:cTn id="69" presetID="16" presetClass="exit" presetSubtype="37" fill="hold" grpId="1" nodeType="withEffect">
                                  <p:stCondLst>
                                    <p:cond delay="0"/>
                                  </p:stCondLst>
                                  <p:childTnLst>
                                    <p:animEffect transition="out" filter="barn(outVertical)">
                                      <p:cBhvr>
                                        <p:cTn id="70" dur="3000"/>
                                        <p:tgtEl>
                                          <p:spTgt spid="2">
                                            <p:txEl>
                                              <p:pRg st="4" end="4"/>
                                            </p:txEl>
                                          </p:spTgt>
                                        </p:tgtEl>
                                      </p:cBhvr>
                                    </p:animEffect>
                                    <p:set>
                                      <p:cBhvr>
                                        <p:cTn id="71" dur="1" fill="hold">
                                          <p:stCondLst>
                                            <p:cond delay="2999"/>
                                          </p:stCondLst>
                                        </p:cTn>
                                        <p:tgtEl>
                                          <p:spTgt spid="2">
                                            <p:txEl>
                                              <p:pRg st="4" end="4"/>
                                            </p:txEl>
                                          </p:spTgt>
                                        </p:tgtEl>
                                        <p:attrNameLst>
                                          <p:attrName>style.visibility</p:attrName>
                                        </p:attrNameLst>
                                      </p:cBhvr>
                                      <p:to>
                                        <p:strVal val="hidden"/>
                                      </p:to>
                                    </p:set>
                                  </p:childTnLst>
                                </p:cTn>
                              </p:par>
                              <p:par>
                                <p:cTn id="72" presetID="16" presetClass="exit" presetSubtype="37" fill="hold" grpId="1" nodeType="withEffect">
                                  <p:stCondLst>
                                    <p:cond delay="0"/>
                                  </p:stCondLst>
                                  <p:childTnLst>
                                    <p:animEffect transition="out" filter="barn(outVertical)">
                                      <p:cBhvr>
                                        <p:cTn id="73" dur="3000"/>
                                        <p:tgtEl>
                                          <p:spTgt spid="2">
                                            <p:txEl>
                                              <p:pRg st="5" end="5"/>
                                            </p:txEl>
                                          </p:spTgt>
                                        </p:tgtEl>
                                      </p:cBhvr>
                                    </p:animEffect>
                                    <p:set>
                                      <p:cBhvr>
                                        <p:cTn id="74" dur="1" fill="hold">
                                          <p:stCondLst>
                                            <p:cond delay="2999"/>
                                          </p:stCondLst>
                                        </p:cTn>
                                        <p:tgtEl>
                                          <p:spTgt spid="2">
                                            <p:txEl>
                                              <p:pRg st="5" end="5"/>
                                            </p:txEl>
                                          </p:spTgt>
                                        </p:tgtEl>
                                        <p:attrNameLst>
                                          <p:attrName>style.visibility</p:attrName>
                                        </p:attrNameLst>
                                      </p:cBhvr>
                                      <p:to>
                                        <p:strVal val="hidden"/>
                                      </p:to>
                                    </p:set>
                                  </p:childTnLst>
                                </p:cTn>
                              </p:par>
                              <p:par>
                                <p:cTn id="75" presetID="16" presetClass="exit" presetSubtype="37" fill="hold" grpId="1" nodeType="withEffect">
                                  <p:stCondLst>
                                    <p:cond delay="0"/>
                                  </p:stCondLst>
                                  <p:childTnLst>
                                    <p:animEffect transition="out" filter="barn(outVertical)">
                                      <p:cBhvr>
                                        <p:cTn id="76" dur="3000"/>
                                        <p:tgtEl>
                                          <p:spTgt spid="2">
                                            <p:txEl>
                                              <p:pRg st="6" end="6"/>
                                            </p:txEl>
                                          </p:spTgt>
                                        </p:tgtEl>
                                      </p:cBhvr>
                                    </p:animEffect>
                                    <p:set>
                                      <p:cBhvr>
                                        <p:cTn id="77" dur="1" fill="hold">
                                          <p:stCondLst>
                                            <p:cond delay="2999"/>
                                          </p:stCondLst>
                                        </p:cTn>
                                        <p:tgtEl>
                                          <p:spTgt spid="2">
                                            <p:txEl>
                                              <p:pRg st="6" end="6"/>
                                            </p:txEl>
                                          </p:spTgt>
                                        </p:tgtEl>
                                        <p:attrNameLst>
                                          <p:attrName>style.visibility</p:attrName>
                                        </p:attrNameLst>
                                      </p:cBhvr>
                                      <p:to>
                                        <p:strVal val="hidden"/>
                                      </p:to>
                                    </p:set>
                                  </p:childTnLst>
                                </p:cTn>
                              </p:par>
                              <p:par>
                                <p:cTn id="78" presetID="16" presetClass="exit" presetSubtype="37" fill="hold" grpId="1" nodeType="withEffect">
                                  <p:stCondLst>
                                    <p:cond delay="0"/>
                                  </p:stCondLst>
                                  <p:childTnLst>
                                    <p:animEffect transition="out" filter="barn(outVertical)">
                                      <p:cBhvr>
                                        <p:cTn id="79" dur="3000"/>
                                        <p:tgtEl>
                                          <p:spTgt spid="2">
                                            <p:txEl>
                                              <p:pRg st="7" end="7"/>
                                            </p:txEl>
                                          </p:spTgt>
                                        </p:tgtEl>
                                      </p:cBhvr>
                                    </p:animEffect>
                                    <p:set>
                                      <p:cBhvr>
                                        <p:cTn id="80" dur="1" fill="hold">
                                          <p:stCondLst>
                                            <p:cond delay="2999"/>
                                          </p:stCondLst>
                                        </p:cTn>
                                        <p:tgtEl>
                                          <p:spTgt spid="2">
                                            <p:txEl>
                                              <p:pRg st="7" end="7"/>
                                            </p:txEl>
                                          </p:spTgt>
                                        </p:tgtEl>
                                        <p:attrNameLst>
                                          <p:attrName>style.visibility</p:attrName>
                                        </p:attrNameLst>
                                      </p:cBhvr>
                                      <p:to>
                                        <p:strVal val="hidden"/>
                                      </p:to>
                                    </p:set>
                                  </p:childTnLst>
                                </p:cTn>
                              </p:par>
                              <p:par>
                                <p:cTn id="81" presetID="16" presetClass="exit" presetSubtype="37" fill="hold" grpId="1" nodeType="withEffect">
                                  <p:stCondLst>
                                    <p:cond delay="0"/>
                                  </p:stCondLst>
                                  <p:childTnLst>
                                    <p:animEffect transition="out" filter="barn(outVertical)">
                                      <p:cBhvr>
                                        <p:cTn id="82" dur="3000"/>
                                        <p:tgtEl>
                                          <p:spTgt spid="2">
                                            <p:txEl>
                                              <p:pRg st="8" end="8"/>
                                            </p:txEl>
                                          </p:spTgt>
                                        </p:tgtEl>
                                      </p:cBhvr>
                                    </p:animEffect>
                                    <p:set>
                                      <p:cBhvr>
                                        <p:cTn id="83" dur="1" fill="hold">
                                          <p:stCondLst>
                                            <p:cond delay="2999"/>
                                          </p:stCondLst>
                                        </p:cTn>
                                        <p:tgtEl>
                                          <p:spTgt spid="2">
                                            <p:txEl>
                                              <p:pRg st="8" end="8"/>
                                            </p:txEl>
                                          </p:spTgt>
                                        </p:tgtEl>
                                        <p:attrNameLst>
                                          <p:attrName>style.visibility</p:attrName>
                                        </p:attrNameLst>
                                      </p:cBhvr>
                                      <p:to>
                                        <p:strVal val="hidden"/>
                                      </p:to>
                                    </p:set>
                                  </p:childTnLst>
                                </p:cTn>
                              </p:par>
                              <p:par>
                                <p:cTn id="84" presetID="16" presetClass="exit" presetSubtype="37" fill="hold" grpId="1" nodeType="withEffect">
                                  <p:stCondLst>
                                    <p:cond delay="0"/>
                                  </p:stCondLst>
                                  <p:childTnLst>
                                    <p:animEffect transition="out" filter="barn(outVertical)">
                                      <p:cBhvr>
                                        <p:cTn id="85" dur="3000"/>
                                        <p:tgtEl>
                                          <p:spTgt spid="2">
                                            <p:txEl>
                                              <p:pRg st="9" end="9"/>
                                            </p:txEl>
                                          </p:spTgt>
                                        </p:tgtEl>
                                      </p:cBhvr>
                                    </p:animEffect>
                                    <p:set>
                                      <p:cBhvr>
                                        <p:cTn id="86" dur="1" fill="hold">
                                          <p:stCondLst>
                                            <p:cond delay="2999"/>
                                          </p:stCondLst>
                                        </p:cTn>
                                        <p:tgtEl>
                                          <p:spTgt spid="2">
                                            <p:txEl>
                                              <p:pRg st="9" end="9"/>
                                            </p:txEl>
                                          </p:spTgt>
                                        </p:tgtEl>
                                        <p:attrNameLst>
                                          <p:attrName>style.visibility</p:attrName>
                                        </p:attrNameLst>
                                      </p:cBhvr>
                                      <p:to>
                                        <p:strVal val="hidden"/>
                                      </p:to>
                                    </p:set>
                                  </p:childTnLst>
                                </p:cTn>
                              </p:par>
                              <p:par>
                                <p:cTn id="87" presetID="16" presetClass="exit" presetSubtype="37" fill="hold" grpId="1" nodeType="withEffect">
                                  <p:stCondLst>
                                    <p:cond delay="0"/>
                                  </p:stCondLst>
                                  <p:childTnLst>
                                    <p:animEffect transition="out" filter="barn(outVertical)">
                                      <p:cBhvr>
                                        <p:cTn id="88" dur="3000"/>
                                        <p:tgtEl>
                                          <p:spTgt spid="2">
                                            <p:txEl>
                                              <p:pRg st="10" end="10"/>
                                            </p:txEl>
                                          </p:spTgt>
                                        </p:tgtEl>
                                      </p:cBhvr>
                                    </p:animEffect>
                                    <p:set>
                                      <p:cBhvr>
                                        <p:cTn id="89" dur="1" fill="hold">
                                          <p:stCondLst>
                                            <p:cond delay="2999"/>
                                          </p:stCondLst>
                                        </p:cTn>
                                        <p:tgtEl>
                                          <p:spTgt spid="2">
                                            <p:txEl>
                                              <p:pRg st="10" end="10"/>
                                            </p:txEl>
                                          </p:spTgt>
                                        </p:tgtEl>
                                        <p:attrNameLst>
                                          <p:attrName>style.visibility</p:attrName>
                                        </p:attrNameLst>
                                      </p:cBhvr>
                                      <p:to>
                                        <p:strVal val="hidden"/>
                                      </p:to>
                                    </p:set>
                                  </p:childTnLst>
                                </p:cTn>
                              </p:par>
                              <p:par>
                                <p:cTn id="90" presetID="16" presetClass="exit" presetSubtype="37" fill="hold" grpId="1" nodeType="withEffect">
                                  <p:stCondLst>
                                    <p:cond delay="0"/>
                                  </p:stCondLst>
                                  <p:childTnLst>
                                    <p:animEffect transition="out" filter="barn(outVertical)">
                                      <p:cBhvr>
                                        <p:cTn id="91" dur="3000"/>
                                        <p:tgtEl>
                                          <p:spTgt spid="2">
                                            <p:bg/>
                                          </p:spTgt>
                                        </p:tgtEl>
                                      </p:cBhvr>
                                    </p:animEffect>
                                    <p:set>
                                      <p:cBhvr>
                                        <p:cTn id="92" dur="1" fill="hold">
                                          <p:stCondLst>
                                            <p:cond delay="29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P spid="2" grpId="1" build="allAtOnce"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1000"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3659" r="4005"/>
          <a:stretch/>
        </p:blipFill>
        <p:spPr>
          <a:xfrm>
            <a:off x="4519626" y="5268"/>
            <a:ext cx="7665231" cy="1357819"/>
          </a:xfrm>
          <a:prstGeom prst="rect">
            <a:avLst/>
          </a:prstGeom>
        </p:spPr>
      </p:pic>
      <p:sp>
        <p:nvSpPr>
          <p:cNvPr id="4" name="TextBox 3"/>
          <p:cNvSpPr txBox="1"/>
          <p:nvPr/>
        </p:nvSpPr>
        <p:spPr>
          <a:xfrm>
            <a:off x="365919" y="1066800"/>
            <a:ext cx="11430000" cy="1569660"/>
          </a:xfrm>
          <a:prstGeom prst="rect">
            <a:avLst/>
          </a:prstGeom>
          <a:solidFill>
            <a:srgbClr val="FFFFFF">
              <a:alpha val="69804"/>
            </a:srgbClr>
          </a:solid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(Philippians 2:14-15), Do all things without </a:t>
            </a:r>
            <a:r>
              <a:rPr lang="en-US" sz="24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complaining and disputing</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that you may become blameless and harmless, children of God without fault in the midst of a crooked and perverse generation, among whom you shine as lights in the world,</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365919" y="2634495"/>
            <a:ext cx="11430000" cy="2062103"/>
          </a:xfrm>
          <a:prstGeom prst="rect">
            <a:avLst/>
          </a:prstGeom>
          <a:solidFill>
            <a:srgbClr val="FFFFFF">
              <a:alpha val="69804"/>
            </a:srgbClr>
          </a:solidFill>
        </p:spPr>
        <p:txBody>
          <a:bodyPr wrap="square" rtlCol="0">
            <a:spAutoFit/>
          </a:bodyPr>
          <a:lstStyle/>
          <a:p>
            <a:pPr algn="ctr"/>
            <a:r>
              <a:rPr lang="en-US" sz="32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Murmurers are:</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Guilty before God</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Dangerous to the church</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Not without fault (sin)</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Instead of being “lights” a complainer is contributing to darkness!</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 name="Straight Connector 6"/>
          <p:cNvCxnSpPr/>
          <p:nvPr/>
        </p:nvCxnSpPr>
        <p:spPr>
          <a:xfrm>
            <a:off x="3032919" y="1851630"/>
            <a:ext cx="148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66519" y="1864935"/>
            <a:ext cx="148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052719" y="1851630"/>
            <a:ext cx="1828800" cy="7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2119" y="2590800"/>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5241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ipe(up)">
                                      <p:cBhvr>
                                        <p:cTn id="14" dur="2000"/>
                                        <p:tgtEl>
                                          <p:spTgt spid="5">
                                            <p:bg/>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000"/>
                                        <p:tgtEl>
                                          <p:spTgt spid="8"/>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left)">
                                      <p:cBhvr>
                                        <p:cTn id="36" dur="20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2000"/>
                                        <p:tgtEl>
                                          <p:spTgt spid="9"/>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wipe(left)">
                                      <p:cBhvr>
                                        <p:cTn id="45" dur="20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2000"/>
                                        <p:tgtEl>
                                          <p:spTgt spid="11"/>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wipe(left)">
                                      <p:cBhvr>
                                        <p:cTn id="5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bldLvl="5"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467</Words>
  <Application>Microsoft Office PowerPoint</Application>
  <PresentationFormat>Custom</PresentationFormat>
  <Paragraphs>61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Danville Church</cp:lastModifiedBy>
  <cp:revision>21</cp:revision>
  <dcterms:created xsi:type="dcterms:W3CDTF">2016-05-18T11:51:22Z</dcterms:created>
  <dcterms:modified xsi:type="dcterms:W3CDTF">2016-05-22T20:33:33Z</dcterms:modified>
</cp:coreProperties>
</file>