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3" r:id="rId6"/>
    <p:sldId id="265" r:id="rId7"/>
    <p:sldId id="259" r:id="rId8"/>
    <p:sldId id="260" r:id="rId9"/>
    <p:sldId id="261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4C1"/>
    <a:srgbClr val="000000"/>
    <a:srgbClr val="FFFFFF"/>
    <a:srgbClr val="DEECF7"/>
    <a:srgbClr val="BFC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3"/>
    <p:restoredTop sz="93733"/>
  </p:normalViewPr>
  <p:slideViewPr>
    <p:cSldViewPr snapToGrid="0" snapToObjects="1" showGuides="1">
      <p:cViewPr varScale="1">
        <p:scale>
          <a:sx n="70" d="100"/>
          <a:sy n="70" d="100"/>
        </p:scale>
        <p:origin x="-2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DC19-22CD-C44D-BFC4-5911DF962BE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86CE-67A4-974F-B461-11ED486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DC19-22CD-C44D-BFC4-5911DF962BE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86CE-67A4-974F-B461-11ED486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DC19-22CD-C44D-BFC4-5911DF962BE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86CE-67A4-974F-B461-11ED486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DC19-22CD-C44D-BFC4-5911DF962BE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86CE-67A4-974F-B461-11ED486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DC19-22CD-C44D-BFC4-5911DF962BE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86CE-67A4-974F-B461-11ED486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DC19-22CD-C44D-BFC4-5911DF962BE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86CE-67A4-974F-B461-11ED486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DC19-22CD-C44D-BFC4-5911DF962BE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86CE-67A4-974F-B461-11ED486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2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DC19-22CD-C44D-BFC4-5911DF962BE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86CE-67A4-974F-B461-11ED486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DC19-22CD-C44D-BFC4-5911DF962BE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86CE-67A4-974F-B461-11ED486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DC19-22CD-C44D-BFC4-5911DF962BE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86CE-67A4-974F-B461-11ED486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DC19-22CD-C44D-BFC4-5911DF962BE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86CE-67A4-974F-B461-11ED486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1DC19-22CD-C44D-BFC4-5911DF962BEA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786CE-67A4-974F-B461-11ED486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6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4364" y="717452"/>
            <a:ext cx="604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Today’s Reading: Matthew 6:25-34</a:t>
            </a:r>
            <a:endParaRPr 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3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5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773" y="741195"/>
            <a:ext cx="117324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baseline="30000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25</a:t>
            </a:r>
            <a:r>
              <a:rPr lang="en-US" sz="2400" b="1" baseline="30000" dirty="0" smtClean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Therefore I say to you, do not worry about your life, what you will eat or what you will drink; nor about your body, what you will put on. Is not life more than food and the body more than clothing? </a:t>
            </a:r>
            <a:r>
              <a:rPr lang="en-US" sz="2400" b="1" i="1" baseline="30000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26</a:t>
            </a:r>
            <a:r>
              <a:rPr lang="en-US" sz="2400" b="1" baseline="30000" dirty="0" smtClean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Look at the birds of the air, for they neither sow nor reap nor gather into barns; yet your heavenly Father feeds them. Are you not of more value than they? </a:t>
            </a:r>
            <a:r>
              <a:rPr lang="en-US" sz="2400" b="1" i="1" baseline="30000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27</a:t>
            </a:r>
            <a:r>
              <a:rPr lang="en-US" sz="2400" b="1" baseline="30000" dirty="0" smtClean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Which of you by worrying can add one cubit to his stature? </a:t>
            </a:r>
            <a:r>
              <a:rPr lang="en-US" sz="2400" b="1" i="1" baseline="30000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28</a:t>
            </a:r>
            <a:r>
              <a:rPr lang="en-US" sz="2400" b="1" baseline="30000" dirty="0" smtClean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So why do you worry about clothing? Consider the lilies of the field, how they grow: they neither toil nor spin; </a:t>
            </a:r>
            <a:r>
              <a:rPr lang="en-US" sz="2400" b="1" i="1" baseline="30000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29</a:t>
            </a:r>
            <a:r>
              <a:rPr lang="en-US" sz="2400" b="1" baseline="30000" dirty="0" smtClean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and yet I say to you that even Solomon in all his glory was not arrayed like one of these. </a:t>
            </a:r>
            <a:r>
              <a:rPr lang="en-US" sz="2400" b="1" i="1" baseline="30000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30</a:t>
            </a:r>
            <a:r>
              <a:rPr lang="en-US" sz="2400" b="1" baseline="30000" dirty="0" smtClean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Now if God so clothes the grass of the field, which today is, and tomorrow is thrown into the oven, will He not much more clothe you, O you of little faith? </a:t>
            </a:r>
            <a:r>
              <a:rPr lang="en-US" sz="2400" b="1" i="1" baseline="30000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31</a:t>
            </a:r>
            <a:r>
              <a:rPr lang="en-US" sz="2400" b="1" baseline="30000" dirty="0" smtClean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Therefore do not worry, saying, what shall we eat? or what shall we drink? or what shall we wear? </a:t>
            </a:r>
            <a:r>
              <a:rPr lang="en-US" sz="2400" b="1" i="1" baseline="30000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32</a:t>
            </a:r>
            <a:r>
              <a:rPr lang="en-US" sz="2400" b="1" baseline="30000" dirty="0" smtClean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For after all these things the Gentiles seek. For your heavenly Father knows that you need all these things. </a:t>
            </a:r>
            <a:r>
              <a:rPr lang="en-US" sz="2400" b="1" i="1" baseline="30000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33</a:t>
            </a:r>
            <a:r>
              <a:rPr lang="en-US" sz="2400" b="1" baseline="30000" dirty="0" smtClean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But seek first the kingdom of God and His righteousness, and all these things shall be added to you. </a:t>
            </a:r>
            <a:r>
              <a:rPr lang="en-US" sz="2400" b="1" i="1" baseline="30000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34</a:t>
            </a:r>
            <a:r>
              <a:rPr lang="en-US" sz="2400" b="1" baseline="30000" dirty="0" smtClean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Therefore do not worry about tomorrow, for tomorrow will worry about its own things. Sufficient for the day is its own trouble.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7081" y="19207"/>
            <a:ext cx="84978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6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Handwriting" charset="0"/>
                <a:ea typeface="Lucida Handwriting" charset="0"/>
                <a:cs typeface="Lucida Handwriting" charset="0"/>
              </a:rPr>
              <a:t>Matthew 6:25-34</a:t>
            </a:r>
            <a:endParaRPr lang="en-US" sz="6000" b="1" cap="none" spc="600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6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996840" y="0"/>
            <a:ext cx="3063766" cy="5328745"/>
          </a:xfrm>
          <a:prstGeom prst="roundRect">
            <a:avLst/>
          </a:prstGeom>
          <a:solidFill>
            <a:srgbClr val="CFC4C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4362" y="2868932"/>
            <a:ext cx="3482715" cy="1015663"/>
          </a:xfrm>
          <a:prstGeom prst="rect">
            <a:avLst/>
          </a:prstGeom>
          <a:solidFill>
            <a:srgbClr val="CFC4C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n>
                  <a:solidFill>
                    <a:srgbClr val="C00000"/>
                  </a:solidFill>
                </a:ln>
                <a:latin typeface="Apple Chancery" charset="0"/>
                <a:ea typeface="Apple Chancery" charset="0"/>
                <a:cs typeface="Apple Chancery" charset="0"/>
              </a:rPr>
              <a:t>Stressed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4361" y="2868932"/>
            <a:ext cx="3482715" cy="1015663"/>
          </a:xfrm>
          <a:prstGeom prst="rect">
            <a:avLst/>
          </a:prstGeom>
          <a:solidFill>
            <a:srgbClr val="CFC4C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n>
                  <a:solidFill>
                    <a:srgbClr val="C00000"/>
                  </a:solidFill>
                </a:ln>
                <a:latin typeface="Apple Chancery" charset="0"/>
                <a:ea typeface="Apple Chancery" charset="0"/>
                <a:cs typeface="Apple Chancery" charset="0"/>
              </a:rPr>
              <a:t>Uneasy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1742" y="2868931"/>
            <a:ext cx="3482715" cy="1015663"/>
          </a:xfrm>
          <a:prstGeom prst="rect">
            <a:avLst/>
          </a:prstGeom>
          <a:solidFill>
            <a:srgbClr val="CFC4C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n>
                  <a:solidFill>
                    <a:srgbClr val="C00000"/>
                  </a:solidFill>
                </a:ln>
                <a:latin typeface="Apple Chancery" charset="0"/>
                <a:ea typeface="Apple Chancery" charset="0"/>
                <a:cs typeface="Apple Chancery" charset="0"/>
              </a:rPr>
              <a:t>Anxious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3051" y="2868930"/>
            <a:ext cx="3482715" cy="1015663"/>
          </a:xfrm>
          <a:prstGeom prst="rect">
            <a:avLst/>
          </a:prstGeom>
          <a:solidFill>
            <a:srgbClr val="CFC4C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n>
                  <a:solidFill>
                    <a:srgbClr val="C00000"/>
                  </a:solidFill>
                </a:ln>
                <a:latin typeface="Apple Chancery" charset="0"/>
                <a:ea typeface="Apple Chancery" charset="0"/>
                <a:cs typeface="Apple Chancery" charset="0"/>
              </a:rPr>
              <a:t>Fearful</a:t>
            </a:r>
            <a:endParaRPr lang="en-US" sz="4000" b="1" dirty="0">
              <a:ln>
                <a:solidFill>
                  <a:srgbClr val="C00000"/>
                </a:solidFill>
              </a:ln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2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63424 -0.3807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6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63541 -0.21204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61849 -0.04653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4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61849 0.13704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4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3" grpId="1" animBg="1"/>
      <p:bldP spid="5" grpId="0" animBg="1"/>
      <p:bldP spid="5" grpId="1" animBg="1"/>
      <p:bldP spid="4" grpId="0" animBg="1"/>
      <p:bldP spid="4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tp://www.panic-and-agoraphobia.com/images/anxiouslady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8"/>
          <a:stretch/>
        </p:blipFill>
        <p:spPr bwMode="auto">
          <a:xfrm>
            <a:off x="3047086" y="1202788"/>
            <a:ext cx="5557652" cy="56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21471 -0.0666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2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4" y="3814772"/>
            <a:ext cx="11787187" cy="3046988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40% of all worries never happen!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30% of worries are about the past!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12% of worries are about what others think of us!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10% of all worries are about our health!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8% of worries are about real problems that will be faced!</a:t>
            </a:r>
          </a:p>
          <a:p>
            <a:endParaRPr lang="en-US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3"/>
          <a:stretch/>
        </p:blipFill>
        <p:spPr>
          <a:xfrm>
            <a:off x="7429501" y="12694"/>
            <a:ext cx="4572000" cy="13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0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14" y="-1"/>
            <a:ext cx="6852219" cy="6858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083" y="422031"/>
            <a:ext cx="45860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Therefore I say to you, do not worry about your life, what you will </a:t>
            </a:r>
            <a:r>
              <a:rPr lang="en-US" sz="3200" b="1" u="sng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eat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or what you will </a:t>
            </a:r>
            <a:r>
              <a:rPr lang="en-US" sz="3200" b="1" u="sng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drink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; nor about your </a:t>
            </a:r>
            <a:r>
              <a:rPr lang="en-US" sz="3200" b="1" u="sng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body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, what you will </a:t>
            </a:r>
            <a:r>
              <a:rPr lang="en-US" sz="3200" b="1" u="sng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put on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. Is not life more than food and the body more than clothing?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79829" y="281354"/>
            <a:ext cx="9509759" cy="140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44197" y="6316394"/>
            <a:ext cx="6274191" cy="407963"/>
          </a:xfrm>
          <a:prstGeom prst="rect">
            <a:avLst/>
          </a:prstGeom>
          <a:solidFill>
            <a:srgbClr val="DE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05312" y="6205510"/>
            <a:ext cx="170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Engravers MT" charset="0"/>
                <a:ea typeface="Engravers MT" charset="0"/>
                <a:cs typeface="Engravers MT" charset="0"/>
              </a:rPr>
              <a:t>eat</a:t>
            </a:r>
            <a:endParaRPr lang="en-US" spc="300" dirty="0">
              <a:latin typeface="Engravers MT" charset="0"/>
              <a:ea typeface="Engravers MT" charset="0"/>
              <a:cs typeface="Engravers M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32" y="6205509"/>
            <a:ext cx="180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Engravers MT" charset="0"/>
                <a:ea typeface="Engravers MT" charset="0"/>
                <a:cs typeface="Engravers MT" charset="0"/>
              </a:rPr>
              <a:t>drink</a:t>
            </a:r>
            <a:endParaRPr lang="en-US" spc="300" dirty="0">
              <a:latin typeface="Engravers MT" charset="0"/>
              <a:ea typeface="Engravers MT" charset="0"/>
              <a:cs typeface="Engravers M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03915" y="6205509"/>
            <a:ext cx="180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smtClean="0">
                <a:latin typeface="Engravers MT" charset="0"/>
                <a:ea typeface="Engravers MT" charset="0"/>
                <a:cs typeface="Engravers MT" charset="0"/>
              </a:rPr>
              <a:t>body</a:t>
            </a:r>
            <a:endParaRPr lang="en-US" spc="300" dirty="0">
              <a:latin typeface="Engravers MT" charset="0"/>
              <a:ea typeface="Engravers MT" charset="0"/>
              <a:cs typeface="Engravers M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86266" y="6205509"/>
            <a:ext cx="2005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smtClean="0">
                <a:latin typeface="Engravers MT" charset="0"/>
                <a:ea typeface="Engravers MT" charset="0"/>
                <a:cs typeface="Engravers MT" charset="0"/>
              </a:rPr>
              <a:t>Put on</a:t>
            </a:r>
            <a:endParaRPr lang="en-US" spc="300" dirty="0">
              <a:latin typeface="Engravers MT" charset="0"/>
              <a:ea typeface="Engravers MT" charset="0"/>
              <a:cs typeface="Engravers MT" charset="0"/>
            </a:endParaRPr>
          </a:p>
        </p:txBody>
      </p:sp>
      <p:cxnSp>
        <p:nvCxnSpPr>
          <p:cNvPr id="3" name="Elbow Connector 2"/>
          <p:cNvCxnSpPr>
            <a:endCxn id="14" idx="1"/>
          </p:cNvCxnSpPr>
          <p:nvPr/>
        </p:nvCxnSpPr>
        <p:spPr>
          <a:xfrm>
            <a:off x="379829" y="5438789"/>
            <a:ext cx="4725483" cy="997554"/>
          </a:xfrm>
          <a:prstGeom prst="bent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4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99"/>
            <a:ext cx="10058400" cy="1322886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150057" y="1856936"/>
            <a:ext cx="11882509" cy="661182"/>
          </a:xfrm>
          <a:prstGeom prst="round2Same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>
            <a:off x="154748" y="3090273"/>
            <a:ext cx="11882509" cy="661182"/>
          </a:xfrm>
          <a:prstGeom prst="round2Same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154745" y="4309542"/>
            <a:ext cx="11882509" cy="661182"/>
          </a:xfrm>
          <a:prstGeom prst="round2Same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355" y="1856936"/>
            <a:ext cx="116199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WORRY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is contrary to Nature—Matt 6:26-30</a:t>
            </a:r>
          </a:p>
          <a:p>
            <a:endParaRPr lang="en-US" sz="4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4000" b="1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WORRY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is contrary to Godliness—Matt 6:31-33</a:t>
            </a:r>
          </a:p>
          <a:p>
            <a:endParaRPr lang="en-US" sz="4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4000" b="1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WORRY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is contrary to Providence—Matt 6:34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9071" y="0"/>
            <a:ext cx="9413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6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Copperplate Gothic Bold" charset="0"/>
                <a:ea typeface="Copperplate Gothic Bold" charset="0"/>
                <a:cs typeface="Copperplate Gothic Bold" charset="0"/>
              </a:rPr>
              <a:t>Conquering Anxiety</a:t>
            </a:r>
            <a:endParaRPr lang="en-US" sz="5400" b="1" cap="none" spc="600" dirty="0">
              <a:ln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  <a:effectLst/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006" y="1055078"/>
            <a:ext cx="115659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latin typeface="Arial" charset="0"/>
                <a:ea typeface="Arial" charset="0"/>
                <a:cs typeface="Arial" charset="0"/>
              </a:rPr>
              <a:t>Develop a deep and abiding faith in God—Matt 6:30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latin typeface="Arial" charset="0"/>
                <a:ea typeface="Arial" charset="0"/>
                <a:cs typeface="Arial" charset="0"/>
              </a:rPr>
              <a:t>Accept with contentment what God gives—Matt 6:33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latin typeface="Arial" charset="0"/>
                <a:ea typeface="Arial" charset="0"/>
                <a:cs typeface="Arial" charset="0"/>
              </a:rPr>
              <a:t>Learn to communicate with God in prayer—Phil 4:6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latin typeface="Arial" charset="0"/>
                <a:ea typeface="Arial" charset="0"/>
                <a:cs typeface="Arial" charset="0"/>
              </a:rPr>
              <a:t>Learn to control your thoughts—Phil 4:8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latin typeface="Arial" charset="0"/>
                <a:ea typeface="Arial" charset="0"/>
                <a:cs typeface="Arial" charset="0"/>
              </a:rPr>
              <a:t>Live Godly in Christ Jesus—Phil 4:9</a:t>
            </a:r>
            <a:endParaRPr lang="en-US" sz="3600" b="1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7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173</Words>
  <Application>Microsoft Office PowerPoint</Application>
  <PresentationFormat>Custom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Danville Church</cp:lastModifiedBy>
  <cp:revision>24</cp:revision>
  <dcterms:created xsi:type="dcterms:W3CDTF">2016-05-10T14:12:40Z</dcterms:created>
  <dcterms:modified xsi:type="dcterms:W3CDTF">2016-05-15T12:46:24Z</dcterms:modified>
</cp:coreProperties>
</file>