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7" r:id="rId3"/>
    <p:sldId id="258" r:id="rId4"/>
    <p:sldId id="266" r:id="rId5"/>
    <p:sldId id="263" r:id="rId6"/>
    <p:sldId id="265"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lass Houses" panose="020B0604020202020204"/>
      <p:regular r:id="rId16"/>
    </p:embeddedFont>
    <p:embeddedFont>
      <p:font typeface="Imprint MT Shadow" panose="04020605060303030202" pitchFamily="82" charset="0"/>
      <p:regular r:id="rId17"/>
    </p:embeddedFont>
    <p:embeddedFont>
      <p:font typeface="Constantia" panose="02030602050306030303"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40410"/>
    <a:srgbClr val="FB060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32252-EBA9-45F5-A260-30B4BE704263}" type="datetimeFigureOut">
              <a:rPr lang="en-US" smtClean="0"/>
              <a:t>4/3/2016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7745B-CE61-4FA2-8E4E-4919440844B0}" type="slidenum">
              <a:rPr lang="en-US" smtClean="0"/>
              <a:t>‹#›</a:t>
            </a:fld>
            <a:endParaRPr lang="en-US"/>
          </a:p>
        </p:txBody>
      </p:sp>
    </p:spTree>
    <p:extLst>
      <p:ext uri="{BB962C8B-B14F-4D97-AF65-F5344CB8AC3E}">
        <p14:creationId xmlns:p14="http://schemas.microsoft.com/office/powerpoint/2010/main" val="410049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1</a:t>
            </a:fld>
            <a:endParaRPr lang="en-US"/>
          </a:p>
        </p:txBody>
      </p:sp>
    </p:spTree>
    <p:extLst>
      <p:ext uri="{BB962C8B-B14F-4D97-AF65-F5344CB8AC3E}">
        <p14:creationId xmlns:p14="http://schemas.microsoft.com/office/powerpoint/2010/main" val="360946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2</a:t>
            </a:fld>
            <a:endParaRPr lang="en-US"/>
          </a:p>
        </p:txBody>
      </p:sp>
    </p:spTree>
    <p:extLst>
      <p:ext uri="{BB962C8B-B14F-4D97-AF65-F5344CB8AC3E}">
        <p14:creationId xmlns:p14="http://schemas.microsoft.com/office/powerpoint/2010/main" val="169695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3</a:t>
            </a:fld>
            <a:endParaRPr lang="en-US"/>
          </a:p>
        </p:txBody>
      </p:sp>
    </p:spTree>
    <p:extLst>
      <p:ext uri="{BB962C8B-B14F-4D97-AF65-F5344CB8AC3E}">
        <p14:creationId xmlns:p14="http://schemas.microsoft.com/office/powerpoint/2010/main" val="155355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4</a:t>
            </a:fld>
            <a:endParaRPr lang="en-US"/>
          </a:p>
        </p:txBody>
      </p:sp>
    </p:spTree>
    <p:extLst>
      <p:ext uri="{BB962C8B-B14F-4D97-AF65-F5344CB8AC3E}">
        <p14:creationId xmlns:p14="http://schemas.microsoft.com/office/powerpoint/2010/main" val="13283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5</a:t>
            </a:fld>
            <a:endParaRPr lang="en-US"/>
          </a:p>
        </p:txBody>
      </p:sp>
    </p:spTree>
    <p:extLst>
      <p:ext uri="{BB962C8B-B14F-4D97-AF65-F5344CB8AC3E}">
        <p14:creationId xmlns:p14="http://schemas.microsoft.com/office/powerpoint/2010/main" val="248019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7745B-CE61-4FA2-8E4E-4919440844B0}" type="slidenum">
              <a:rPr lang="en-US" smtClean="0"/>
              <a:t>6</a:t>
            </a:fld>
            <a:endParaRPr lang="en-US"/>
          </a:p>
        </p:txBody>
      </p:sp>
    </p:spTree>
    <p:extLst>
      <p:ext uri="{BB962C8B-B14F-4D97-AF65-F5344CB8AC3E}">
        <p14:creationId xmlns:p14="http://schemas.microsoft.com/office/powerpoint/2010/main" val="361549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4/3/2016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198534" y="685801"/>
            <a:ext cx="6375400" cy="523220"/>
          </a:xfrm>
          <a:prstGeom prst="rect">
            <a:avLst/>
          </a:prstGeom>
          <a:noFill/>
        </p:spPr>
        <p:txBody>
          <a:bodyPr wrap="square" rtlCol="0">
            <a:spAutoFit/>
          </a:bodyPr>
          <a:lstStyle/>
          <a:p>
            <a:pPr algn="r"/>
            <a:r>
              <a:rPr lang="en-US" sz="2800" b="1" dirty="0" smtClean="0">
                <a:solidFill>
                  <a:schemeClr val="bg1"/>
                </a:solidFill>
                <a:latin typeface="Arial" panose="020B0604020202020204" pitchFamily="34" charset="0"/>
                <a:cs typeface="Arial" panose="020B0604020202020204" pitchFamily="34" charset="0"/>
              </a:rPr>
              <a:t>Today’s Reading: Philippians 4:1-7</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770737"/>
            <a:ext cx="11792197" cy="6093976"/>
          </a:xfrm>
          <a:prstGeom prst="rect">
            <a:avLst/>
          </a:prstGeom>
          <a:noFill/>
        </p:spPr>
        <p:txBody>
          <a:bodyPr wrap="square" rtlCol="0">
            <a:spAutoFit/>
          </a:bodyPr>
          <a:lstStyle/>
          <a:p>
            <a:r>
              <a:rPr lang="en-US" sz="30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000" b="1" baseline="30000" dirty="0" smtClean="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Therefore</a:t>
            </a:r>
            <a:r>
              <a:rPr lang="en-US" sz="3000" b="1" dirty="0">
                <a:latin typeface="Arial" panose="020B0604020202020204" pitchFamily="34" charset="0"/>
                <a:cs typeface="Arial" panose="020B0604020202020204" pitchFamily="34" charset="0"/>
              </a:rPr>
              <a:t>, my beloved and longed-for brethren, my joy and crown, so stand fast in the Lord, beloved</a:t>
            </a:r>
            <a:r>
              <a:rPr lang="en-US" sz="3000" b="1" dirty="0" smtClean="0">
                <a:latin typeface="Arial" panose="020B0604020202020204" pitchFamily="34" charset="0"/>
                <a:cs typeface="Arial" panose="020B0604020202020204" pitchFamily="34" charset="0"/>
              </a:rPr>
              <a:t>. </a:t>
            </a:r>
            <a:r>
              <a:rPr lang="en-US" sz="30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I implore Euodia and I implore Syntyche to be of the same mind in the Lord. </a:t>
            </a:r>
            <a:r>
              <a:rPr lang="en-US" sz="30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000" b="1" baseline="30000"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And </a:t>
            </a:r>
            <a:r>
              <a:rPr lang="en-US" sz="3000" b="1" dirty="0">
                <a:latin typeface="Arial" panose="020B0604020202020204" pitchFamily="34" charset="0"/>
                <a:cs typeface="Arial" panose="020B0604020202020204" pitchFamily="34" charset="0"/>
              </a:rPr>
              <a:t>I urge you also, true companion, help these women who labored with me in the gospel, with Clement also, and the rest of my fellow workers, whose names are in the Book of Life</a:t>
            </a:r>
            <a:r>
              <a:rPr lang="en-US" sz="3000" b="1" dirty="0" smtClean="0">
                <a:latin typeface="Arial" panose="020B0604020202020204" pitchFamily="34" charset="0"/>
                <a:cs typeface="Arial" panose="020B0604020202020204" pitchFamily="34" charset="0"/>
              </a:rPr>
              <a:t>. </a:t>
            </a:r>
            <a:r>
              <a:rPr lang="en-US" sz="30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Rejoice in the Lord always. Again I will say, rejoice</a:t>
            </a:r>
            <a:r>
              <a:rPr lang="en-US" sz="3000" b="1" dirty="0" smtClean="0">
                <a:latin typeface="Arial" panose="020B0604020202020204" pitchFamily="34" charset="0"/>
                <a:cs typeface="Arial" panose="020B0604020202020204" pitchFamily="34" charset="0"/>
              </a:rPr>
              <a:t>! </a:t>
            </a:r>
            <a:r>
              <a:rPr lang="en-US" sz="30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Let your gentleness be known to all men. The Lord is at hand</a:t>
            </a:r>
            <a:r>
              <a:rPr lang="en-US" sz="3000" b="1" dirty="0" smtClean="0">
                <a:latin typeface="Arial" panose="020B0604020202020204" pitchFamily="34" charset="0"/>
                <a:cs typeface="Arial" panose="020B0604020202020204" pitchFamily="34" charset="0"/>
              </a:rPr>
              <a:t>. </a:t>
            </a:r>
            <a:r>
              <a:rPr lang="en-US" sz="30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Be anxious for nothing, but in everything by prayer and supplication, with thanksgiving, let your requests be made known to God; </a:t>
            </a:r>
            <a:r>
              <a:rPr lang="en-US" sz="30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000" b="1" dirty="0">
                <a:latin typeface="Arial" panose="020B0604020202020204" pitchFamily="34" charset="0"/>
                <a:cs typeface="Arial" panose="020B0604020202020204" pitchFamily="34" charset="0"/>
              </a:rPr>
              <a:t>and the peace of God, which surpasses all understanding, will guard your hearts and minds through Christ Jesus.</a:t>
            </a:r>
          </a:p>
        </p:txBody>
      </p:sp>
      <p:sp>
        <p:nvSpPr>
          <p:cNvPr id="3" name="Rectangle 2"/>
          <p:cNvSpPr/>
          <p:nvPr/>
        </p:nvSpPr>
        <p:spPr>
          <a:xfrm>
            <a:off x="2869798" y="4679"/>
            <a:ext cx="64524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C00000"/>
                  </a:solidFill>
                </a:ln>
                <a:solidFill>
                  <a:sysClr val="windowText" lastClr="000000"/>
                </a:solidFill>
                <a:effectLst>
                  <a:outerShdw blurRad="50800" dist="39000" dir="5460000" algn="tl">
                    <a:srgbClr val="000000">
                      <a:alpha val="38000"/>
                    </a:srgbClr>
                  </a:outerShdw>
                </a:effectLst>
                <a:latin typeface="Imprint MT Shadow" panose="04020605060303030202" pitchFamily="82" charset="0"/>
                <a:cs typeface="Arial" panose="020B0604020202020204" pitchFamily="34" charset="0"/>
              </a:rPr>
              <a:t>Philippians 4:1-7</a:t>
            </a:r>
            <a:endParaRPr lang="en-US" sz="5400" b="1" cap="none" spc="600" dirty="0">
              <a:ln w="11430">
                <a:solidFill>
                  <a:srgbClr val="C00000"/>
                </a:solidFill>
              </a:ln>
              <a:solidFill>
                <a:sysClr val="windowText" lastClr="000000"/>
              </a:solidFill>
              <a:effectLst>
                <a:outerShdw blurRad="50800" dist="39000" dir="5460000" algn="tl">
                  <a:srgbClr val="000000">
                    <a:alpha val="38000"/>
                  </a:srgbClr>
                </a:outerShdw>
              </a:effectLst>
              <a:latin typeface="Imprint MT Shadow" panose="04020605060303030202" pitchFamily="82" charset="0"/>
              <a:cs typeface="Arial" panose="020B0604020202020204" pitchFamily="34"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2318" y="4136886"/>
            <a:ext cx="10067364" cy="923330"/>
          </a:xfrm>
          <a:prstGeom prst="rect">
            <a:avLst/>
          </a:prstGeom>
          <a:solidFill>
            <a:srgbClr val="000000">
              <a:alpha val="60000"/>
            </a:srgbClr>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anxious for nothing, but </a:t>
            </a:r>
            <a:r>
              <a:rPr lang="en-US" b="1" i="1" u="sng"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everything by prayer and supplication, with thanksgiving</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let your requests be made known to God;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peace of God, which surpasses all understanding, will guard your hearts and minds through Christ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(Phil 4:6-7).</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5612617" y="0"/>
            <a:ext cx="6457217" cy="923330"/>
          </a:xfrm>
          <a:prstGeom prst="rect">
            <a:avLst/>
          </a:prstGeom>
          <a:solidFill>
            <a:srgbClr val="FFFFFF">
              <a:alpha val="69804"/>
            </a:srgbClr>
          </a:solidFill>
          <a:effectLst>
            <a:softEdge rad="114300"/>
          </a:effectLst>
        </p:spPr>
        <p:txBody>
          <a:bodyPr wrap="none" lIns="91440" tIns="45720" rIns="91440" bIns="45720">
            <a:spAutoFit/>
          </a:bodyPr>
          <a:lstStyle/>
          <a:p>
            <a:pPr algn="ctr"/>
            <a:r>
              <a:rPr lang="en-US" sz="5400" b="1" cap="none" spc="600" dirty="0" smtClean="0">
                <a:ln w="10541" cmpd="sng">
                  <a:solidFill>
                    <a:schemeClr val="accent4">
                      <a:lumMod val="60000"/>
                      <a:lumOff val="40000"/>
                    </a:schemeClr>
                  </a:solidFill>
                  <a:prstDash val="solid"/>
                </a:ln>
                <a:solidFill>
                  <a:schemeClr val="tx1">
                    <a:lumMod val="95000"/>
                    <a:lumOff val="5000"/>
                  </a:schemeClr>
                </a:solidFill>
                <a:effectLst/>
                <a:latin typeface="Glass Houses" panose="020B0600050302020204" pitchFamily="34" charset="0"/>
              </a:rPr>
              <a:t>Shattered Lives</a:t>
            </a:r>
            <a:endParaRPr lang="en-US" sz="5400" b="1" cap="none" spc="600" dirty="0">
              <a:ln w="10541" cmpd="sng">
                <a:solidFill>
                  <a:schemeClr val="accent4">
                    <a:lumMod val="60000"/>
                    <a:lumOff val="40000"/>
                  </a:schemeClr>
                </a:solidFill>
                <a:prstDash val="solid"/>
              </a:ln>
              <a:solidFill>
                <a:schemeClr val="tx1">
                  <a:lumMod val="95000"/>
                  <a:lumOff val="5000"/>
                </a:schemeClr>
              </a:solidFill>
              <a:effectLst/>
              <a:latin typeface="Glass Houses" panose="020B0600050302020204" pitchFamily="34" charset="0"/>
            </a:endParaRPr>
          </a:p>
        </p:txBody>
      </p:sp>
      <p:sp>
        <p:nvSpPr>
          <p:cNvPr id="2" name="TextBox 1"/>
          <p:cNvSpPr txBox="1"/>
          <p:nvPr/>
        </p:nvSpPr>
        <p:spPr>
          <a:xfrm>
            <a:off x="7261411" y="833718"/>
            <a:ext cx="4700845" cy="1384995"/>
          </a:xfrm>
          <a:prstGeom prst="rect">
            <a:avLst/>
          </a:prstGeom>
          <a:solidFill>
            <a:srgbClr val="000000">
              <a:alpha val="60000"/>
            </a:srgbClr>
          </a:solidFill>
          <a:effectLst>
            <a:softEdge rad="63500"/>
          </a:effectLst>
        </p:spPr>
        <p:txBody>
          <a:bodyPr wrap="square" rtlCol="0">
            <a:spAutoFit/>
          </a:bodyPr>
          <a:lstStyle/>
          <a:p>
            <a:pPr algn="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days have passed, my plans are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shattered</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17:11.</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062318" y="3429000"/>
            <a:ext cx="10067364" cy="707886"/>
          </a:xfrm>
          <a:prstGeom prst="rect">
            <a:avLst/>
          </a:prstGeom>
          <a:solidFill>
            <a:srgbClr val="FFFFFF">
              <a:alpha val="69804"/>
            </a:srgbClr>
          </a:solidFill>
        </p:spPr>
        <p:txBody>
          <a:bodyPr wrap="square" rtlCol="0">
            <a:spAutoFit/>
          </a:bodyPr>
          <a:lstStyle/>
          <a:p>
            <a:pPr marL="342900" indent="-342900">
              <a:buFont typeface="Wingdings" panose="05000000000000000000" pitchFamily="2" charset="2"/>
              <a:buChar char="Ø"/>
            </a:pPr>
            <a:r>
              <a:rPr lang="en-US" sz="2000" b="1"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you carry on? Focus? Gain purpose? Find peace that is now elusive?</a:t>
            </a:r>
          </a:p>
          <a:p>
            <a:pPr marL="342900" indent="-342900">
              <a:buFont typeface="Wingdings" panose="05000000000000000000" pitchFamily="2" charset="2"/>
              <a:buChar char="Ø"/>
            </a:pPr>
            <a:r>
              <a:rPr lang="en-US" sz="2000" b="1"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we do when our emotional and spiritual strength have evaporated?</a:t>
            </a:r>
            <a:endParaRPr lang="en-US" sz="20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05584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strVal val="#ppt_w*0.70"/>
                                          </p:val>
                                        </p:tav>
                                        <p:tav tm="100000">
                                          <p:val>
                                            <p:strVal val="#ppt_w"/>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8"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ppt_x</p:attrName>
                                        </p:attrNameLst>
                                      </p:cBhvr>
                                      <p:tavLst>
                                        <p:tav tm="0">
                                          <p:val>
                                            <p:strVal val="#ppt_x"/>
                                          </p:val>
                                        </p:tav>
                                        <p:tav tm="100000">
                                          <p:val>
                                            <p:strVal val="#ppt_x"/>
                                          </p:val>
                                        </p:tav>
                                      </p:tavLst>
                                    </p:anim>
                                    <p:anim calcmode="lin" valueType="num">
                                      <p:cBhvr>
                                        <p:cTn id="3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uiExpand="1"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609600" y="17925"/>
            <a:ext cx="10954871" cy="984885"/>
          </a:xfrm>
          <a:prstGeom prst="rect">
            <a:avLst/>
          </a:prstGeom>
          <a:noFill/>
        </p:spPr>
        <p:txBody>
          <a:bodyPr wrap="square" rtlCol="0">
            <a:spAutoFit/>
          </a:bodyPr>
          <a:lstStyle/>
          <a:p>
            <a:pPr algn="r"/>
            <a:r>
              <a:rPr lang="en-US" sz="2900" b="1" dirty="0">
                <a:ln>
                  <a:solidFill>
                    <a:schemeClr val="bg1">
                      <a:lumMod val="65000"/>
                    </a:schemeClr>
                  </a:solidFill>
                </a:ln>
                <a:latin typeface="Arial" panose="020B0604020202020204" pitchFamily="34" charset="0"/>
                <a:cs typeface="Arial" panose="020B0604020202020204" pitchFamily="34" charset="0"/>
              </a:rPr>
              <a:t>The effective, fervent prayer of a righteous man avails </a:t>
            </a:r>
            <a:r>
              <a:rPr lang="en-US" sz="2900" b="1" dirty="0" smtClean="0">
                <a:ln>
                  <a:solidFill>
                    <a:schemeClr val="bg1">
                      <a:lumMod val="65000"/>
                    </a:schemeClr>
                  </a:solidFill>
                </a:ln>
                <a:latin typeface="Arial" panose="020B0604020202020204" pitchFamily="34" charset="0"/>
                <a:cs typeface="Arial" panose="020B0604020202020204" pitchFamily="34" charset="0"/>
              </a:rPr>
              <a:t>much,</a:t>
            </a:r>
          </a:p>
          <a:p>
            <a:pPr algn="r"/>
            <a:r>
              <a:rPr lang="en-US" sz="2900" b="1" dirty="0" smtClean="0">
                <a:latin typeface="Arial" panose="020B0604020202020204" pitchFamily="34" charset="0"/>
                <a:cs typeface="Arial" panose="020B0604020202020204" pitchFamily="34" charset="0"/>
              </a:rPr>
              <a:t>James 5:16</a:t>
            </a:r>
            <a:endParaRPr lang="en-US" sz="2900" b="1" dirty="0">
              <a:latin typeface="Arial" panose="020B0604020202020204" pitchFamily="34" charset="0"/>
              <a:cs typeface="Arial" panose="020B0604020202020204" pitchFamily="34" charset="0"/>
            </a:endParaRPr>
          </a:p>
        </p:txBody>
      </p:sp>
      <p:sp>
        <p:nvSpPr>
          <p:cNvPr id="7" name="TextBox 6"/>
          <p:cNvSpPr txBox="1"/>
          <p:nvPr/>
        </p:nvSpPr>
        <p:spPr>
          <a:xfrm>
            <a:off x="5732980" y="1254622"/>
            <a:ext cx="6359704" cy="2585323"/>
          </a:xfrm>
          <a:prstGeom prst="rect">
            <a:avLst/>
          </a:prstGeom>
          <a:solidFill>
            <a:srgbClr val="FFFFFF">
              <a:alpha val="69804"/>
            </a:srgbClr>
          </a:solidFill>
        </p:spPr>
        <p:txBody>
          <a:bodyPr wrap="square" rtlCol="0">
            <a:spAutoFit/>
          </a:bodyPr>
          <a:lstStyle/>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ews of Sodom’s destruction)—Gen 18:20-33</a:t>
            </a:r>
          </a:p>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Elijah</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(News of prophets’ slaughter)—1 Ki 18:1-40</a:t>
            </a:r>
          </a:p>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Hezekiah</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(Sennacherib’s letter)—2 Ki 19:14-19</a:t>
            </a:r>
          </a:p>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Nehemiah</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(Jerusalem’s condition)—Neh 1:2-11</a:t>
            </a:r>
          </a:p>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Christians</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(Threatened)—Ac 4:21-31</a:t>
            </a:r>
          </a:p>
          <a:p>
            <a:pPr>
              <a:lnSpc>
                <a:spcPct val="150000"/>
              </a:lnSpc>
            </a:pPr>
            <a:r>
              <a:rPr lang="en-US"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(Facing the cross)—Matt 26:36-39</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41190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6">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 calcmode="lin" valueType="num">
                                      <p:cBhvr>
                                        <p:cTn id="20" dur="2000" fill="hold"/>
                                        <p:tgtEl>
                                          <p:spTgt spid="7">
                                            <p:bg/>
                                          </p:spTgt>
                                        </p:tgtEl>
                                        <p:attrNameLst>
                                          <p:attrName>ppt_w</p:attrName>
                                        </p:attrNameLst>
                                      </p:cBhvr>
                                      <p:tavLst>
                                        <p:tav tm="0">
                                          <p:val>
                                            <p:strVal val="#ppt_w*0.70"/>
                                          </p:val>
                                        </p:tav>
                                        <p:tav tm="100000">
                                          <p:val>
                                            <p:strVal val="#ppt_w"/>
                                          </p:val>
                                        </p:tav>
                                      </p:tavLst>
                                    </p:anim>
                                    <p:anim calcmode="lin" valueType="num">
                                      <p:cBhvr>
                                        <p:cTn id="21" dur="2000" fill="hold"/>
                                        <p:tgtEl>
                                          <p:spTgt spid="7">
                                            <p:bg/>
                                          </p:spTgt>
                                        </p:tgtEl>
                                        <p:attrNameLst>
                                          <p:attrName>ppt_h</p:attrName>
                                        </p:attrNameLst>
                                      </p:cBhvr>
                                      <p:tavLst>
                                        <p:tav tm="0">
                                          <p:val>
                                            <p:strVal val="#ppt_h"/>
                                          </p:val>
                                        </p:tav>
                                        <p:tav tm="100000">
                                          <p:val>
                                            <p:strVal val="#ppt_h"/>
                                          </p:val>
                                        </p:tav>
                                      </p:tavLst>
                                    </p:anim>
                                    <p:animEffect transition="in" filter="fade">
                                      <p:cBhvr>
                                        <p:cTn id="22" dur="2000"/>
                                        <p:tgtEl>
                                          <p:spTgt spid="7">
                                            <p:bg/>
                                          </p:spTgt>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7"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2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4" dur="2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5" dur="20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 calcmode="lin" valueType="num">
                                      <p:cBhvr>
                                        <p:cTn id="40" dur="2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41" dur="2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42" dur="20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p:cTn id="47" dur="2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48"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49" dur="2000"/>
                                        <p:tgtEl>
                                          <p:spTgt spid="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 calcmode="lin" valueType="num">
                                      <p:cBhvr>
                                        <p:cTn id="54" dur="2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55" dur="2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56" dur="20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 calcmode="lin" valueType="num">
                                      <p:cBhvr>
                                        <p:cTn id="61" dur="2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62" dur="2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63"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7"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342965" y="0"/>
            <a:ext cx="68490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2966" y="188258"/>
            <a:ext cx="6935056" cy="6601807"/>
          </a:xfrm>
          <a:prstGeom prst="rect">
            <a:avLst/>
          </a:prstGeom>
          <a:noFill/>
        </p:spPr>
        <p:txBody>
          <a:bodyPr wrap="square" rtlCol="0">
            <a:spAutoFit/>
          </a:bodyPr>
          <a:lstStyle/>
          <a:p>
            <a:pPr algn="ctr"/>
            <a:r>
              <a:rPr lang="en-US" sz="3200" b="1" spc="300"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Model Prayer:</a:t>
            </a:r>
          </a:p>
          <a:p>
            <a:pPr algn="ctr"/>
            <a:r>
              <a:rPr lang="en-US" sz="2300" b="1" spc="300" dirty="0" smtClean="0">
                <a:solidFill>
                  <a:schemeClr val="bg1"/>
                </a:solidFill>
                <a:effectLst>
                  <a:outerShdw blurRad="38100" dist="38100" dir="2700000" algn="tl">
                    <a:srgbClr val="000000">
                      <a:alpha val="43137"/>
                    </a:srgbClr>
                  </a:outerShdw>
                </a:effectLst>
                <a:latin typeface="Constantia" panose="02030602050306030303" pitchFamily="18" charset="0"/>
              </a:rPr>
              <a:t>(Matt 6:9-13)</a:t>
            </a:r>
          </a:p>
          <a:p>
            <a:pPr algn="ctr"/>
            <a:r>
              <a:rPr lang="en-US" sz="2300" b="1" dirty="0" smtClean="0">
                <a:solidFill>
                  <a:schemeClr val="bg1"/>
                </a:solidFill>
                <a:effectLst>
                  <a:outerShdw blurRad="38100" dist="38100" dir="2700000" algn="tl">
                    <a:srgbClr val="000000">
                      <a:alpha val="43137"/>
                    </a:srgbClr>
                  </a:outerShdw>
                </a:effectLst>
                <a:latin typeface="Constantia" panose="02030602050306030303" pitchFamily="18" charset="0"/>
              </a:rPr>
              <a:t>The voice of faith  speaking to the  focus of faith</a:t>
            </a:r>
          </a:p>
          <a:p>
            <a:pPr marL="342900" indent="-342900">
              <a:lnSpc>
                <a:spcPct val="150000"/>
              </a:lnSpc>
              <a:buFont typeface="Wingdings" panose="05000000000000000000" pitchFamily="2" charset="2"/>
              <a:buChar char="§"/>
            </a:pPr>
            <a:endPar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endParaRP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Our Father</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(Relationship)</a:t>
            </a: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In Heaven</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(Omnipotence)</a:t>
            </a: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Hallowed</a:t>
            </a:r>
            <a:r>
              <a:rPr lang="en-US" sz="2800" b="1" dirty="0">
                <a:solidFill>
                  <a:schemeClr val="bg1"/>
                </a:solidFill>
                <a:effectLst>
                  <a:outerShdw blurRad="38100" dist="38100" dir="2700000" algn="tl">
                    <a:srgbClr val="000000">
                      <a:alpha val="43137"/>
                    </a:srgbClr>
                  </a:outerShdw>
                </a:effectLst>
                <a:latin typeface="Constantia" panose="02030602050306030303" pitchFamily="18" charset="0"/>
              </a:rPr>
              <a:t>:</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(Reverence)</a:t>
            </a: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Kingdom / Will</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(Rule)</a:t>
            </a: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Daily Bread</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(Trust)</a:t>
            </a:r>
          </a:p>
          <a:p>
            <a:pPr marL="342900" indent="-342900">
              <a:lnSpc>
                <a:spcPct val="150000"/>
              </a:lnSpc>
              <a:buFont typeface="Wingdings" panose="05000000000000000000" pitchFamily="2" charset="2"/>
              <a:buChar char="§"/>
            </a:pP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Forgive as we forgive</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(Mercy)</a:t>
            </a:r>
          </a:p>
          <a:p>
            <a:pPr marL="342900" indent="-342900">
              <a:lnSpc>
                <a:spcPct val="150000"/>
              </a:lnSpc>
              <a:buFont typeface="Wingdings" panose="05000000000000000000" pitchFamily="2" charset="2"/>
              <a:buChar char="§"/>
            </a:pPr>
            <a:r>
              <a:rPr lang="en-US" sz="2800" b="1" dirty="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L</a:t>
            </a:r>
            <a:r>
              <a:rPr lang="en-US" sz="2800" b="1" dirty="0" smtClean="0">
                <a:ln>
                  <a:solidFill>
                    <a:srgbClr val="C00000"/>
                  </a:solidFill>
                </a:ln>
                <a:solidFill>
                  <a:schemeClr val="bg1"/>
                </a:solidFill>
                <a:effectLst>
                  <a:outerShdw blurRad="38100" dist="38100" dir="2700000" algn="tl">
                    <a:srgbClr val="000000">
                      <a:alpha val="43137"/>
                    </a:srgbClr>
                  </a:outerShdw>
                </a:effectLst>
                <a:latin typeface="Constantia" panose="02030602050306030303" pitchFamily="18" charset="0"/>
              </a:rPr>
              <a:t>ead us not</a:t>
            </a:r>
            <a:r>
              <a:rPr lang="en-US" sz="2800" b="1" dirty="0" smtClean="0">
                <a:solidFill>
                  <a:schemeClr val="bg1"/>
                </a:solidFill>
                <a:effectLst>
                  <a:outerShdw blurRad="38100" dist="38100" dir="2700000" algn="tl">
                    <a:srgbClr val="000000">
                      <a:alpha val="43137"/>
                    </a:srgbClr>
                  </a:outerShdw>
                </a:effectLst>
                <a:latin typeface="Constantia" panose="02030602050306030303" pitchFamily="18" charset="0"/>
              </a:rPr>
              <a:t>: (Caution)</a:t>
            </a:r>
            <a:endParaRPr lang="en-US" sz="2800" b="1" dirty="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12280584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p:cTn id="10" dur="2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10">
                                            <p:txEl>
                                              <p:pRg st="0" end="0"/>
                                            </p:txEl>
                                          </p:spTgt>
                                        </p:tgtEl>
                                      </p:cBhvr>
                                    </p:animEffec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p:cTn id="16" dur="2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7" dur="2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8" dur="2000"/>
                                        <p:tgtEl>
                                          <p:spTgt spid="10">
                                            <p:txEl>
                                              <p:pRg st="1" end="1"/>
                                            </p:txEl>
                                          </p:spTgt>
                                        </p:tgtEl>
                                      </p:cBhvr>
                                    </p:animEffect>
                                  </p:childTnLst>
                                </p:cTn>
                              </p:par>
                            </p:childTnLst>
                          </p:cTn>
                        </p:par>
                        <p:par>
                          <p:cTn id="19" fill="hold">
                            <p:stCondLst>
                              <p:cond delay="4000"/>
                            </p:stCondLst>
                            <p:childTnLst>
                              <p:par>
                                <p:cTn id="20" presetID="55" presetClass="entr" presetSubtype="0"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2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23" dur="2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24" dur="20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p:cTn id="29" dur="2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30" dur="2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31" dur="20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 calcmode="lin" valueType="num">
                                      <p:cBhvr>
                                        <p:cTn id="36" dur="2000" fill="hold"/>
                                        <p:tgtEl>
                                          <p:spTgt spid="10">
                                            <p:txEl>
                                              <p:pRg st="5" end="5"/>
                                            </p:txEl>
                                          </p:spTgt>
                                        </p:tgtEl>
                                        <p:attrNameLst>
                                          <p:attrName>ppt_w</p:attrName>
                                        </p:attrNameLst>
                                      </p:cBhvr>
                                      <p:tavLst>
                                        <p:tav tm="0">
                                          <p:val>
                                            <p:strVal val="#ppt_w*0.70"/>
                                          </p:val>
                                        </p:tav>
                                        <p:tav tm="100000">
                                          <p:val>
                                            <p:strVal val="#ppt_w"/>
                                          </p:val>
                                        </p:tav>
                                      </p:tavLst>
                                    </p:anim>
                                    <p:anim calcmode="lin" valueType="num">
                                      <p:cBhvr>
                                        <p:cTn id="37" dur="2000" fill="hold"/>
                                        <p:tgtEl>
                                          <p:spTgt spid="10">
                                            <p:txEl>
                                              <p:pRg st="5" end="5"/>
                                            </p:txEl>
                                          </p:spTgt>
                                        </p:tgtEl>
                                        <p:attrNameLst>
                                          <p:attrName>ppt_h</p:attrName>
                                        </p:attrNameLst>
                                      </p:cBhvr>
                                      <p:tavLst>
                                        <p:tav tm="0">
                                          <p:val>
                                            <p:strVal val="#ppt_h"/>
                                          </p:val>
                                        </p:tav>
                                        <p:tav tm="100000">
                                          <p:val>
                                            <p:strVal val="#ppt_h"/>
                                          </p:val>
                                        </p:tav>
                                      </p:tavLst>
                                    </p:anim>
                                    <p:animEffect transition="in" filter="fade">
                                      <p:cBhvr>
                                        <p:cTn id="38" dur="20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p:cTn id="43" dur="2000" fill="hold"/>
                                        <p:tgtEl>
                                          <p:spTgt spid="10">
                                            <p:txEl>
                                              <p:pRg st="6" end="6"/>
                                            </p:txEl>
                                          </p:spTgt>
                                        </p:tgtEl>
                                        <p:attrNameLst>
                                          <p:attrName>ppt_w</p:attrName>
                                        </p:attrNameLst>
                                      </p:cBhvr>
                                      <p:tavLst>
                                        <p:tav tm="0">
                                          <p:val>
                                            <p:strVal val="#ppt_w*0.70"/>
                                          </p:val>
                                        </p:tav>
                                        <p:tav tm="100000">
                                          <p:val>
                                            <p:strVal val="#ppt_w"/>
                                          </p:val>
                                        </p:tav>
                                      </p:tavLst>
                                    </p:anim>
                                    <p:anim calcmode="lin" valueType="num">
                                      <p:cBhvr>
                                        <p:cTn id="44" dur="2000" fill="hold"/>
                                        <p:tgtEl>
                                          <p:spTgt spid="10">
                                            <p:txEl>
                                              <p:pRg st="6" end="6"/>
                                            </p:txEl>
                                          </p:spTgt>
                                        </p:tgtEl>
                                        <p:attrNameLst>
                                          <p:attrName>ppt_h</p:attrName>
                                        </p:attrNameLst>
                                      </p:cBhvr>
                                      <p:tavLst>
                                        <p:tav tm="0">
                                          <p:val>
                                            <p:strVal val="#ppt_h"/>
                                          </p:val>
                                        </p:tav>
                                        <p:tav tm="100000">
                                          <p:val>
                                            <p:strVal val="#ppt_h"/>
                                          </p:val>
                                        </p:tav>
                                      </p:tavLst>
                                    </p:anim>
                                    <p:animEffect transition="in" filter="fade">
                                      <p:cBhvr>
                                        <p:cTn id="45" dur="20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 calcmode="lin" valueType="num">
                                      <p:cBhvr>
                                        <p:cTn id="50" dur="2000" fill="hold"/>
                                        <p:tgtEl>
                                          <p:spTgt spid="10">
                                            <p:txEl>
                                              <p:pRg st="7" end="7"/>
                                            </p:txEl>
                                          </p:spTgt>
                                        </p:tgtEl>
                                        <p:attrNameLst>
                                          <p:attrName>ppt_w</p:attrName>
                                        </p:attrNameLst>
                                      </p:cBhvr>
                                      <p:tavLst>
                                        <p:tav tm="0">
                                          <p:val>
                                            <p:strVal val="#ppt_w*0.70"/>
                                          </p:val>
                                        </p:tav>
                                        <p:tav tm="100000">
                                          <p:val>
                                            <p:strVal val="#ppt_w"/>
                                          </p:val>
                                        </p:tav>
                                      </p:tavLst>
                                    </p:anim>
                                    <p:anim calcmode="lin" valueType="num">
                                      <p:cBhvr>
                                        <p:cTn id="51" dur="2000" fill="hold"/>
                                        <p:tgtEl>
                                          <p:spTgt spid="10">
                                            <p:txEl>
                                              <p:pRg st="7" end="7"/>
                                            </p:txEl>
                                          </p:spTgt>
                                        </p:tgtEl>
                                        <p:attrNameLst>
                                          <p:attrName>ppt_h</p:attrName>
                                        </p:attrNameLst>
                                      </p:cBhvr>
                                      <p:tavLst>
                                        <p:tav tm="0">
                                          <p:val>
                                            <p:strVal val="#ppt_h"/>
                                          </p:val>
                                        </p:tav>
                                        <p:tav tm="100000">
                                          <p:val>
                                            <p:strVal val="#ppt_h"/>
                                          </p:val>
                                        </p:tav>
                                      </p:tavLst>
                                    </p:anim>
                                    <p:animEffect transition="in" filter="fade">
                                      <p:cBhvr>
                                        <p:cTn id="52" dur="2000"/>
                                        <p:tgtEl>
                                          <p:spTgt spid="1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 calcmode="lin" valueType="num">
                                      <p:cBhvr>
                                        <p:cTn id="57" dur="2000" fill="hold"/>
                                        <p:tgtEl>
                                          <p:spTgt spid="10">
                                            <p:txEl>
                                              <p:pRg st="8" end="8"/>
                                            </p:txEl>
                                          </p:spTgt>
                                        </p:tgtEl>
                                        <p:attrNameLst>
                                          <p:attrName>ppt_w</p:attrName>
                                        </p:attrNameLst>
                                      </p:cBhvr>
                                      <p:tavLst>
                                        <p:tav tm="0">
                                          <p:val>
                                            <p:strVal val="#ppt_w*0.70"/>
                                          </p:val>
                                        </p:tav>
                                        <p:tav tm="100000">
                                          <p:val>
                                            <p:strVal val="#ppt_w"/>
                                          </p:val>
                                        </p:tav>
                                      </p:tavLst>
                                    </p:anim>
                                    <p:anim calcmode="lin" valueType="num">
                                      <p:cBhvr>
                                        <p:cTn id="58" dur="2000" fill="hold"/>
                                        <p:tgtEl>
                                          <p:spTgt spid="10">
                                            <p:txEl>
                                              <p:pRg st="8" end="8"/>
                                            </p:txEl>
                                          </p:spTgt>
                                        </p:tgtEl>
                                        <p:attrNameLst>
                                          <p:attrName>ppt_h</p:attrName>
                                        </p:attrNameLst>
                                      </p:cBhvr>
                                      <p:tavLst>
                                        <p:tav tm="0">
                                          <p:val>
                                            <p:strVal val="#ppt_h"/>
                                          </p:val>
                                        </p:tav>
                                        <p:tav tm="100000">
                                          <p:val>
                                            <p:strVal val="#ppt_h"/>
                                          </p:val>
                                        </p:tav>
                                      </p:tavLst>
                                    </p:anim>
                                    <p:animEffect transition="in" filter="fade">
                                      <p:cBhvr>
                                        <p:cTn id="59" dur="2000"/>
                                        <p:tgtEl>
                                          <p:spTgt spid="10">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0">
                                            <p:txEl>
                                              <p:pRg st="9" end="9"/>
                                            </p:txEl>
                                          </p:spTgt>
                                        </p:tgtEl>
                                        <p:attrNameLst>
                                          <p:attrName>style.visibility</p:attrName>
                                        </p:attrNameLst>
                                      </p:cBhvr>
                                      <p:to>
                                        <p:strVal val="visible"/>
                                      </p:to>
                                    </p:set>
                                    <p:anim calcmode="lin" valueType="num">
                                      <p:cBhvr>
                                        <p:cTn id="64" dur="2000" fill="hold"/>
                                        <p:tgtEl>
                                          <p:spTgt spid="10">
                                            <p:txEl>
                                              <p:pRg st="9" end="9"/>
                                            </p:txEl>
                                          </p:spTgt>
                                        </p:tgtEl>
                                        <p:attrNameLst>
                                          <p:attrName>ppt_w</p:attrName>
                                        </p:attrNameLst>
                                      </p:cBhvr>
                                      <p:tavLst>
                                        <p:tav tm="0">
                                          <p:val>
                                            <p:strVal val="#ppt_w*0.70"/>
                                          </p:val>
                                        </p:tav>
                                        <p:tav tm="100000">
                                          <p:val>
                                            <p:strVal val="#ppt_w"/>
                                          </p:val>
                                        </p:tav>
                                      </p:tavLst>
                                    </p:anim>
                                    <p:anim calcmode="lin" valueType="num">
                                      <p:cBhvr>
                                        <p:cTn id="65" dur="2000" fill="hold"/>
                                        <p:tgtEl>
                                          <p:spTgt spid="10">
                                            <p:txEl>
                                              <p:pRg st="9" end="9"/>
                                            </p:txEl>
                                          </p:spTgt>
                                        </p:tgtEl>
                                        <p:attrNameLst>
                                          <p:attrName>ppt_h</p:attrName>
                                        </p:attrNameLst>
                                      </p:cBhvr>
                                      <p:tavLst>
                                        <p:tav tm="0">
                                          <p:val>
                                            <p:strVal val="#ppt_h"/>
                                          </p:val>
                                        </p:tav>
                                        <p:tav tm="100000">
                                          <p:val>
                                            <p:strVal val="#ppt_h"/>
                                          </p:val>
                                        </p:tav>
                                      </p:tavLst>
                                    </p:anim>
                                    <p:animEffect transition="in" filter="fade">
                                      <p:cBhvr>
                                        <p:cTn id="66" dur="2000"/>
                                        <p:tgtEl>
                                          <p:spTgt spid="10">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0">
                                            <p:txEl>
                                              <p:pRg st="10" end="10"/>
                                            </p:txEl>
                                          </p:spTgt>
                                        </p:tgtEl>
                                        <p:attrNameLst>
                                          <p:attrName>style.visibility</p:attrName>
                                        </p:attrNameLst>
                                      </p:cBhvr>
                                      <p:to>
                                        <p:strVal val="visible"/>
                                      </p:to>
                                    </p:set>
                                    <p:anim calcmode="lin" valueType="num">
                                      <p:cBhvr>
                                        <p:cTn id="71" dur="2000" fill="hold"/>
                                        <p:tgtEl>
                                          <p:spTgt spid="10">
                                            <p:txEl>
                                              <p:pRg st="10" end="10"/>
                                            </p:txEl>
                                          </p:spTgt>
                                        </p:tgtEl>
                                        <p:attrNameLst>
                                          <p:attrName>ppt_w</p:attrName>
                                        </p:attrNameLst>
                                      </p:cBhvr>
                                      <p:tavLst>
                                        <p:tav tm="0">
                                          <p:val>
                                            <p:strVal val="#ppt_w*0.70"/>
                                          </p:val>
                                        </p:tav>
                                        <p:tav tm="100000">
                                          <p:val>
                                            <p:strVal val="#ppt_w"/>
                                          </p:val>
                                        </p:tav>
                                      </p:tavLst>
                                    </p:anim>
                                    <p:anim calcmode="lin" valueType="num">
                                      <p:cBhvr>
                                        <p:cTn id="72" dur="2000" fill="hold"/>
                                        <p:tgtEl>
                                          <p:spTgt spid="10">
                                            <p:txEl>
                                              <p:pRg st="10" end="10"/>
                                            </p:txEl>
                                          </p:spTgt>
                                        </p:tgtEl>
                                        <p:attrNameLst>
                                          <p:attrName>ppt_h</p:attrName>
                                        </p:attrNameLst>
                                      </p:cBhvr>
                                      <p:tavLst>
                                        <p:tav tm="0">
                                          <p:val>
                                            <p:strVal val="#ppt_h"/>
                                          </p:val>
                                        </p:tav>
                                        <p:tav tm="100000">
                                          <p:val>
                                            <p:strVal val="#ppt_h"/>
                                          </p:val>
                                        </p:tav>
                                      </p:tavLst>
                                    </p:anim>
                                    <p:animEffect transition="in" filter="fade">
                                      <p:cBhvr>
                                        <p:cTn id="73"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259</Words>
  <Application>Microsoft Office PowerPoint</Application>
  <PresentationFormat>Custom</PresentationFormat>
  <Paragraphs>34</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Glass Houses</vt:lpstr>
      <vt:lpstr>Wingdings</vt:lpstr>
      <vt:lpstr>Imprint MT Shadow</vt:lpstr>
      <vt:lpstr>Constantia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51</cp:revision>
  <dcterms:created xsi:type="dcterms:W3CDTF">2014-08-19T14:33:59Z</dcterms:created>
  <dcterms:modified xsi:type="dcterms:W3CDTF">2016-04-03T15:21:51Z</dcterms:modified>
</cp:coreProperties>
</file>