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70" r:id="rId5"/>
    <p:sldId id="268" r:id="rId6"/>
    <p:sldId id="280" r:id="rId7"/>
    <p:sldId id="281" r:id="rId8"/>
    <p:sldId id="282" r:id="rId9"/>
    <p:sldId id="279" r:id="rId10"/>
  </p:sldIdLst>
  <p:sldSz cx="12192000" cy="6858000"/>
  <p:notesSz cx="6858000" cy="9144000"/>
  <p:embeddedFontLst>
    <p:embeddedFont>
      <p:font typeface="Constantia" panose="02030602050306030303" pitchFamily="18" charset="0"/>
      <p:regular r:id="rId12"/>
      <p:bold r:id="rId13"/>
      <p:italic r:id="rId14"/>
      <p:boldItalic r:id="rId15"/>
    </p:embeddedFont>
    <p:embeddedFont>
      <p:font typeface="Californian FB" panose="0207040306080B030204" pitchFamily="18" charset="0"/>
      <p:regular r:id="rId16"/>
      <p:bold r:id="rId17"/>
      <p:italic r:id="rId18"/>
    </p:embeddedFont>
    <p:embeddedFont>
      <p:font typeface="Monotype Corsiva" panose="03010101010201010101" pitchFamily="66" charset="0"/>
      <p: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169">
          <p15:clr>
            <a:srgbClr val="A4A3A4"/>
          </p15:clr>
        </p15:guide>
        <p15:guide id="4" orient="horz" pos="2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FFE3BB"/>
    <a:srgbClr val="FFE8C8"/>
    <a:srgbClr val="EF1B18"/>
    <a:srgbClr val="FD3435"/>
    <a:srgbClr val="FFFFCC"/>
    <a:srgbClr val="FFFF99"/>
    <a:srgbClr val="EAEAEA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-318" y="-84"/>
      </p:cViewPr>
      <p:guideLst>
        <p:guide orient="horz" pos="2160"/>
        <p:guide orient="horz" pos="2169"/>
        <p:guide orient="horz" pos="215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8E673-1BC6-4C9B-89DC-BC1331A9C547}" type="datetimeFigureOut">
              <a:rPr lang="en-US" smtClean="0"/>
              <a:t>3/27/2016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BA29C0-DF53-48CF-8A94-DA7650A42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282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A29C0-DF53-48CF-8A94-DA7650A42FF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423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A29C0-DF53-48CF-8A94-DA7650A42FF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021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A29C0-DF53-48CF-8A94-DA7650A42FF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275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A29C0-DF53-48CF-8A94-DA7650A42FF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69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A29C0-DF53-48CF-8A94-DA7650A42FF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363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A29C0-DF53-48CF-8A94-DA7650A42FF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862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A29C0-DF53-48CF-8A94-DA7650A42FF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5695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A29C0-DF53-48CF-8A94-DA7650A42FF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7461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A29C0-DF53-48CF-8A94-DA7650A42FF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067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3/27/2016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40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3/27/2016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92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3/27/2016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25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3/27/2016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66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3/27/2016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25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3/27/2016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1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3/27/2016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04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3/27/2016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8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3/27/2016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43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3/27/2016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9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3/27/2016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99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F238B-B3B5-4D5D-AC34-30DB94D37840}" type="datetimeFigureOut">
              <a:rPr lang="en-US" smtClean="0"/>
              <a:t>3/27/2016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876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08600" y="674371"/>
            <a:ext cx="6292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Today’s Reading: 1 Timothy 1:12-17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81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827" y="884396"/>
            <a:ext cx="11792197" cy="589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i="1" baseline="30000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12 </a:t>
            </a:r>
            <a:r>
              <a:rPr 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And I thank Christ Jesus our Lord who has enabled me, because He counted me faithful, putting me into the ministry, </a:t>
            </a:r>
            <a:r>
              <a:rPr lang="en-US" sz="2900" b="1" i="1" baseline="30000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sz="29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although I was formerly a blasphemer, a persecutor, and an insolent man; but I obtained mercy because I did it ignorantly in unbelief. </a:t>
            </a:r>
            <a:r>
              <a:rPr lang="en-US" sz="2900" b="1" i="1" baseline="30000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29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And the grace of our Lord was exceedingly abundant, with faith and love which are in Christ Jesus. </a:t>
            </a:r>
            <a:r>
              <a:rPr lang="en-US" sz="2900" b="1" i="1" baseline="30000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sz="29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This is a faithful saying and worthy of all acceptance, that Christ Jesus came into the world to save sinners, of whom I am chief. </a:t>
            </a:r>
            <a:r>
              <a:rPr lang="en-US" sz="2900" b="1" i="1" baseline="30000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sz="29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However, for this reason I obtained mercy, that in me first Jesus Christ might show all longsuffering, as a pattern to those who are going to believe on Him for everlasting life. </a:t>
            </a:r>
            <a:r>
              <a:rPr lang="en-US" sz="2900" b="1" i="1" baseline="30000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en-US" sz="29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Now to the King eternal, immortal, invisible, to God who alone is wise</a:t>
            </a:r>
            <a:r>
              <a:rPr lang="en-US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be honor and glory forever and ever. Amen.</a:t>
            </a:r>
          </a:p>
        </p:txBody>
      </p:sp>
      <p:sp>
        <p:nvSpPr>
          <p:cNvPr id="3" name="Rectangle 2"/>
          <p:cNvSpPr/>
          <p:nvPr/>
        </p:nvSpPr>
        <p:spPr>
          <a:xfrm>
            <a:off x="2846804" y="0"/>
            <a:ext cx="652614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600" dirty="0" smtClean="0">
                <a:ln w="11430">
                  <a:solidFill>
                    <a:srgbClr val="667EBE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1 Timothy 1:12-17</a:t>
            </a:r>
            <a:endParaRPr lang="en-US" sz="6000" b="1" cap="none" spc="600" dirty="0">
              <a:ln w="11430">
                <a:solidFill>
                  <a:srgbClr val="667EBE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72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612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625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://www.radicallychristian.com/wp-content/uploads/2012/11/broken_peopl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240724" y="0"/>
            <a:ext cx="568777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Everyone Has a Story</a:t>
            </a:r>
            <a:endParaRPr lang="en-US" sz="4800" b="1" cap="none" spc="3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35618" y="4536159"/>
            <a:ext cx="32031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fornian FB" panose="0207040306080B030204" pitchFamily="18" charset="0"/>
              </a:rPr>
              <a:t>Sinfulness</a:t>
            </a:r>
            <a:endParaRPr lang="en-US" sz="5400" b="1" cap="none" spc="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fornian FB" panose="0207040306080B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94615" y="4545451"/>
            <a:ext cx="42066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fornian FB" panose="0207040306080B030204" pitchFamily="18" charset="0"/>
              </a:rPr>
              <a:t>Mercy/Grace</a:t>
            </a:r>
            <a:endParaRPr lang="en-US" sz="5400" b="1" cap="none" spc="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fornian FB" panose="0207040306080B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52698" y="4546793"/>
            <a:ext cx="3690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fornian FB" panose="0207040306080B030204" pitchFamily="18" charset="0"/>
              </a:rPr>
              <a:t>Forgiveness</a:t>
            </a:r>
            <a:endParaRPr lang="en-US" sz="5400" b="1" cap="none" spc="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fornian FB" panose="0207040306080B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899" y="699247"/>
            <a:ext cx="4060265" cy="2585323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Let the redeemed of 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Lord </a:t>
            </a:r>
            <a:r>
              <a:rPr lang="en-US" b="1" i="1" u="sng" dirty="0">
                <a:latin typeface="Arial" panose="020B0604020202020204" pitchFamily="34" charset="0"/>
                <a:cs typeface="Arial" panose="020B0604020202020204" pitchFamily="34" charset="0"/>
              </a:rPr>
              <a:t>tell their </a:t>
            </a:r>
            <a:r>
              <a:rPr lang="en-US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story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(Psa 107:2, NIV).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Restore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to me the joy of Your salvation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uphold me by Your generous Spirit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Then </a:t>
            </a:r>
            <a:r>
              <a:rPr lang="en-US" b="1" i="1" u="sng" dirty="0">
                <a:latin typeface="Arial" panose="020B0604020202020204" pitchFamily="34" charset="0"/>
                <a:cs typeface="Arial" panose="020B0604020202020204" pitchFamily="34" charset="0"/>
              </a:rPr>
              <a:t>I will teach transgressors Your ways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sinners shall be converted to 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(Psa 51:12-13).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3429000"/>
            <a:ext cx="10945906" cy="2862322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 I have a past—of which I am regretful? (Acts 26:9-11; 1 Tim 1:15).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 I have “skeletons” in my family closet? (Matt 1:1-5; Jn 8:41).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Have I caved at a crucial time in my life, and grieved? (Matt  26:69-75).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Have my “weaknesses” devastated my family? (2 Sam 11; 2 Sam 12:10).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Have I disappointed those who trusted me? (Acts 13:13).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07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3" grpId="1"/>
      <p:bldP spid="5" grpId="0"/>
      <p:bldP spid="5" grpId="1"/>
      <p:bldP spid="7" grpId="0"/>
      <p:bldP spid="7" grpId="1"/>
      <p:bldP spid="4" grpId="0" uiExpand="1" build="p" bldLvl="5" animBg="1"/>
      <p:bldP spid="8" grpId="0" uiExpand="1" build="p" bldLvl="5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28518" y="0"/>
            <a:ext cx="591219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30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Then </a:t>
            </a:r>
            <a:r>
              <a:rPr lang="en-US" sz="4800" b="1" u="sng" cap="none" spc="30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You</a:t>
            </a:r>
            <a:r>
              <a:rPr lang="en-US" sz="4800" b="1" cap="none" spc="30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have a Story</a:t>
            </a:r>
            <a:endParaRPr lang="en-US" sz="4800" b="1" cap="none" spc="300" dirty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0" y="1595718"/>
            <a:ext cx="5513294" cy="3170099"/>
          </a:xfrm>
          <a:prstGeom prst="rect">
            <a:avLst/>
          </a:prstGeom>
          <a:solidFill>
            <a:srgbClr val="000000">
              <a:alpha val="50196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“And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when the scribes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Pharisees saw Him eating with the tax collectors and sinners, they said to His disciples, h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ow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 it that He eats and drinks with tax collectors and sinners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 When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Jesus heard it, He said to them, t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hose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who are well have no need of a physician, but those who are sick. </a:t>
            </a:r>
            <a:r>
              <a:rPr lang="en-US" sz="2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 did not come to call the righteous, but sinners, to </a:t>
            </a:r>
            <a:r>
              <a:rPr lang="en-US" sz="2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repentance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algn="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(Mark 2:16-17).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3435" y="2501153"/>
            <a:ext cx="5611906" cy="2585323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Rahab the harlot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(Josh 6:17; Jas 2:25; Heb 11:31).</a:t>
            </a:r>
          </a:p>
          <a:p>
            <a:pPr>
              <a:lnSpc>
                <a:spcPct val="150000"/>
              </a:lnSpc>
            </a:pP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Adulterous Woman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(Jn 8:1-11).</a:t>
            </a:r>
          </a:p>
          <a:p>
            <a:pPr>
              <a:lnSpc>
                <a:spcPct val="150000"/>
              </a:lnSpc>
            </a:pP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Sinful Woman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(Lk 7:36-48).</a:t>
            </a:r>
          </a:p>
          <a:p>
            <a:pPr>
              <a:lnSpc>
                <a:spcPct val="150000"/>
              </a:lnSpc>
            </a:pP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Saul of Tarsus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(1 Tim 1:12-17).</a:t>
            </a:r>
          </a:p>
          <a:p>
            <a:pPr>
              <a:lnSpc>
                <a:spcPct val="150000"/>
              </a:lnSpc>
            </a:pP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Christians of Corinth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(1 Cor 6:9-11).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And,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Checkered Past (“Just as I am”).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89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uiExpand="1" build="p" bldLvl="5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32315" y="0"/>
            <a:ext cx="414728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300" dirty="0" smtClean="0">
                <a:ln w="10541" cmpd="sng">
                  <a:solidFill>
                    <a:srgbClr val="00B0F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Your Story . . . </a:t>
            </a:r>
            <a:endParaRPr lang="en-US" sz="4800" b="1" cap="none" spc="300" dirty="0">
              <a:ln w="10541" cmpd="sng">
                <a:solidFill>
                  <a:srgbClr val="00B0F0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3694" y="986118"/>
            <a:ext cx="912607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. . . Reveals your Belief about Grace,</a:t>
            </a:r>
          </a:p>
          <a:p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. . . Reveals your  Moral Values,</a:t>
            </a:r>
          </a:p>
          <a:p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. . . Reveals that you Conquered your Past.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4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40245" y="0"/>
            <a:ext cx="39115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pc="3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tantia" panose="02030602050306030303" pitchFamily="18" charset="0"/>
              </a:rPr>
              <a:t>Just as I am</a:t>
            </a:r>
            <a:endParaRPr lang="en-US" sz="4800" b="1" spc="3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nstantia" panose="0203060205030603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91753" y="4061011"/>
            <a:ext cx="5208494" cy="1569660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I come broken to be minded,</a:t>
            </a:r>
          </a:p>
          <a:p>
            <a:pPr algn="ctr"/>
            <a:r>
              <a:rPr lang="en-US" sz="2400" b="1" dirty="0" smtClean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I come wounded to be healed,</a:t>
            </a:r>
          </a:p>
          <a:p>
            <a:pPr algn="ctr"/>
            <a:r>
              <a:rPr lang="en-US" sz="2400" b="1" dirty="0" smtClean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I come desperate to be rescued,</a:t>
            </a:r>
          </a:p>
          <a:p>
            <a:pPr algn="ctr"/>
            <a:r>
              <a:rPr lang="en-US" sz="2400" b="1" dirty="0" smtClean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I come empty to be filled.</a:t>
            </a:r>
            <a:endParaRPr lang="en-US" sz="2400" b="1" dirty="0">
              <a:ln>
                <a:solidFill>
                  <a:srgbClr val="C00000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50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352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2374</TotalTime>
  <Words>368</Words>
  <Application>Microsoft Office PowerPoint</Application>
  <PresentationFormat>Custom</PresentationFormat>
  <Paragraphs>42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Constantia</vt:lpstr>
      <vt:lpstr>Californian FB</vt:lpstr>
      <vt:lpstr>Monotype Corsiva</vt:lpstr>
      <vt:lpstr>Calibri</vt:lpstr>
      <vt:lpstr>Wingdings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J.R. Bronger</dc:creator>
  <cp:lastModifiedBy>Danville Church</cp:lastModifiedBy>
  <cp:revision>171</cp:revision>
  <dcterms:created xsi:type="dcterms:W3CDTF">2014-08-19T14:33:59Z</dcterms:created>
  <dcterms:modified xsi:type="dcterms:W3CDTF">2016-03-27T15:24:48Z</dcterms:modified>
</cp:coreProperties>
</file>