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sldIdLst>
    <p:sldId id="279" r:id="rId2"/>
    <p:sldId id="257" r:id="rId3"/>
    <p:sldId id="258" r:id="rId4"/>
    <p:sldId id="259" r:id="rId5"/>
    <p:sldId id="278" r:id="rId6"/>
    <p:sldId id="256" r:id="rId7"/>
    <p:sldId id="277" r:id="rId8"/>
    <p:sldId id="280" r:id="rId9"/>
    <p:sldId id="281" r:id="rId10"/>
    <p:sldId id="282" r:id="rId11"/>
    <p:sldId id="287" r:id="rId12"/>
    <p:sldId id="284" r:id="rId13"/>
    <p:sldId id="285" r:id="rId14"/>
    <p:sldId id="283" r:id="rId15"/>
    <p:sldId id="268" r:id="rId16"/>
    <p:sldId id="286" r:id="rId17"/>
    <p:sldId id="276" r:id="rId18"/>
  </p:sldIdLst>
  <p:sldSz cx="12161838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Imprint MT Shadow" panose="04020605060303030202" pitchFamily="82" charset="0"/>
      <p:regular r:id="rId24"/>
    </p:embeddedFont>
    <p:embeddedFont>
      <p:font typeface="Harrington" panose="04040505050A02020702" pitchFamily="82" charset="0"/>
      <p:regular r:id="rId25"/>
    </p:embeddedFont>
    <p:embeddedFont>
      <p:font typeface="Monotype Corsiva" panose="03010101010201010101" pitchFamily="66" charset="0"/>
      <p: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3B0A"/>
    <a:srgbClr val="000000"/>
    <a:srgbClr val="BA3A3A"/>
    <a:srgbClr val="FFFFFF"/>
    <a:srgbClr val="EC944A"/>
    <a:srgbClr val="B50B26"/>
    <a:srgbClr val="F3F7E6"/>
    <a:srgbClr val="FBFDF0"/>
    <a:srgbClr val="D3022A"/>
    <a:srgbClr val="F8E4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0" d="100"/>
          <a:sy n="70" d="100"/>
        </p:scale>
        <p:origin x="-504" y="-90"/>
      </p:cViewPr>
      <p:guideLst>
        <p:guide orient="horz" pos="2160"/>
        <p:guide pos="383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352EC6-9347-438D-A473-14E3C1DD3D74}" type="datetimeFigureOut">
              <a:rPr lang="en-US" smtClean="0"/>
              <a:t>3/6/2016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070C35-6534-400B-9921-8B23BF6EF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845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70C35-6534-400B-9921-8B23BF6EF13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10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/>
              <a:t>3/6/2016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77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/>
              <a:t>3/6/2016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80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/>
              <a:t>3/6/2016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25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/>
              <a:t>3/6/2016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67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/>
              <a:t>3/6/2016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32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/>
              <a:t>3/6/2016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7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/>
              <a:t>3/6/2016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13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/>
              <a:t>3/6/2016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56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/>
              <a:t>3/6/2016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19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/>
              <a:t>3/6/2016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18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1EB5-1658-4121-A8FD-629C4F1EA4C8}" type="datetimeFigureOut">
              <a:rPr lang="en-US" smtClean="0"/>
              <a:t>3/6/2016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1A188-E1BB-46E9-A08B-02717AC92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98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E1EB5-1658-4121-A8FD-629C4F1EA4C8}" type="datetimeFigureOut">
              <a:rPr lang="en-US" smtClean="0"/>
              <a:t>3/6/2016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1A188-E1BB-46E9-A08B-02717AC92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524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046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61919" y="533400"/>
            <a:ext cx="5105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n>
                  <a:solidFill>
                    <a:schemeClr val="bg1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latin typeface="Imprint MT Shadow" panose="04020605060303030202" pitchFamily="82" charset="0"/>
              </a:rPr>
              <a:t>FACT:</a:t>
            </a:r>
          </a:p>
          <a:p>
            <a:pPr algn="ctr"/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latin typeface="Imprint MT Shadow" panose="04020605060303030202" pitchFamily="82" charset="0"/>
              </a:rPr>
              <a:t>We usually have the money to spend on what we want!</a:t>
            </a:r>
            <a:endParaRPr lang="en-US" sz="3200" b="1" dirty="0">
              <a:ln>
                <a:solidFill>
                  <a:schemeClr val="bg1"/>
                </a:solidFill>
              </a:ln>
              <a:solidFill>
                <a:schemeClr val="accent3">
                  <a:lumMod val="40000"/>
                  <a:lumOff val="60000"/>
                </a:schemeClr>
              </a:solidFill>
              <a:latin typeface="Imprint MT Shadow" panose="04020605060303030202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61362" y="586539"/>
            <a:ext cx="1841617" cy="923330"/>
          </a:xfrm>
          <a:prstGeom prst="rect">
            <a:avLst/>
          </a:prstGeom>
          <a:solidFill>
            <a:srgbClr val="B50B26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$8.61 (ticket)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(2 tickets mo.)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$206 in a year!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29"/>
          <a:stretch/>
        </p:blipFill>
        <p:spPr>
          <a:xfrm>
            <a:off x="597367" y="586539"/>
            <a:ext cx="3863995" cy="230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74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5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61919" y="533400"/>
            <a:ext cx="5105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n>
                  <a:solidFill>
                    <a:schemeClr val="bg1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latin typeface="Imprint MT Shadow" panose="04020605060303030202" pitchFamily="82" charset="0"/>
              </a:rPr>
              <a:t>FACT:</a:t>
            </a:r>
          </a:p>
          <a:p>
            <a:pPr algn="ctr"/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latin typeface="Imprint MT Shadow" panose="04020605060303030202" pitchFamily="82" charset="0"/>
              </a:rPr>
              <a:t>We usually have the money to spend on what we want!</a:t>
            </a:r>
            <a:endParaRPr lang="en-US" sz="3200" b="1" dirty="0">
              <a:ln>
                <a:solidFill>
                  <a:schemeClr val="bg1"/>
                </a:solidFill>
              </a:ln>
              <a:solidFill>
                <a:schemeClr val="accent3">
                  <a:lumMod val="40000"/>
                  <a:lumOff val="60000"/>
                </a:schemeClr>
              </a:solidFill>
              <a:latin typeface="Imprint MT Shadow" panose="04020605060303030202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2286" y="2706220"/>
            <a:ext cx="4248057" cy="646331"/>
          </a:xfrm>
          <a:prstGeom prst="rect">
            <a:avLst/>
          </a:prstGeom>
          <a:gradFill flip="none" rotWithShape="1">
            <a:gsLst>
              <a:gs pos="0">
                <a:srgbClr val="983B0A"/>
              </a:gs>
              <a:gs pos="100000">
                <a:schemeClr val="tx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Average American spends 9% of his income on lottery tickets.</a:t>
            </a:r>
          </a:p>
        </p:txBody>
      </p:sp>
      <p:pic>
        <p:nvPicPr>
          <p:cNvPr id="3074" name="Picture 2" descr="http://www.royalgazette.com/storyimage/RG/20160114/COMMENT/160119842/AR/0/AR-160119842.jpg&amp;Logo=/images/rglogo1.gif&amp;LogoXPos=5&amp;LogoYPos=5&amp;maxw=630&amp;maxh=35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4"/>
          <a:stretch/>
        </p:blipFill>
        <p:spPr bwMode="auto">
          <a:xfrm>
            <a:off x="582286" y="564776"/>
            <a:ext cx="4248057" cy="214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08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5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61919" y="533400"/>
            <a:ext cx="5105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n>
                  <a:solidFill>
                    <a:schemeClr val="bg1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latin typeface="Imprint MT Shadow" panose="04020605060303030202" pitchFamily="82" charset="0"/>
              </a:rPr>
              <a:t>FACT:</a:t>
            </a:r>
          </a:p>
          <a:p>
            <a:pPr algn="ctr"/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latin typeface="Imprint MT Shadow" panose="04020605060303030202" pitchFamily="82" charset="0"/>
              </a:rPr>
              <a:t>We usually have the money to spend on what we want!</a:t>
            </a:r>
            <a:endParaRPr lang="en-US" sz="3200" b="1" dirty="0">
              <a:ln>
                <a:solidFill>
                  <a:schemeClr val="bg1"/>
                </a:solidFill>
              </a:ln>
              <a:solidFill>
                <a:schemeClr val="accent3">
                  <a:lumMod val="40000"/>
                  <a:lumOff val="60000"/>
                </a:schemeClr>
              </a:solidFill>
              <a:latin typeface="Imprint MT Shadow" panose="04020605060303030202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69485" y="395319"/>
            <a:ext cx="218822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Cable-- $123.00 mo.</a:t>
            </a:r>
          </a:p>
          <a:p>
            <a:r>
              <a:rPr lang="en-US" b="1" dirty="0" smtClean="0"/>
              <a:t>$1,476 in a year!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19" y="224119"/>
            <a:ext cx="3276600" cy="321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69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5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46" y="417730"/>
            <a:ext cx="3924643" cy="24778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61919" y="533400"/>
            <a:ext cx="5105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n>
                  <a:solidFill>
                    <a:schemeClr val="bg1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latin typeface="Imprint MT Shadow" panose="04020605060303030202" pitchFamily="82" charset="0"/>
              </a:rPr>
              <a:t>FACT:</a:t>
            </a:r>
          </a:p>
          <a:p>
            <a:pPr algn="ctr"/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latin typeface="Imprint MT Shadow" panose="04020605060303030202" pitchFamily="82" charset="0"/>
              </a:rPr>
              <a:t>We usually have the money to spend on what we want!</a:t>
            </a:r>
            <a:endParaRPr lang="en-US" sz="3200" b="1" dirty="0">
              <a:ln>
                <a:solidFill>
                  <a:schemeClr val="bg1"/>
                </a:solidFill>
              </a:ln>
              <a:solidFill>
                <a:schemeClr val="accent3">
                  <a:lumMod val="40000"/>
                  <a:lumOff val="60000"/>
                </a:schemeClr>
              </a:solidFill>
              <a:latin typeface="Imprint MT Shadow" panose="04020605060303030202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04519" y="417730"/>
            <a:ext cx="218822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Phone-- $100.00 mo.</a:t>
            </a:r>
          </a:p>
          <a:p>
            <a:r>
              <a:rPr lang="en-US" b="1" dirty="0" smtClean="0"/>
              <a:t>$1,200 in a year!</a:t>
            </a:r>
          </a:p>
        </p:txBody>
      </p:sp>
    </p:spTree>
    <p:extLst>
      <p:ext uri="{BB962C8B-B14F-4D97-AF65-F5344CB8AC3E}">
        <p14:creationId xmlns:p14="http://schemas.microsoft.com/office/powerpoint/2010/main" val="184240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5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61919" y="533400"/>
            <a:ext cx="5105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n>
                  <a:solidFill>
                    <a:schemeClr val="bg1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latin typeface="Imprint MT Shadow" panose="04020605060303030202" pitchFamily="82" charset="0"/>
              </a:rPr>
              <a:t>FACT:</a:t>
            </a:r>
          </a:p>
          <a:p>
            <a:pPr algn="ctr"/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latin typeface="Imprint MT Shadow" panose="04020605060303030202" pitchFamily="82" charset="0"/>
              </a:rPr>
              <a:t>We usually have the money to spend on what we want!</a:t>
            </a:r>
            <a:endParaRPr lang="en-US" sz="3200" b="1" dirty="0">
              <a:ln>
                <a:solidFill>
                  <a:schemeClr val="bg1"/>
                </a:solidFill>
              </a:ln>
              <a:solidFill>
                <a:schemeClr val="accent3">
                  <a:lumMod val="40000"/>
                  <a:lumOff val="60000"/>
                </a:schemeClr>
              </a:solidFill>
              <a:latin typeface="Imprint MT Shadow" panose="04020605060303030202" pitchFamily="8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66" t="3703" r="1098" b="24558"/>
          <a:stretch/>
        </p:blipFill>
        <p:spPr>
          <a:xfrm>
            <a:off x="3208" y="152400"/>
            <a:ext cx="4629912" cy="36273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238508" y="304800"/>
            <a:ext cx="2223411" cy="1754326"/>
          </a:xfrm>
          <a:prstGeom prst="rect">
            <a:avLst/>
          </a:prstGeom>
          <a:solidFill>
            <a:srgbClr val="EC944A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$50,000 per year</a:t>
            </a:r>
          </a:p>
          <a:p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(5%)</a:t>
            </a:r>
          </a:p>
          <a:p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$2,500 in a year!</a:t>
            </a:r>
          </a:p>
          <a:p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$49.00 per week</a:t>
            </a:r>
          </a:p>
          <a:p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(less than we spend on phone &amp; cable)</a:t>
            </a:r>
          </a:p>
        </p:txBody>
      </p:sp>
    </p:spTree>
    <p:extLst>
      <p:ext uri="{BB962C8B-B14F-4D97-AF65-F5344CB8AC3E}">
        <p14:creationId xmlns:p14="http://schemas.microsoft.com/office/powerpoint/2010/main" val="379367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5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94519" y="1600200"/>
            <a:ext cx="10972800" cy="707886"/>
          </a:xfrm>
          <a:prstGeom prst="rect">
            <a:avLst/>
          </a:prstGeom>
          <a:solidFill>
            <a:srgbClr val="FFFFFF">
              <a:alpha val="74902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Is not measured in a percentage or a set dollar amount.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028" name="Picture 4" descr="http://gospelbondservant.com.s127328.gridserver.com/wp-content/uploads/2010/11/jesus-sitting-4_n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32"/>
          <a:stretch/>
        </p:blipFill>
        <p:spPr bwMode="auto">
          <a:xfrm>
            <a:off x="6637831" y="3428999"/>
            <a:ext cx="4929488" cy="3429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842919" y="3810000"/>
            <a:ext cx="4495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From a </a:t>
            </a:r>
            <a:r>
              <a:rPr lang="en-US" sz="20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willing mind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—2 Cor 8:3, 12</a:t>
            </a:r>
          </a:p>
          <a:p>
            <a:pPr>
              <a:lnSpc>
                <a:spcPct val="200000"/>
              </a:lnSpc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From a </a:t>
            </a:r>
            <a:r>
              <a:rPr lang="en-US" sz="20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purposeful heart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—2 Cor 9:7</a:t>
            </a:r>
          </a:p>
          <a:p>
            <a:pPr>
              <a:lnSpc>
                <a:spcPct val="200000"/>
              </a:lnSpc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With a </a:t>
            </a:r>
            <a:r>
              <a:rPr lang="en-US" sz="20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cheerful spirit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—2 Cor 9:7</a:t>
            </a:r>
          </a:p>
          <a:p>
            <a:pPr>
              <a:lnSpc>
                <a:spcPct val="200000"/>
              </a:lnSpc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From a </a:t>
            </a:r>
            <a:r>
              <a:rPr lang="en-US" sz="20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liberal attitude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—Rom 12:8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4519" y="2473607"/>
            <a:ext cx="10972800" cy="707886"/>
          </a:xfrm>
          <a:prstGeom prst="rect">
            <a:avLst/>
          </a:prstGeom>
          <a:solidFill>
            <a:srgbClr val="FFFFFF">
              <a:alpha val="74902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My giving is to be in abundance (2 Corinthians 8:7).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519" y="3352800"/>
            <a:ext cx="10972800" cy="707886"/>
          </a:xfrm>
          <a:prstGeom prst="rect">
            <a:avLst/>
          </a:prstGeom>
          <a:solidFill>
            <a:srgbClr val="FFFFFF">
              <a:alpha val="74902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My giving is to be in proportion to my success (1 Cor 16:2).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6562" y="4213086"/>
            <a:ext cx="10972800" cy="707886"/>
          </a:xfrm>
          <a:prstGeom prst="rect">
            <a:avLst/>
          </a:prstGeom>
          <a:solidFill>
            <a:srgbClr val="FFFFFF">
              <a:alpha val="74902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My giving is to be enough to honor God (Prov 3:9-10).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02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4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48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51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54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57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uiExpand="1" build="p" bldLvl="5"/>
      <p:bldP spid="9" grpId="1" build="allAtOnce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3519" y="179295"/>
            <a:ext cx="11734800" cy="3416320"/>
          </a:xfrm>
          <a:prstGeom prst="rect">
            <a:avLst/>
          </a:prstGeom>
          <a:solidFill>
            <a:srgbClr val="000000">
              <a:alpha val="50196"/>
            </a:srgb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 I giving in proportion to what I have been prospered (1 Cor 16:2)?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I focus on the cross when I give (Col 3:1)?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I planned before arriving what I am going to give (2 Cor 9:7)?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my giving signify that I am offering my “firstfruits” to God (Prov 3:9)?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excuses do I comfort myself with for not giving (Lk 14:18)?</a:t>
            </a:r>
            <a:endParaRPr lang="en-US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86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bldLvl="5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657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925" y="711651"/>
            <a:ext cx="1158240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baseline="30000" dirty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But this I say: He who sows sparingly will also reap sparingly, and he who sows bountifully will also reap bountifully. </a:t>
            </a:r>
            <a:r>
              <a:rPr lang="en-US" sz="3000" b="1" i="1" baseline="30000" dirty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3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So let each one give as he purposes in his heart, not grudgingly or of necessity; for God loves a cheerful giver. </a:t>
            </a:r>
            <a:r>
              <a:rPr lang="en-US" sz="3000" b="1" i="1" baseline="30000" dirty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3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And God is able to make all grace abound toward you, that you, always having all sufficiency in all things, may have an abundance for every good work.</a:t>
            </a:r>
            <a:r>
              <a:rPr lang="en-US" sz="3000" b="1" i="1" dirty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baseline="30000" dirty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9 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As it is written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He 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has dispersed abroad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He 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has given to the poor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; His 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righteousness endures forever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b="1" i="1" baseline="30000" dirty="0" smtClean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3000" b="1" i="1" baseline="30000" dirty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Now 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may 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He who supplies seed to the sower, and bread for food, supply and multiply the seed you have sown and increase the fruits of your righteousness, </a:t>
            </a:r>
            <a:r>
              <a:rPr lang="en-US" sz="3000" b="1" i="1" baseline="30000" dirty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3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while you are enriched in everything for all libera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lity, which causes thanksgiving through us to God. </a:t>
            </a:r>
          </a:p>
        </p:txBody>
      </p:sp>
      <p:sp>
        <p:nvSpPr>
          <p:cNvPr id="3" name="Rectangle 2"/>
          <p:cNvSpPr/>
          <p:nvPr/>
        </p:nvSpPr>
        <p:spPr>
          <a:xfrm>
            <a:off x="2637702" y="0"/>
            <a:ext cx="68595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600" dirty="0" smtClean="0">
                <a:ln w="1143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5400">
                    <a:schemeClr val="tx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rrington" panose="04040505050A02020702" pitchFamily="82" charset="0"/>
              </a:rPr>
              <a:t>2 Corinthians 9:6-11</a:t>
            </a:r>
            <a:endParaRPr lang="en-US" sz="4800" b="1" cap="none" spc="600" dirty="0">
              <a:ln w="11430">
                <a:solidFill>
                  <a:schemeClr val="tx1">
                    <a:lumMod val="95000"/>
                    <a:lumOff val="5000"/>
                  </a:schemeClr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5400">
                  <a:schemeClr val="tx1"/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arrington" panose="04040505050A0202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72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95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223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657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90813" y="4572000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29 % Taxes (Romans 13:7)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34% Housing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13 % Food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07% Healthcare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ight Brace 5"/>
          <p:cNvSpPr/>
          <p:nvPr/>
        </p:nvSpPr>
        <p:spPr>
          <a:xfrm>
            <a:off x="5677509" y="5029200"/>
            <a:ext cx="1424696" cy="1112460"/>
          </a:xfrm>
          <a:prstGeom prst="rightBrac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223125" y="5320970"/>
            <a:ext cx="2439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(1 Timothy 5:8)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3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61919" y="533400"/>
            <a:ext cx="5105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n>
                  <a:solidFill>
                    <a:schemeClr val="bg1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latin typeface="Imprint MT Shadow" panose="04020605060303030202" pitchFamily="82" charset="0"/>
              </a:rPr>
              <a:t>FACT:</a:t>
            </a:r>
          </a:p>
          <a:p>
            <a:pPr algn="ctr"/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latin typeface="Imprint MT Shadow" panose="04020605060303030202" pitchFamily="82" charset="0"/>
              </a:rPr>
              <a:t>We usually have the money to spend on what we want!</a:t>
            </a:r>
            <a:endParaRPr lang="en-US" sz="3200" b="1" dirty="0">
              <a:ln>
                <a:solidFill>
                  <a:schemeClr val="bg1"/>
                </a:solidFill>
              </a:ln>
              <a:solidFill>
                <a:schemeClr val="accent3">
                  <a:lumMod val="40000"/>
                  <a:lumOff val="60000"/>
                </a:schemeClr>
              </a:solidFill>
              <a:latin typeface="Imprint MT Shadow" panose="04020605060303030202" pitchFamily="8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19" y="152400"/>
            <a:ext cx="2196983" cy="3276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91502" y="1736910"/>
            <a:ext cx="1841617" cy="1200329"/>
          </a:xfrm>
          <a:prstGeom prst="rect">
            <a:avLst/>
          </a:prstGeom>
          <a:solidFill>
            <a:srgbClr val="F3F7E6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$5.77 (pack)</a:t>
            </a:r>
          </a:p>
          <a:p>
            <a:r>
              <a:rPr lang="en-US" b="1" dirty="0" smtClean="0"/>
              <a:t>(1 pack per day)</a:t>
            </a:r>
          </a:p>
          <a:p>
            <a:r>
              <a:rPr lang="en-US" b="1" dirty="0" smtClean="0"/>
              <a:t>$2,106 in a year!</a:t>
            </a:r>
          </a:p>
          <a:p>
            <a:r>
              <a:rPr lang="en-US" b="1" dirty="0" smtClean="0"/>
              <a:t>$42,120 (20 yr.)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1098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  <p:bldP spid="6" grpId="0" uiExpand="1" build="p" bldLvl="5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61919" y="533400"/>
            <a:ext cx="5105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n>
                  <a:solidFill>
                    <a:schemeClr val="bg1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latin typeface="Imprint MT Shadow" panose="04020605060303030202" pitchFamily="82" charset="0"/>
              </a:rPr>
              <a:t>FACT:</a:t>
            </a:r>
          </a:p>
          <a:p>
            <a:pPr algn="ctr"/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latin typeface="Imprint MT Shadow" panose="04020605060303030202" pitchFamily="82" charset="0"/>
              </a:rPr>
              <a:t>We usually have the money to spend on what we want!</a:t>
            </a:r>
            <a:endParaRPr lang="en-US" sz="3200" b="1" dirty="0">
              <a:ln>
                <a:solidFill>
                  <a:schemeClr val="bg1"/>
                </a:solidFill>
              </a:ln>
              <a:solidFill>
                <a:schemeClr val="accent3">
                  <a:lumMod val="40000"/>
                  <a:lumOff val="60000"/>
                </a:schemeClr>
              </a:solidFill>
              <a:latin typeface="Imprint MT Shadow" panose="04020605060303030202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80925" y="460222"/>
            <a:ext cx="184161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$5.00 (can)</a:t>
            </a:r>
          </a:p>
          <a:p>
            <a:r>
              <a:rPr lang="en-US" b="1" dirty="0" smtClean="0"/>
              <a:t>(1 can per day)</a:t>
            </a:r>
          </a:p>
          <a:p>
            <a:r>
              <a:rPr lang="en-US" b="1" dirty="0" smtClean="0"/>
              <a:t>$1,825 in a year!</a:t>
            </a:r>
          </a:p>
          <a:p>
            <a:r>
              <a:rPr lang="en-US" b="1" dirty="0" smtClean="0"/>
              <a:t>$36,500 (20 yr.)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5" t="6779" b="5609"/>
          <a:stretch/>
        </p:blipFill>
        <p:spPr>
          <a:xfrm>
            <a:off x="594519" y="460222"/>
            <a:ext cx="3886406" cy="287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48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5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61919" y="533400"/>
            <a:ext cx="5105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n>
                  <a:solidFill>
                    <a:schemeClr val="bg1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latin typeface="Imprint MT Shadow" panose="04020605060303030202" pitchFamily="82" charset="0"/>
              </a:rPr>
              <a:t>FACT:</a:t>
            </a:r>
          </a:p>
          <a:p>
            <a:pPr algn="ctr"/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latin typeface="Imprint MT Shadow" panose="04020605060303030202" pitchFamily="82" charset="0"/>
              </a:rPr>
              <a:t>We usually have the money to spend on what we want!</a:t>
            </a:r>
            <a:endParaRPr lang="en-US" sz="3200" b="1" dirty="0">
              <a:ln>
                <a:solidFill>
                  <a:schemeClr val="bg1"/>
                </a:solidFill>
              </a:ln>
              <a:solidFill>
                <a:schemeClr val="accent3">
                  <a:lumMod val="40000"/>
                  <a:lumOff val="60000"/>
                </a:schemeClr>
              </a:solidFill>
              <a:latin typeface="Imprint MT Shadow" panose="04020605060303030202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61362" y="1600200"/>
            <a:ext cx="184161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$8.00 (pouch)</a:t>
            </a:r>
          </a:p>
          <a:p>
            <a:r>
              <a:rPr lang="en-US" b="1" dirty="0" smtClean="0"/>
              <a:t>(1 pouch per day)</a:t>
            </a:r>
          </a:p>
          <a:p>
            <a:r>
              <a:rPr lang="en-US" b="1" dirty="0" smtClean="0"/>
              <a:t>$2,920 in a year!</a:t>
            </a:r>
          </a:p>
          <a:p>
            <a:r>
              <a:rPr lang="en-US" b="1" dirty="0" smtClean="0"/>
              <a:t>$58,400 (20 yr.)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67" y="1118283"/>
            <a:ext cx="3883558" cy="231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51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5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1932</TotalTime>
  <Words>440</Words>
  <Application>Microsoft Office PowerPoint</Application>
  <PresentationFormat>Custom</PresentationFormat>
  <Paragraphs>66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Wingdings</vt:lpstr>
      <vt:lpstr>Imprint MT Shadow</vt:lpstr>
      <vt:lpstr>Harrington</vt:lpstr>
      <vt:lpstr>Monotype Corsiva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JRBRONGER</dc:creator>
  <cp:lastModifiedBy>Danville Church</cp:lastModifiedBy>
  <cp:revision>135</cp:revision>
  <dcterms:created xsi:type="dcterms:W3CDTF">2016-01-11T15:05:26Z</dcterms:created>
  <dcterms:modified xsi:type="dcterms:W3CDTF">2016-03-06T23:01:05Z</dcterms:modified>
</cp:coreProperties>
</file>