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68" r:id="rId6"/>
    <p:sldId id="259" r:id="rId7"/>
    <p:sldId id="285" r:id="rId8"/>
    <p:sldId id="269" r:id="rId9"/>
    <p:sldId id="281" r:id="rId10"/>
    <p:sldId id="286" r:id="rId11"/>
    <p:sldId id="287" r:id="rId12"/>
    <p:sldId id="262" r:id="rId13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ndara" panose="020E0502030303020204" pitchFamily="34" charset="0"/>
      <p:regular r:id="rId18"/>
      <p:bold r:id="rId19"/>
      <p:italic r:id="rId20"/>
      <p:boldItalic r:id="rId21"/>
    </p:embeddedFont>
    <p:embeddedFont>
      <p:font typeface="MV Boli" panose="02000500030200090000" pitchFamily="2" charset="0"/>
      <p:regular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Monotype Corsiva" panose="03010101010201010101" pitchFamily="66" charset="0"/>
      <p: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69">
          <p15:clr>
            <a:srgbClr val="A4A3A4"/>
          </p15:clr>
        </p15:guide>
        <p15:guide id="4" orient="horz" pos="2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FFE3BB"/>
    <a:srgbClr val="FFE8C8"/>
    <a:srgbClr val="EF1B18"/>
    <a:srgbClr val="FD3435"/>
    <a:srgbClr val="FFFFCC"/>
    <a:srgbClr val="FFFF99"/>
    <a:srgbClr val="EAEAEA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-318" y="-84"/>
      </p:cViewPr>
      <p:guideLst>
        <p:guide orient="horz" pos="2160"/>
        <p:guide orient="horz" pos="2169"/>
        <p:guide orient="horz" pos="215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0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2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5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6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5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1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4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8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3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9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9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F238B-B3B5-4D5D-AC34-30DB94D37840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7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0" y="674371"/>
            <a:ext cx="5505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Today’s Reading: Colossians 3:1-11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81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59" y="2865064"/>
            <a:ext cx="11384280" cy="3785652"/>
          </a:xfrm>
          <a:prstGeom prst="rect">
            <a:avLst/>
          </a:prstGeom>
          <a:solidFill>
            <a:srgbClr val="FFFFFF">
              <a:alpha val="50196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Influences my moral compass (Col 3:5-10)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Impacts my relationship with others (Col 3:12-15)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Controls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my life at home (Col 3:18-21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Inspires my worship (Col 3:16-17)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Will attend me as I walk my last mile (Col </a:t>
            </a:r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3:3-4)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13706" y="0"/>
            <a:ext cx="996458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cap="none" spc="600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Faith – Hope – Love </a:t>
            </a:r>
            <a:endParaRPr lang="en-US" sz="6600" b="1" cap="none" spc="600" dirty="0">
              <a:ln>
                <a:solidFill>
                  <a:schemeClr val="tx1"/>
                </a:solidFill>
              </a:ln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70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46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90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761" y="765858"/>
            <a:ext cx="11792197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baseline="300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then you were raised with Christ, seek those things which are above, where Christ is, sitting at the right hand of God. </a:t>
            </a:r>
            <a:r>
              <a:rPr lang="en-US" sz="2600" b="1" i="1" baseline="3000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Set your mind on things above, not on things on the earth.</a:t>
            </a:r>
            <a:r>
              <a:rPr lang="en-US" sz="2600" b="1" i="1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baseline="3000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For you died, and your life is hidden with Christ in God. </a:t>
            </a:r>
            <a:r>
              <a:rPr lang="en-US" sz="2600" b="1" i="1" baseline="3000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When Christ who is our life appears, then you also will appear with Him in glory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b="1" i="1" baseline="300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Therefore put to death your members which are on the earth: fornication, uncleanness, passion, evil desire, and covetousness, which is idolatry. </a:t>
            </a:r>
            <a:r>
              <a:rPr lang="en-US" sz="2600" b="1" i="1" baseline="3000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Because of these things the wrath of God is coming upon the sons of disobedience,</a:t>
            </a:r>
            <a:r>
              <a:rPr lang="en-US" sz="2600" b="1" i="1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baseline="3000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in which you yourselves once walked when you lived in them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600" b="1" i="1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baseline="300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But now you yourselves are to put off all these: anger, wrath, malice, blasphemy, filthy language out of your mouth. </a:t>
            </a:r>
            <a:r>
              <a:rPr lang="en-US" sz="2600" b="1" i="1" baseline="3000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Do not lie to one another, since you have put off the old man with his deeds, </a:t>
            </a:r>
            <a:r>
              <a:rPr lang="en-US" sz="2600" b="1" i="1" baseline="3000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and have put on the new man who is renewed in knowledge according to the image of Him who created him, </a:t>
            </a:r>
            <a:r>
              <a:rPr lang="en-US" sz="2600" b="1" i="1" baseline="3000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2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where there is neither Greek nor Jew, circumcised nor uncircumcised, barbarian, Scythian, slave nor free, but Christ is all and in all.</a:t>
            </a:r>
          </a:p>
        </p:txBody>
      </p:sp>
      <p:sp>
        <p:nvSpPr>
          <p:cNvPr id="3" name="Rectangle 2"/>
          <p:cNvSpPr/>
          <p:nvPr/>
        </p:nvSpPr>
        <p:spPr>
          <a:xfrm>
            <a:off x="2991869" y="0"/>
            <a:ext cx="62360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600" dirty="0" smtClean="0">
                <a:ln w="11430">
                  <a:solidFill>
                    <a:srgbClr val="667EBE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Colossians 3:1-11</a:t>
            </a:r>
            <a:endParaRPr lang="en-US" sz="6000" b="1" cap="none" spc="600" dirty="0">
              <a:ln w="11430">
                <a:solidFill>
                  <a:srgbClr val="667EBE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72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612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716"/>
            <a:ext cx="12192000" cy="687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5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www.radicallychristian.com/wp-content/uploads/2012/11/broken_peopl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978" y="168275"/>
            <a:ext cx="2523963" cy="120101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15900" y="289035"/>
            <a:ext cx="5880100" cy="868055"/>
          </a:xfrm>
          <a:prstGeom prst="round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15900" y="1369291"/>
            <a:ext cx="5880100" cy="868055"/>
          </a:xfrm>
          <a:prstGeom prst="round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15900" y="2438117"/>
            <a:ext cx="5880100" cy="868055"/>
          </a:xfrm>
          <a:prstGeom prst="round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15900" y="3516055"/>
            <a:ext cx="5880100" cy="868055"/>
          </a:xfrm>
          <a:prstGeom prst="round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15900" y="4638387"/>
            <a:ext cx="5880100" cy="868055"/>
          </a:xfrm>
          <a:prstGeom prst="round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15900" y="5739423"/>
            <a:ext cx="5880100" cy="868055"/>
          </a:xfrm>
          <a:prstGeom prst="round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5900" y="257800"/>
            <a:ext cx="58801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>
                  <a:solidFill>
                    <a:schemeClr val="bg1"/>
                  </a:solidFill>
                </a:ln>
                <a:solidFill>
                  <a:srgbClr val="FFE3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. . does an elder in the church leave his wife for another woman?</a:t>
            </a:r>
          </a:p>
          <a:p>
            <a:endParaRPr lang="en-US" sz="2400" b="1" dirty="0">
              <a:ln>
                <a:solidFill>
                  <a:schemeClr val="bg1"/>
                </a:solidFill>
              </a:ln>
              <a:solidFill>
                <a:srgbClr val="FFE3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ln>
                  <a:solidFill>
                    <a:schemeClr val="bg1"/>
                  </a:solidFill>
                </a:ln>
                <a:solidFill>
                  <a:srgbClr val="FFE3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. . does a gospel preacher decide to live openly as a homosexual?</a:t>
            </a:r>
          </a:p>
          <a:p>
            <a:endParaRPr lang="en-US" sz="2400" b="1" dirty="0">
              <a:ln>
                <a:solidFill>
                  <a:schemeClr val="bg1"/>
                </a:solidFill>
              </a:ln>
              <a:solidFill>
                <a:srgbClr val="FFE3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ln>
                  <a:solidFill>
                    <a:schemeClr val="bg1"/>
                  </a:solidFill>
                </a:ln>
                <a:solidFill>
                  <a:srgbClr val="FFE3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. . does a bible teacher carry on a clandestine affair with her coworker?</a:t>
            </a:r>
          </a:p>
          <a:p>
            <a:endParaRPr lang="en-US" sz="2400" b="1" dirty="0">
              <a:ln>
                <a:solidFill>
                  <a:schemeClr val="bg1"/>
                </a:solidFill>
              </a:ln>
              <a:solidFill>
                <a:srgbClr val="FFE3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ln>
                  <a:solidFill>
                    <a:schemeClr val="bg1"/>
                  </a:solidFill>
                </a:ln>
                <a:solidFill>
                  <a:srgbClr val="FFE3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. . does a church treasurer embezzle money from the church treasury?</a:t>
            </a:r>
          </a:p>
          <a:p>
            <a:endParaRPr lang="en-US" sz="2400" b="1" dirty="0">
              <a:ln>
                <a:solidFill>
                  <a:schemeClr val="bg1"/>
                </a:solidFill>
              </a:ln>
              <a:solidFill>
                <a:srgbClr val="FFE3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ln>
                  <a:solidFill>
                    <a:schemeClr val="bg1"/>
                  </a:solidFill>
                </a:ln>
                <a:solidFill>
                  <a:srgbClr val="FFE3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. . do so many men in the church access pornography on regular basis?</a:t>
            </a:r>
          </a:p>
          <a:p>
            <a:endParaRPr lang="en-US" sz="2400" b="1" dirty="0">
              <a:ln>
                <a:solidFill>
                  <a:schemeClr val="bg1"/>
                </a:solidFill>
              </a:ln>
              <a:solidFill>
                <a:srgbClr val="FFE3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ln>
                  <a:solidFill>
                    <a:schemeClr val="bg1"/>
                  </a:solidFill>
                </a:ln>
                <a:solidFill>
                  <a:srgbClr val="FFE3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. . do many in the church consistently dress scantly while on vacation?</a:t>
            </a:r>
            <a:endParaRPr lang="en-US" sz="2400" b="1" dirty="0">
              <a:ln>
                <a:solidFill>
                  <a:schemeClr val="bg1"/>
                </a:solidFill>
              </a:ln>
              <a:solidFill>
                <a:srgbClr val="FFE3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07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7" grpId="0" uiExpand="1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"/>
            <a:ext cx="6096000" cy="3510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5557652" y="1270660"/>
            <a:ext cx="2410691" cy="2158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7527" y="1092530"/>
            <a:ext cx="156754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Candara" panose="020E0502030303020204" pitchFamily="34" charset="0"/>
              </a:rPr>
              <a:t>1.</a:t>
            </a:r>
          </a:p>
          <a:p>
            <a:r>
              <a:rPr lang="en-US" sz="4400" b="1" dirty="0" smtClean="0">
                <a:latin typeface="Candara" panose="020E0502030303020204" pitchFamily="34" charset="0"/>
              </a:rPr>
              <a:t>2.</a:t>
            </a:r>
          </a:p>
          <a:p>
            <a:r>
              <a:rPr lang="en-US" sz="4400" b="1" dirty="0" smtClean="0">
                <a:latin typeface="Candara" panose="020E0502030303020204" pitchFamily="34" charset="0"/>
              </a:rPr>
              <a:t>3.</a:t>
            </a:r>
          </a:p>
          <a:p>
            <a:r>
              <a:rPr lang="en-US" sz="4400" b="1" dirty="0" smtClean="0">
                <a:latin typeface="Candara" panose="020E0502030303020204" pitchFamily="34" charset="0"/>
              </a:rPr>
              <a:t>4.</a:t>
            </a:r>
          </a:p>
          <a:p>
            <a:r>
              <a:rPr lang="en-US" sz="4400" b="1" dirty="0" smtClean="0">
                <a:latin typeface="Candara" panose="020E0502030303020204" pitchFamily="34" charset="0"/>
              </a:rPr>
              <a:t>5.</a:t>
            </a:r>
          </a:p>
          <a:p>
            <a:r>
              <a:rPr lang="en-US" sz="4400" b="1" dirty="0" smtClean="0">
                <a:latin typeface="Candara" panose="020E0502030303020204" pitchFamily="34" charset="0"/>
              </a:rPr>
              <a:t>6.</a:t>
            </a:r>
          </a:p>
          <a:p>
            <a:r>
              <a:rPr lang="en-US" sz="4400" b="1" dirty="0" smtClean="0">
                <a:latin typeface="Candara" panose="020E0502030303020204" pitchFamily="34" charset="0"/>
              </a:rPr>
              <a:t>7.</a:t>
            </a:r>
          </a:p>
          <a:p>
            <a:r>
              <a:rPr lang="en-US" sz="4400" b="1" dirty="0" smtClean="0">
                <a:latin typeface="Candara" panose="020E0502030303020204" pitchFamily="34" charset="0"/>
              </a:rPr>
              <a:t>8.</a:t>
            </a:r>
            <a:endParaRPr lang="en-US" sz="4400" b="1" dirty="0">
              <a:latin typeface="Candara" panose="020E0502030303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05792" y="1189543"/>
            <a:ext cx="44518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0"/>
                <a:solidFill>
                  <a:srgbClr val="EF1B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Pack kids’ lunches</a:t>
            </a:r>
            <a:endParaRPr lang="en-US" sz="4000" b="1" cap="none" spc="0" dirty="0">
              <a:ln w="0"/>
              <a:solidFill>
                <a:srgbClr val="EF1B1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05792" y="1845901"/>
            <a:ext cx="37369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0"/>
                <a:solidFill>
                  <a:srgbClr val="EF1B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Check Facebook</a:t>
            </a:r>
            <a:endParaRPr lang="en-US" sz="4000" b="1" cap="none" spc="0" dirty="0">
              <a:ln w="0"/>
              <a:solidFill>
                <a:srgbClr val="EF1B1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0593" y="2588017"/>
            <a:ext cx="48141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0"/>
                <a:solidFill>
                  <a:srgbClr val="EF1B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Pay house payment</a:t>
            </a:r>
            <a:endParaRPr lang="en-US" sz="4000" b="1" cap="none" spc="0" dirty="0">
              <a:ln w="0"/>
              <a:solidFill>
                <a:srgbClr val="EF1B1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09033" y="3249000"/>
            <a:ext cx="32287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0"/>
                <a:solidFill>
                  <a:srgbClr val="EF1B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Car pool kids</a:t>
            </a:r>
            <a:endParaRPr lang="en-US" sz="4000" b="1" cap="none" spc="0" dirty="0">
              <a:ln w="0"/>
              <a:solidFill>
                <a:srgbClr val="EF1B1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4398" y="3895307"/>
            <a:ext cx="51924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0"/>
                <a:solidFill>
                  <a:srgbClr val="EF1B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Pick up milk &amp; bread</a:t>
            </a:r>
            <a:endParaRPr lang="en-US" sz="4000" b="1" cap="none" spc="0" dirty="0">
              <a:ln w="0"/>
              <a:solidFill>
                <a:srgbClr val="EF1B1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04398" y="4544800"/>
            <a:ext cx="23583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0"/>
                <a:solidFill>
                  <a:srgbClr val="EF1B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Call mom</a:t>
            </a:r>
            <a:endParaRPr lang="en-US" sz="4000" b="1" cap="none" spc="0" dirty="0">
              <a:ln w="0"/>
              <a:solidFill>
                <a:srgbClr val="EF1B1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0593" y="5252686"/>
            <a:ext cx="28007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0"/>
                <a:solidFill>
                  <a:srgbClr val="EF1B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Bible study</a:t>
            </a:r>
            <a:endParaRPr lang="en-US" sz="4000" b="1" cap="none" spc="0" dirty="0">
              <a:ln w="0"/>
              <a:solidFill>
                <a:srgbClr val="EF1B1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04398" y="5852090"/>
            <a:ext cx="22749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0"/>
                <a:solidFill>
                  <a:srgbClr val="EF1B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ME time</a:t>
            </a:r>
            <a:endParaRPr lang="en-US" sz="4000" b="1" cap="none" spc="0" dirty="0">
              <a:ln w="0"/>
              <a:solidFill>
                <a:srgbClr val="EF1B1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175" y="2885440"/>
            <a:ext cx="2527114" cy="379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7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1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68994" y="98405"/>
            <a:ext cx="6454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Put God First Bro.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1545848"/>
            <a:ext cx="6096000" cy="4832092"/>
          </a:xfrm>
          <a:prstGeom prst="rect">
            <a:avLst/>
          </a:prstGeom>
          <a:solidFill>
            <a:srgbClr val="FFE3BB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4400" b="1" dirty="0" smtClean="0"/>
              <a:t>God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400" b="1" dirty="0" smtClean="0"/>
              <a:t>Family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400" b="1" dirty="0" smtClean="0"/>
              <a:t>Friends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400" b="1" dirty="0" smtClean="0"/>
              <a:t>Work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400" b="1" dirty="0" smtClean="0"/>
              <a:t>Volunteering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400" b="1" dirty="0" smtClean="0"/>
              <a:t>Neighbors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400" b="1" dirty="0" smtClean="0"/>
              <a:t>Self-improvement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06048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3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3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5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406" y="0"/>
            <a:ext cx="8329188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406" y="-2526"/>
            <a:ext cx="8326124" cy="6860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46370" y="3909060"/>
            <a:ext cx="1595120" cy="19634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588" y="1421819"/>
            <a:ext cx="1591194" cy="14242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9" b="8396"/>
          <a:stretch/>
        </p:blipFill>
        <p:spPr>
          <a:xfrm>
            <a:off x="3139737" y="2342929"/>
            <a:ext cx="1763733" cy="9377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3"/>
          <a:stretch/>
        </p:blipFill>
        <p:spPr>
          <a:xfrm>
            <a:off x="5239197" y="2342930"/>
            <a:ext cx="2030650" cy="14061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68" y="3683817"/>
            <a:ext cx="1588670" cy="18025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588" y="4210712"/>
            <a:ext cx="1583942" cy="128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0" y="3443288"/>
            <a:ext cx="5654040" cy="3293209"/>
          </a:xfrm>
          <a:prstGeom prst="rect">
            <a:avLst/>
          </a:prstGeom>
          <a:solidFill>
            <a:srgbClr val="FFFFFF">
              <a:alpha val="50196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We give thanks to the God and Father of our Lord Jesus Christ, praying always for you, 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since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we heard of your faith in Christ Jesus and of your love for all the saints; 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because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of the hope which is laid up for you in 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heaven . . .</a:t>
            </a:r>
          </a:p>
          <a:p>
            <a:pPr algn="r"/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(Col 1:3-5).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818120" y="5052060"/>
            <a:ext cx="1348740" cy="114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248650" y="5882848"/>
            <a:ext cx="1348740" cy="114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574280" y="5456024"/>
            <a:ext cx="1348740" cy="114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113706" y="0"/>
            <a:ext cx="996458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cap="none" spc="600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Faith – Hope – Love </a:t>
            </a:r>
            <a:endParaRPr lang="en-US" sz="6600" b="1" cap="none" spc="600" dirty="0">
              <a:ln>
                <a:solidFill>
                  <a:schemeClr val="tx1"/>
                </a:solidFill>
              </a:ln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72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1654</TotalTime>
  <Words>263</Words>
  <Application>Microsoft Office PowerPoint</Application>
  <PresentationFormat>Custom</PresentationFormat>
  <Paragraphs>47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Candara</vt:lpstr>
      <vt:lpstr>MV Boli</vt:lpstr>
      <vt:lpstr>Calibri Light</vt:lpstr>
      <vt:lpstr>Monotype Corsiva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J.R. Bronger</dc:creator>
  <cp:lastModifiedBy>Danville Church</cp:lastModifiedBy>
  <cp:revision>130</cp:revision>
  <dcterms:created xsi:type="dcterms:W3CDTF">2014-08-19T14:33:59Z</dcterms:created>
  <dcterms:modified xsi:type="dcterms:W3CDTF">2016-03-20T12:44:08Z</dcterms:modified>
</cp:coreProperties>
</file>