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57" r:id="rId2"/>
    <p:sldId id="258" r:id="rId3"/>
    <p:sldId id="259" r:id="rId4"/>
    <p:sldId id="260" r:id="rId5"/>
    <p:sldId id="261" r:id="rId6"/>
    <p:sldId id="262" r:id="rId7"/>
    <p:sldId id="263" r:id="rId8"/>
    <p:sldId id="256" r:id="rId9"/>
    <p:sldId id="264" r:id="rId10"/>
    <p:sldId id="266" r:id="rId11"/>
    <p:sldId id="267" r:id="rId12"/>
    <p:sldId id="268" r:id="rId13"/>
  </p:sldIdLst>
  <p:sldSz cx="12161838" cy="6858000"/>
  <p:notesSz cx="6858000" cy="9144000"/>
  <p:embeddedFontLst>
    <p:embeddedFont>
      <p:font typeface="Copperplate Gothic Light" panose="020E0507020206020404" pitchFamily="34" charset="0"/>
      <p:regular r:id="rId15"/>
    </p:embeddedFont>
    <p:embeddedFont>
      <p:font typeface="Calibri" panose="020F0502020204030204" pitchFamily="34" charset="0"/>
      <p:regular r:id="rId16"/>
      <p:bold r:id="rId17"/>
      <p:italic r:id="rId18"/>
      <p:boldItalic r:id="rId19"/>
    </p:embeddedFont>
    <p:embeddedFont>
      <p:font typeface="Imprint MT Shadow" panose="04020605060303030202" pitchFamily="82" charset="0"/>
      <p:regular r:id="rId20"/>
    </p:embeddedFont>
    <p:embeddedFont>
      <p:font typeface="Harrington" panose="04040505050A02020702" pitchFamily="82" charset="0"/>
      <p:regular r:id="rId21"/>
    </p:embeddedFont>
    <p:embeddedFont>
      <p:font typeface="Batang" panose="02030600000101010101" pitchFamily="18" charset="-127"/>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0" d="100"/>
          <a:sy n="70" d="100"/>
        </p:scale>
        <p:origin x="-504" y="-90"/>
      </p:cViewPr>
      <p:guideLst>
        <p:guide orient="horz" pos="2160"/>
        <p:guide pos="383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6D9913-0F89-472A-A45A-54B6744E8DD1}" type="datetimeFigureOut">
              <a:rPr lang="en-US" smtClean="0"/>
              <a:t>2/28/2016</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C92F12-96A5-48A7-A55F-A3B3E52707AC}" type="slidenum">
              <a:rPr lang="en-US" smtClean="0"/>
              <a:t>‹#›</a:t>
            </a:fld>
            <a:endParaRPr lang="en-US"/>
          </a:p>
        </p:txBody>
      </p:sp>
    </p:spTree>
    <p:extLst>
      <p:ext uri="{BB962C8B-B14F-4D97-AF65-F5344CB8AC3E}">
        <p14:creationId xmlns:p14="http://schemas.microsoft.com/office/powerpoint/2010/main" val="87692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92F12-96A5-48A7-A55F-A3B3E52707AC}" type="slidenum">
              <a:rPr lang="en-US" smtClean="0"/>
              <a:t>10</a:t>
            </a:fld>
            <a:endParaRPr lang="en-US"/>
          </a:p>
        </p:txBody>
      </p:sp>
    </p:spTree>
    <p:extLst>
      <p:ext uri="{BB962C8B-B14F-4D97-AF65-F5344CB8AC3E}">
        <p14:creationId xmlns:p14="http://schemas.microsoft.com/office/powerpoint/2010/main" val="2539007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99B5F6-2A78-401A-9E2A-5E9946BD7EA4}" type="datetimeFigureOut">
              <a:rPr lang="en-US" smtClean="0"/>
              <a:t>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F85F8-67AE-4777-9127-3E5BB61695A2}" type="slidenum">
              <a:rPr lang="en-US" smtClean="0"/>
              <a:t>‹#›</a:t>
            </a:fld>
            <a:endParaRPr lang="en-US"/>
          </a:p>
        </p:txBody>
      </p:sp>
    </p:spTree>
    <p:extLst>
      <p:ext uri="{BB962C8B-B14F-4D97-AF65-F5344CB8AC3E}">
        <p14:creationId xmlns:p14="http://schemas.microsoft.com/office/powerpoint/2010/main" val="128928381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9B5F6-2A78-401A-9E2A-5E9946BD7EA4}" type="datetimeFigureOut">
              <a:rPr lang="en-US" smtClean="0"/>
              <a:t>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F85F8-67AE-4777-9127-3E5BB61695A2}" type="slidenum">
              <a:rPr lang="en-US" smtClean="0"/>
              <a:t>‹#›</a:t>
            </a:fld>
            <a:endParaRPr lang="en-US"/>
          </a:p>
        </p:txBody>
      </p:sp>
    </p:spTree>
    <p:extLst>
      <p:ext uri="{BB962C8B-B14F-4D97-AF65-F5344CB8AC3E}">
        <p14:creationId xmlns:p14="http://schemas.microsoft.com/office/powerpoint/2010/main" val="76017447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9B5F6-2A78-401A-9E2A-5E9946BD7EA4}" type="datetimeFigureOut">
              <a:rPr lang="en-US" smtClean="0"/>
              <a:t>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F85F8-67AE-4777-9127-3E5BB61695A2}" type="slidenum">
              <a:rPr lang="en-US" smtClean="0"/>
              <a:t>‹#›</a:t>
            </a:fld>
            <a:endParaRPr lang="en-US"/>
          </a:p>
        </p:txBody>
      </p:sp>
    </p:spTree>
    <p:extLst>
      <p:ext uri="{BB962C8B-B14F-4D97-AF65-F5344CB8AC3E}">
        <p14:creationId xmlns:p14="http://schemas.microsoft.com/office/powerpoint/2010/main" val="98285389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9B5F6-2A78-401A-9E2A-5E9946BD7EA4}" type="datetimeFigureOut">
              <a:rPr lang="en-US" smtClean="0"/>
              <a:t>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F85F8-67AE-4777-9127-3E5BB61695A2}" type="slidenum">
              <a:rPr lang="en-US" smtClean="0"/>
              <a:t>‹#›</a:t>
            </a:fld>
            <a:endParaRPr lang="en-US"/>
          </a:p>
        </p:txBody>
      </p:sp>
    </p:spTree>
    <p:extLst>
      <p:ext uri="{BB962C8B-B14F-4D97-AF65-F5344CB8AC3E}">
        <p14:creationId xmlns:p14="http://schemas.microsoft.com/office/powerpoint/2010/main" val="50903477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99B5F6-2A78-401A-9E2A-5E9946BD7EA4}" type="datetimeFigureOut">
              <a:rPr lang="en-US" smtClean="0"/>
              <a:t>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F85F8-67AE-4777-9127-3E5BB61695A2}" type="slidenum">
              <a:rPr lang="en-US" smtClean="0"/>
              <a:t>‹#›</a:t>
            </a:fld>
            <a:endParaRPr lang="en-US"/>
          </a:p>
        </p:txBody>
      </p:sp>
    </p:spTree>
    <p:extLst>
      <p:ext uri="{BB962C8B-B14F-4D97-AF65-F5344CB8AC3E}">
        <p14:creationId xmlns:p14="http://schemas.microsoft.com/office/powerpoint/2010/main" val="179349492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99B5F6-2A78-401A-9E2A-5E9946BD7EA4}" type="datetimeFigureOut">
              <a:rPr lang="en-US" smtClean="0"/>
              <a:t>2/28/2016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5F85F8-67AE-4777-9127-3E5BB61695A2}" type="slidenum">
              <a:rPr lang="en-US" smtClean="0"/>
              <a:t>‹#›</a:t>
            </a:fld>
            <a:endParaRPr lang="en-US"/>
          </a:p>
        </p:txBody>
      </p:sp>
    </p:spTree>
    <p:extLst>
      <p:ext uri="{BB962C8B-B14F-4D97-AF65-F5344CB8AC3E}">
        <p14:creationId xmlns:p14="http://schemas.microsoft.com/office/powerpoint/2010/main" val="420404956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99B5F6-2A78-401A-9E2A-5E9946BD7EA4}" type="datetimeFigureOut">
              <a:rPr lang="en-US" smtClean="0"/>
              <a:t>2/28/2016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5F85F8-67AE-4777-9127-3E5BB61695A2}" type="slidenum">
              <a:rPr lang="en-US" smtClean="0"/>
              <a:t>‹#›</a:t>
            </a:fld>
            <a:endParaRPr lang="en-US"/>
          </a:p>
        </p:txBody>
      </p:sp>
    </p:spTree>
    <p:extLst>
      <p:ext uri="{BB962C8B-B14F-4D97-AF65-F5344CB8AC3E}">
        <p14:creationId xmlns:p14="http://schemas.microsoft.com/office/powerpoint/2010/main" val="76343667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99B5F6-2A78-401A-9E2A-5E9946BD7EA4}" type="datetimeFigureOut">
              <a:rPr lang="en-US" smtClean="0"/>
              <a:t>2/28/2016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5F85F8-67AE-4777-9127-3E5BB61695A2}" type="slidenum">
              <a:rPr lang="en-US" smtClean="0"/>
              <a:t>‹#›</a:t>
            </a:fld>
            <a:endParaRPr lang="en-US"/>
          </a:p>
        </p:txBody>
      </p:sp>
    </p:spTree>
    <p:extLst>
      <p:ext uri="{BB962C8B-B14F-4D97-AF65-F5344CB8AC3E}">
        <p14:creationId xmlns:p14="http://schemas.microsoft.com/office/powerpoint/2010/main" val="374641142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9B5F6-2A78-401A-9E2A-5E9946BD7EA4}" type="datetimeFigureOut">
              <a:rPr lang="en-US" smtClean="0"/>
              <a:t>2/28/2016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5F85F8-67AE-4777-9127-3E5BB61695A2}" type="slidenum">
              <a:rPr lang="en-US" smtClean="0"/>
              <a:t>‹#›</a:t>
            </a:fld>
            <a:endParaRPr lang="en-US"/>
          </a:p>
        </p:txBody>
      </p:sp>
    </p:spTree>
    <p:extLst>
      <p:ext uri="{BB962C8B-B14F-4D97-AF65-F5344CB8AC3E}">
        <p14:creationId xmlns:p14="http://schemas.microsoft.com/office/powerpoint/2010/main" val="249577416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99B5F6-2A78-401A-9E2A-5E9946BD7EA4}" type="datetimeFigureOut">
              <a:rPr lang="en-US" smtClean="0"/>
              <a:t>2/28/2016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5F85F8-67AE-4777-9127-3E5BB61695A2}" type="slidenum">
              <a:rPr lang="en-US" smtClean="0"/>
              <a:t>‹#›</a:t>
            </a:fld>
            <a:endParaRPr lang="en-US"/>
          </a:p>
        </p:txBody>
      </p:sp>
    </p:spTree>
    <p:extLst>
      <p:ext uri="{BB962C8B-B14F-4D97-AF65-F5344CB8AC3E}">
        <p14:creationId xmlns:p14="http://schemas.microsoft.com/office/powerpoint/2010/main" val="53439592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99B5F6-2A78-401A-9E2A-5E9946BD7EA4}" type="datetimeFigureOut">
              <a:rPr lang="en-US" smtClean="0"/>
              <a:t>2/28/2016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5F85F8-67AE-4777-9127-3E5BB61695A2}" type="slidenum">
              <a:rPr lang="en-US" smtClean="0"/>
              <a:t>‹#›</a:t>
            </a:fld>
            <a:endParaRPr lang="en-US"/>
          </a:p>
        </p:txBody>
      </p:sp>
    </p:spTree>
    <p:extLst>
      <p:ext uri="{BB962C8B-B14F-4D97-AF65-F5344CB8AC3E}">
        <p14:creationId xmlns:p14="http://schemas.microsoft.com/office/powerpoint/2010/main" val="278019554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9B5F6-2A78-401A-9E2A-5E9946BD7EA4}" type="datetimeFigureOut">
              <a:rPr lang="en-US" smtClean="0"/>
              <a:t>2/28/2016</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F85F8-67AE-4777-9127-3E5BB61695A2}" type="slidenum">
              <a:rPr lang="en-US" smtClean="0"/>
              <a:t>‹#›</a:t>
            </a:fld>
            <a:endParaRPr lang="en-US"/>
          </a:p>
        </p:txBody>
      </p:sp>
    </p:spTree>
    <p:extLst>
      <p:ext uri="{BB962C8B-B14F-4D97-AF65-F5344CB8AC3E}">
        <p14:creationId xmlns:p14="http://schemas.microsoft.com/office/powerpoint/2010/main" val="2464371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62551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7658"/>
          <a:stretch/>
        </p:blipFill>
        <p:spPr>
          <a:xfrm>
            <a:off x="3337719" y="0"/>
            <a:ext cx="8824119" cy="1395921"/>
          </a:xfrm>
          <a:prstGeom prst="rect">
            <a:avLst/>
          </a:prstGeom>
        </p:spPr>
      </p:pic>
      <p:sp>
        <p:nvSpPr>
          <p:cNvPr id="6" name="Oval 5"/>
          <p:cNvSpPr/>
          <p:nvPr/>
        </p:nvSpPr>
        <p:spPr>
          <a:xfrm>
            <a:off x="595313" y="457200"/>
            <a:ext cx="1599406" cy="2362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636432" y="457200"/>
            <a:ext cx="1599406" cy="2362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95313" y="2635627"/>
            <a:ext cx="10972800" cy="4154984"/>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Developed a religious preference rather than a conviction (Lk 14:26-33).</a:t>
            </a:r>
          </a:p>
          <a:p>
            <a:pPr marL="342900" indent="-342900">
              <a:buFont typeface="Wingdings" panose="05000000000000000000" pitchFamily="2" charset="2"/>
              <a:buChar char="v"/>
            </a:pPr>
            <a:endPar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Performed out of obligation rather than from devotion (1 Cor 13:1-3).</a:t>
            </a:r>
          </a:p>
          <a:p>
            <a:pPr marL="342900" indent="-342900">
              <a:buFont typeface="Wingdings" panose="05000000000000000000" pitchFamily="2" charset="2"/>
              <a:buChar char="v"/>
            </a:pP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Became satisfied rather than steadfast  (Eph 5:11).</a:t>
            </a:r>
          </a:p>
          <a:p>
            <a:pPr marL="342900" indent="-342900">
              <a:buFont typeface="Wingdings" panose="05000000000000000000" pitchFamily="2" charset="2"/>
              <a:buChar char="v"/>
            </a:pP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Embraced familiarity with God rather than reverence (Heb 12:28).</a:t>
            </a:r>
          </a:p>
          <a:p>
            <a:pPr marL="342900" indent="-342900">
              <a:buFont typeface="Wingdings" panose="05000000000000000000" pitchFamily="2" charset="2"/>
              <a:buChar char="v"/>
            </a:pPr>
            <a:endPar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Inherited faith rather than acquired it (Rom </a:t>
            </a:r>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10:17; </a:t>
            </a:r>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Heb 11:6).</a:t>
            </a:r>
          </a:p>
          <a:p>
            <a:pPr marL="342900" indent="-342900">
              <a:buFont typeface="Wingdings" panose="05000000000000000000" pitchFamily="2" charset="2"/>
              <a:buChar char="v"/>
            </a:pP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Faltered in the face of hypocrisy (Matt 23:15).</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65190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7"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8" dur="20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p:cTn id="23"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4"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5" dur="20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p:cTn id="30"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1"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2" dur="20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p:cTn id="37" dur="2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8" dur="2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9" dur="2000"/>
                                        <p:tgtEl>
                                          <p:spTgt spid="2">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 calcmode="lin" valueType="num">
                                      <p:cBhvr>
                                        <p:cTn id="44" dur="2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5" dur="2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6" dur="2000"/>
                                        <p:tgtEl>
                                          <p:spTgt spid="2">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grpId="0"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 calcmode="lin" valueType="num">
                                      <p:cBhvr>
                                        <p:cTn id="51" dur="2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52" dur="2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53"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uiExpand="1" build="p" bldLvl="5"/>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TextBox 3"/>
          <p:cNvSpPr txBox="1"/>
          <p:nvPr/>
        </p:nvSpPr>
        <p:spPr>
          <a:xfrm>
            <a:off x="6995319" y="3886200"/>
            <a:ext cx="4572000" cy="2246769"/>
          </a:xfrm>
          <a:prstGeom prst="rect">
            <a:avLst/>
          </a:prstGeom>
          <a:solidFill>
            <a:srgbClr val="FFFFFF">
              <a:alpha val="50196"/>
            </a:srgbClr>
          </a:solidFill>
          <a:effectLst>
            <a:softEdge rad="31750"/>
          </a:effectLst>
        </p:spPr>
        <p:txBody>
          <a:bodyPr wrap="square" rtlCol="0">
            <a:spAutoFit/>
          </a:bodyPr>
          <a:lstStyle/>
          <a:p>
            <a:pPr algn="r"/>
            <a:r>
              <a:rPr lang="en-US" sz="2000" b="1" dirty="0">
                <a:latin typeface="Arial" panose="020B0604020202020204" pitchFamily="34" charset="0"/>
                <a:ea typeface="Batang" panose="02030600000101010101" pitchFamily="18" charset="-127"/>
                <a:cs typeface="Arial" panose="020B0604020202020204" pitchFamily="34" charset="0"/>
              </a:rPr>
              <a:t>I will arise and go to my father, and will say to him, f</a:t>
            </a:r>
            <a:r>
              <a:rPr lang="en-US" sz="2000" b="1" dirty="0" smtClean="0">
                <a:latin typeface="Arial" panose="020B0604020202020204" pitchFamily="34" charset="0"/>
                <a:ea typeface="Batang" panose="02030600000101010101" pitchFamily="18" charset="-127"/>
                <a:cs typeface="Arial" panose="020B0604020202020204" pitchFamily="34" charset="0"/>
              </a:rPr>
              <a:t>ather</a:t>
            </a:r>
            <a:r>
              <a:rPr lang="en-US" sz="2000" b="1" dirty="0">
                <a:latin typeface="Arial" panose="020B0604020202020204" pitchFamily="34" charset="0"/>
                <a:ea typeface="Batang" panose="02030600000101010101" pitchFamily="18" charset="-127"/>
                <a:cs typeface="Arial" panose="020B0604020202020204" pitchFamily="34" charset="0"/>
              </a:rPr>
              <a:t>, I have sinned against heaven and before you, </a:t>
            </a:r>
            <a:r>
              <a:rPr lang="en-US" sz="2000" b="1" dirty="0" smtClean="0">
                <a:latin typeface="Arial" panose="020B0604020202020204" pitchFamily="34" charset="0"/>
                <a:ea typeface="Batang" panose="02030600000101010101" pitchFamily="18" charset="-127"/>
                <a:cs typeface="Arial" panose="020B0604020202020204" pitchFamily="34" charset="0"/>
              </a:rPr>
              <a:t>and </a:t>
            </a:r>
            <a:r>
              <a:rPr lang="en-US" sz="2000" b="1" dirty="0">
                <a:latin typeface="Arial" panose="020B0604020202020204" pitchFamily="34" charset="0"/>
                <a:ea typeface="Batang" panose="02030600000101010101" pitchFamily="18" charset="-127"/>
                <a:cs typeface="Arial" panose="020B0604020202020204" pitchFamily="34" charset="0"/>
              </a:rPr>
              <a:t>I am no longer worthy to be called your son. Make me like one of your hired servants</a:t>
            </a:r>
            <a:r>
              <a:rPr lang="en-US" sz="2000" b="1" dirty="0" smtClean="0">
                <a:latin typeface="Arial" panose="020B0604020202020204" pitchFamily="34" charset="0"/>
                <a:ea typeface="Batang" panose="02030600000101010101" pitchFamily="18" charset="-127"/>
                <a:cs typeface="Arial" panose="020B0604020202020204" pitchFamily="34" charset="0"/>
              </a:rPr>
              <a:t>.</a:t>
            </a:r>
          </a:p>
          <a:p>
            <a:pPr algn="r"/>
            <a:r>
              <a:rPr lang="en-US" sz="2000" b="1" dirty="0" smtClean="0">
                <a:latin typeface="Arial" panose="020B0604020202020204" pitchFamily="34" charset="0"/>
                <a:ea typeface="Batang" panose="02030600000101010101" pitchFamily="18" charset="-127"/>
                <a:cs typeface="Arial" panose="020B0604020202020204" pitchFamily="34" charset="0"/>
              </a:rPr>
              <a:t>(Luke 15:18-19).</a:t>
            </a:r>
            <a:endParaRPr lang="en-US" sz="2000" b="1" dirty="0">
              <a:latin typeface="Arial" panose="020B0604020202020204" pitchFamily="34" charset="0"/>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262315529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97643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379" y="986120"/>
            <a:ext cx="11658600" cy="5863144"/>
          </a:xfrm>
          <a:prstGeom prst="rect">
            <a:avLst/>
          </a:prstGeom>
          <a:noFill/>
        </p:spPr>
        <p:txBody>
          <a:bodyPr wrap="square" rtlCol="0">
            <a:spAutoFit/>
          </a:bodyPr>
          <a:lstStyle/>
          <a:p>
            <a:r>
              <a:rPr lang="en-US" sz="2500" b="1" baseline="30000" dirty="0">
                <a:latin typeface="Arial" panose="020B0604020202020204" pitchFamily="34" charset="0"/>
                <a:cs typeface="Arial" panose="020B0604020202020204" pitchFamily="34" charset="0"/>
              </a:rPr>
              <a:t>4 </a:t>
            </a:r>
            <a:r>
              <a:rPr lang="en-US" sz="2500" b="1" dirty="0" smtClean="0">
                <a:latin typeface="Arial" panose="020B0604020202020204" pitchFamily="34" charset="0"/>
                <a:cs typeface="Arial" panose="020B0604020202020204" pitchFamily="34" charset="0"/>
              </a:rPr>
              <a:t>Hear</a:t>
            </a:r>
            <a:r>
              <a:rPr lang="en-US" sz="2500" b="1" dirty="0">
                <a:latin typeface="Arial" panose="020B0604020202020204" pitchFamily="34" charset="0"/>
                <a:cs typeface="Arial" panose="020B0604020202020204" pitchFamily="34" charset="0"/>
              </a:rPr>
              <a:t>, O Israel: The </a:t>
            </a:r>
            <a:r>
              <a:rPr lang="en-US" sz="2500" b="1" cap="small" dirty="0">
                <a:latin typeface="Arial" panose="020B0604020202020204" pitchFamily="34" charset="0"/>
                <a:cs typeface="Arial" panose="020B0604020202020204" pitchFamily="34" charset="0"/>
              </a:rPr>
              <a:t>Lord</a:t>
            </a:r>
            <a:r>
              <a:rPr lang="en-US" sz="2500" b="1" dirty="0">
                <a:latin typeface="Arial" panose="020B0604020202020204" pitchFamily="34" charset="0"/>
                <a:cs typeface="Arial" panose="020B0604020202020204" pitchFamily="34" charset="0"/>
              </a:rPr>
              <a:t> our God, the </a:t>
            </a:r>
            <a:r>
              <a:rPr lang="en-US" sz="2500" b="1" cap="small" dirty="0">
                <a:latin typeface="Arial" panose="020B0604020202020204" pitchFamily="34" charset="0"/>
                <a:cs typeface="Arial" panose="020B0604020202020204" pitchFamily="34" charset="0"/>
              </a:rPr>
              <a:t>Lord</a:t>
            </a:r>
            <a:r>
              <a:rPr lang="en-US" sz="2500" b="1" dirty="0">
                <a:latin typeface="Arial" panose="020B0604020202020204" pitchFamily="34" charset="0"/>
                <a:cs typeface="Arial" panose="020B0604020202020204" pitchFamily="34" charset="0"/>
              </a:rPr>
              <a:t> is one</a:t>
            </a:r>
            <a:r>
              <a:rPr lang="en-US" sz="2500" b="1" dirty="0" smtClean="0">
                <a:latin typeface="Arial" panose="020B0604020202020204" pitchFamily="34" charset="0"/>
                <a:cs typeface="Arial" panose="020B0604020202020204" pitchFamily="34" charset="0"/>
              </a:rPr>
              <a:t>! </a:t>
            </a:r>
            <a:r>
              <a:rPr lang="en-US" sz="2500" b="1" baseline="30000" dirty="0">
                <a:latin typeface="Arial" panose="020B0604020202020204" pitchFamily="34" charset="0"/>
                <a:cs typeface="Arial" panose="020B0604020202020204" pitchFamily="34" charset="0"/>
              </a:rPr>
              <a:t>5 </a:t>
            </a:r>
            <a:r>
              <a:rPr lang="en-US" sz="2500" b="1" dirty="0">
                <a:latin typeface="Arial" panose="020B0604020202020204" pitchFamily="34" charset="0"/>
                <a:cs typeface="Arial" panose="020B0604020202020204" pitchFamily="34" charset="0"/>
              </a:rPr>
              <a:t>You shall love the </a:t>
            </a:r>
            <a:r>
              <a:rPr lang="en-US" sz="2500" b="1" cap="small" dirty="0">
                <a:latin typeface="Arial" panose="020B0604020202020204" pitchFamily="34" charset="0"/>
                <a:cs typeface="Arial" panose="020B0604020202020204" pitchFamily="34" charset="0"/>
              </a:rPr>
              <a:t>Lord</a:t>
            </a:r>
            <a:r>
              <a:rPr lang="en-US" sz="2500" b="1" dirty="0">
                <a:latin typeface="Arial" panose="020B0604020202020204" pitchFamily="34" charset="0"/>
                <a:cs typeface="Arial" panose="020B0604020202020204" pitchFamily="34" charset="0"/>
              </a:rPr>
              <a:t> your God with all your heart, with all your soul, and with all your </a:t>
            </a:r>
            <a:r>
              <a:rPr lang="en-US" sz="2500" b="1" dirty="0" smtClean="0">
                <a:latin typeface="Arial" panose="020B0604020202020204" pitchFamily="34" charset="0"/>
                <a:cs typeface="Arial" panose="020B0604020202020204" pitchFamily="34" charset="0"/>
              </a:rPr>
              <a:t>strength. </a:t>
            </a:r>
            <a:r>
              <a:rPr lang="en-US" sz="2500" b="1" baseline="30000" dirty="0" smtClean="0">
                <a:latin typeface="Arial" panose="020B0604020202020204" pitchFamily="34" charset="0"/>
                <a:cs typeface="Arial" panose="020B0604020202020204" pitchFamily="34" charset="0"/>
              </a:rPr>
              <a:t>6</a:t>
            </a:r>
            <a:r>
              <a:rPr lang="en-US" sz="2500" b="1" baseline="30000" dirty="0">
                <a:latin typeface="Arial" panose="020B0604020202020204" pitchFamily="34" charset="0"/>
                <a:cs typeface="Arial" panose="020B0604020202020204" pitchFamily="34" charset="0"/>
              </a:rPr>
              <a:t> </a:t>
            </a:r>
            <a:r>
              <a:rPr lang="en-US" sz="2500" b="1" dirty="0" smtClean="0">
                <a:latin typeface="Arial" panose="020B0604020202020204" pitchFamily="34" charset="0"/>
                <a:cs typeface="Arial" panose="020B0604020202020204" pitchFamily="34" charset="0"/>
              </a:rPr>
              <a:t>And </a:t>
            </a:r>
            <a:r>
              <a:rPr lang="en-US" sz="2500" b="1" dirty="0">
                <a:latin typeface="Arial" panose="020B0604020202020204" pitchFamily="34" charset="0"/>
                <a:cs typeface="Arial" panose="020B0604020202020204" pitchFamily="34" charset="0"/>
              </a:rPr>
              <a:t>these words which I command you today shall be in your heart. </a:t>
            </a:r>
            <a:r>
              <a:rPr lang="en-US" sz="2500" b="1" baseline="30000" dirty="0">
                <a:latin typeface="Arial" panose="020B0604020202020204" pitchFamily="34" charset="0"/>
                <a:cs typeface="Arial" panose="020B0604020202020204" pitchFamily="34" charset="0"/>
              </a:rPr>
              <a:t>7 </a:t>
            </a:r>
            <a:r>
              <a:rPr lang="en-US" sz="2500" b="1" dirty="0">
                <a:latin typeface="Arial" panose="020B0604020202020204" pitchFamily="34" charset="0"/>
                <a:cs typeface="Arial" panose="020B0604020202020204" pitchFamily="34" charset="0"/>
              </a:rPr>
              <a:t>You shall teach them diligently to your children, and shall talk of them when you sit in your house, when you walk by the way, when you lie down, and when you rise up. </a:t>
            </a:r>
            <a:r>
              <a:rPr lang="en-US" sz="2500" b="1" baseline="30000" dirty="0">
                <a:latin typeface="Arial" panose="020B0604020202020204" pitchFamily="34" charset="0"/>
                <a:cs typeface="Arial" panose="020B0604020202020204" pitchFamily="34" charset="0"/>
              </a:rPr>
              <a:t>8 </a:t>
            </a:r>
            <a:r>
              <a:rPr lang="en-US" sz="2500" b="1" dirty="0">
                <a:latin typeface="Arial" panose="020B0604020202020204" pitchFamily="34" charset="0"/>
                <a:cs typeface="Arial" panose="020B0604020202020204" pitchFamily="34" charset="0"/>
              </a:rPr>
              <a:t>You shall bind them as a sign on your hand, and they shall be as frontlets between your eyes. </a:t>
            </a:r>
            <a:r>
              <a:rPr lang="en-US" sz="2500" b="1" baseline="30000" dirty="0">
                <a:latin typeface="Arial" panose="020B0604020202020204" pitchFamily="34" charset="0"/>
                <a:cs typeface="Arial" panose="020B0604020202020204" pitchFamily="34" charset="0"/>
              </a:rPr>
              <a:t>9 </a:t>
            </a:r>
            <a:r>
              <a:rPr lang="en-US" sz="2500" b="1" dirty="0">
                <a:latin typeface="Arial" panose="020B0604020202020204" pitchFamily="34" charset="0"/>
                <a:cs typeface="Arial" panose="020B0604020202020204" pitchFamily="34" charset="0"/>
              </a:rPr>
              <a:t>You shall write them on the doorposts of your house and on your gates</a:t>
            </a:r>
            <a:r>
              <a:rPr lang="en-US" sz="2500" b="1" dirty="0" smtClean="0">
                <a:latin typeface="Arial" panose="020B0604020202020204" pitchFamily="34" charset="0"/>
                <a:cs typeface="Arial" panose="020B0604020202020204" pitchFamily="34" charset="0"/>
              </a:rPr>
              <a:t>. </a:t>
            </a:r>
            <a:r>
              <a:rPr lang="en-US" sz="2500" b="1" baseline="30000" dirty="0" smtClean="0">
                <a:latin typeface="Arial" panose="020B0604020202020204" pitchFamily="34" charset="0"/>
                <a:cs typeface="Arial" panose="020B0604020202020204" pitchFamily="34" charset="0"/>
              </a:rPr>
              <a:t>10</a:t>
            </a:r>
            <a:r>
              <a:rPr lang="en-US" sz="2500" b="1" baseline="30000" dirty="0">
                <a:latin typeface="Arial" panose="020B0604020202020204" pitchFamily="34" charset="0"/>
                <a:cs typeface="Arial" panose="020B0604020202020204" pitchFamily="34" charset="0"/>
              </a:rPr>
              <a:t> </a:t>
            </a:r>
            <a:r>
              <a:rPr lang="en-US" sz="2500" b="1" dirty="0" smtClean="0">
                <a:latin typeface="Arial" panose="020B0604020202020204" pitchFamily="34" charset="0"/>
                <a:cs typeface="Arial" panose="020B0604020202020204" pitchFamily="34" charset="0"/>
              </a:rPr>
              <a:t>So </a:t>
            </a:r>
            <a:r>
              <a:rPr lang="en-US" sz="2500" b="1" dirty="0">
                <a:latin typeface="Arial" panose="020B0604020202020204" pitchFamily="34" charset="0"/>
                <a:cs typeface="Arial" panose="020B0604020202020204" pitchFamily="34" charset="0"/>
              </a:rPr>
              <a:t>it shall be, when the </a:t>
            </a:r>
            <a:r>
              <a:rPr lang="en-US" sz="2500" b="1" cap="small" dirty="0">
                <a:latin typeface="Arial" panose="020B0604020202020204" pitchFamily="34" charset="0"/>
                <a:cs typeface="Arial" panose="020B0604020202020204" pitchFamily="34" charset="0"/>
              </a:rPr>
              <a:t>Lord</a:t>
            </a:r>
            <a:r>
              <a:rPr lang="en-US" sz="2500" b="1" dirty="0">
                <a:latin typeface="Arial" panose="020B0604020202020204" pitchFamily="34" charset="0"/>
                <a:cs typeface="Arial" panose="020B0604020202020204" pitchFamily="34" charset="0"/>
              </a:rPr>
              <a:t> your God brings you into the land of which He swore to your fathers, to Abraham, Isaac, and Jacob, to give you large and beautiful cities which you did not build, </a:t>
            </a:r>
            <a:r>
              <a:rPr lang="en-US" sz="2500" b="1" baseline="30000" dirty="0">
                <a:latin typeface="Arial" panose="020B0604020202020204" pitchFamily="34" charset="0"/>
                <a:cs typeface="Arial" panose="020B0604020202020204" pitchFamily="34" charset="0"/>
              </a:rPr>
              <a:t>11 </a:t>
            </a:r>
            <a:r>
              <a:rPr lang="en-US" sz="2500" b="1" dirty="0">
                <a:latin typeface="Arial" panose="020B0604020202020204" pitchFamily="34" charset="0"/>
                <a:cs typeface="Arial" panose="020B0604020202020204" pitchFamily="34" charset="0"/>
              </a:rPr>
              <a:t>houses full of all good things, which you did not fill, hewn-out wells which you did not dig, vineyards and olive trees which you did not plant—when you have eaten and are full— </a:t>
            </a:r>
            <a:r>
              <a:rPr lang="en-US" sz="2500" b="1" baseline="30000" dirty="0">
                <a:latin typeface="Arial" panose="020B0604020202020204" pitchFamily="34" charset="0"/>
                <a:cs typeface="Arial" panose="020B0604020202020204" pitchFamily="34" charset="0"/>
              </a:rPr>
              <a:t>12 </a:t>
            </a:r>
            <a:r>
              <a:rPr lang="en-US" sz="2500" b="1" dirty="0">
                <a:latin typeface="Arial" panose="020B0604020202020204" pitchFamily="34" charset="0"/>
                <a:cs typeface="Arial" panose="020B0604020202020204" pitchFamily="34" charset="0"/>
              </a:rPr>
              <a:t>then beware, lest you forget the </a:t>
            </a:r>
            <a:r>
              <a:rPr lang="en-US" sz="2500" b="1" cap="small" dirty="0">
                <a:latin typeface="Arial" panose="020B0604020202020204" pitchFamily="34" charset="0"/>
                <a:cs typeface="Arial" panose="020B0604020202020204" pitchFamily="34" charset="0"/>
              </a:rPr>
              <a:t>Lord</a:t>
            </a:r>
            <a:r>
              <a:rPr lang="en-US" sz="2500" b="1" dirty="0">
                <a:latin typeface="Arial" panose="020B0604020202020204" pitchFamily="34" charset="0"/>
                <a:cs typeface="Arial" panose="020B0604020202020204" pitchFamily="34" charset="0"/>
              </a:rPr>
              <a:t> who brought you out of the land of Egypt, from the house of bondage. </a:t>
            </a:r>
          </a:p>
        </p:txBody>
      </p:sp>
      <p:sp>
        <p:nvSpPr>
          <p:cNvPr id="3" name="Rectangle 2"/>
          <p:cNvSpPr/>
          <p:nvPr/>
        </p:nvSpPr>
        <p:spPr>
          <a:xfrm>
            <a:off x="1441562" y="0"/>
            <a:ext cx="9262280" cy="1015663"/>
          </a:xfrm>
          <a:prstGeom prst="rect">
            <a:avLst/>
          </a:prstGeom>
          <a:noFill/>
        </p:spPr>
        <p:txBody>
          <a:bodyPr wrap="none" lIns="91440" tIns="45720" rIns="91440" bIns="45720">
            <a:spAutoFit/>
          </a:bodyPr>
          <a:lstStyle/>
          <a:p>
            <a:pPr algn="ctr"/>
            <a:r>
              <a:rPr lang="en-US" sz="6000" b="1" spc="300"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Copperplate Gothic Light" panose="020E0507020206020404" pitchFamily="34" charset="0"/>
              </a:rPr>
              <a:t>Deuteronomy </a:t>
            </a:r>
            <a:r>
              <a:rPr lang="en-US" sz="6000" b="1" cap="all" spc="300"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Copperplate Gothic Light" panose="020E0507020206020404" pitchFamily="34" charset="0"/>
              </a:rPr>
              <a:t>6:4-12</a:t>
            </a:r>
            <a:endParaRPr lang="en-US" sz="6000" b="1" cap="all" spc="300"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Copperplate Gothic Light" panose="020E0507020206020404" pitchFamily="34" charset="0"/>
            </a:endParaRPr>
          </a:p>
        </p:txBody>
      </p:sp>
    </p:spTree>
    <p:extLst>
      <p:ext uri="{BB962C8B-B14F-4D97-AF65-F5344CB8AC3E}">
        <p14:creationId xmlns:p14="http://schemas.microsoft.com/office/powerpoint/2010/main" val="181632725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33092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658"/>
          <a:stretch/>
        </p:blipFill>
        <p:spPr>
          <a:xfrm>
            <a:off x="3337719" y="0"/>
            <a:ext cx="8824119" cy="1395921"/>
          </a:xfrm>
          <a:prstGeom prst="rect">
            <a:avLst/>
          </a:prstGeom>
        </p:spPr>
      </p:pic>
      <p:sp>
        <p:nvSpPr>
          <p:cNvPr id="2" name="TextBox 1"/>
          <p:cNvSpPr txBox="1"/>
          <p:nvPr/>
        </p:nvSpPr>
        <p:spPr>
          <a:xfrm>
            <a:off x="4328319" y="1295400"/>
            <a:ext cx="7543800" cy="5447645"/>
          </a:xfrm>
          <a:prstGeom prst="rect">
            <a:avLst/>
          </a:prstGeom>
          <a:solidFill>
            <a:srgbClr val="FFFFFF">
              <a:alpha val="69804"/>
            </a:srgbClr>
          </a:solidFill>
          <a:effectLst>
            <a:softEdge rad="63500"/>
          </a:effectLst>
        </p:spPr>
        <p:txBody>
          <a:bodyPr wrap="square" rtlCol="0">
            <a:spAutoFit/>
          </a:bodyPr>
          <a:lstStyle/>
          <a:p>
            <a:pPr marL="342900" indent="-342900">
              <a:buFont typeface="Wingdings" panose="05000000000000000000" pitchFamily="2" charset="2"/>
              <a:buChar char="Ø"/>
            </a:pPr>
            <a:r>
              <a:rPr lang="en-US" sz="2000" b="1" dirty="0" smtClean="0">
                <a:latin typeface="Arial" panose="020B0604020202020204" pitchFamily="34" charset="0"/>
                <a:cs typeface="Arial" panose="020B0604020202020204" pitchFamily="34" charset="0"/>
              </a:rPr>
              <a:t>Losing young people “raised in the church” at an alarming rate!</a:t>
            </a:r>
          </a:p>
          <a:p>
            <a:pPr marL="342900" indent="-342900">
              <a:buFont typeface="Wingdings" panose="05000000000000000000" pitchFamily="2" charset="2"/>
              <a:buChar char="Ø"/>
            </a:pPr>
            <a:r>
              <a:rPr lang="en-US" sz="2000" b="1" dirty="0" smtClean="0">
                <a:latin typeface="Arial" panose="020B0604020202020204" pitchFamily="34" charset="0"/>
                <a:cs typeface="Arial" panose="020B0604020202020204" pitchFamily="34" charset="0"/>
              </a:rPr>
              <a:t>Only 17% (on average) of church members are under 30-years-old.</a:t>
            </a:r>
          </a:p>
          <a:p>
            <a:pPr algn="ct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Consider:</a:t>
            </a:r>
          </a:p>
          <a:p>
            <a:pPr marL="342900" indent="-342900">
              <a:buFont typeface="+mj-lt"/>
              <a:buAutoNum type="arabicPeriod"/>
            </a:pPr>
            <a:r>
              <a:rPr lang="en-US" sz="2000" b="1" dirty="0" smtClean="0">
                <a:latin typeface="Arial" panose="020B0604020202020204" pitchFamily="34" charset="0"/>
                <a:cs typeface="Arial" panose="020B0604020202020204" pitchFamily="34" charset="0"/>
              </a:rPr>
              <a:t>A couple is converted to Christ from world, and/or denominationalism in their early twenties, severing family relationships and friendships to be saved and become members of the Lord’s church. </a:t>
            </a:r>
            <a:r>
              <a:rPr lang="en-US" sz="2000" b="1" dirty="0" smtClean="0">
                <a:ln>
                  <a:solidFill>
                    <a:srgbClr val="C00000"/>
                  </a:solidFill>
                </a:ln>
                <a:latin typeface="Arial" panose="020B0604020202020204" pitchFamily="34" charset="0"/>
                <a:cs typeface="Arial" panose="020B0604020202020204" pitchFamily="34" charset="0"/>
              </a:rPr>
              <a:t>CONVERSIONS</a:t>
            </a:r>
            <a:r>
              <a:rPr lang="en-US" sz="2000" b="1" dirty="0" smtClean="0">
                <a:latin typeface="Arial" panose="020B0604020202020204" pitchFamily="34" charset="0"/>
                <a:cs typeface="Arial" panose="020B0604020202020204" pitchFamily="34" charset="0"/>
              </a:rPr>
              <a:t>!</a:t>
            </a:r>
          </a:p>
          <a:p>
            <a:pPr marL="342900" indent="-342900">
              <a:buFont typeface="+mj-lt"/>
              <a:buAutoNum type="arabicPeriod"/>
            </a:pPr>
            <a:r>
              <a:rPr lang="en-US" sz="2000" b="1" dirty="0">
                <a:latin typeface="Arial" panose="020B0604020202020204" pitchFamily="34" charset="0"/>
                <a:cs typeface="Arial" panose="020B0604020202020204" pitchFamily="34" charset="0"/>
              </a:rPr>
              <a:t>Their children were raised without having to make such far-reaching choices; they heard about their parents’ sacrifices but their family and friends basically shared their “church of Christ” beliefs. </a:t>
            </a:r>
            <a:r>
              <a:rPr lang="en-US" sz="2000" b="1" dirty="0" smtClean="0">
                <a:ln>
                  <a:solidFill>
                    <a:srgbClr val="C00000"/>
                  </a:solidFill>
                </a:ln>
                <a:latin typeface="Arial" panose="020B0604020202020204" pitchFamily="34" charset="0"/>
                <a:cs typeface="Arial" panose="020B0604020202020204" pitchFamily="34" charset="0"/>
              </a:rPr>
              <a:t>CONVENIENCE</a:t>
            </a:r>
            <a:r>
              <a:rPr lang="en-US" sz="2000" b="1" dirty="0" smtClean="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a:p>
            <a:pPr marL="342900" indent="-342900">
              <a:buFont typeface="+mj-lt"/>
              <a:buAutoNum type="arabicPeriod"/>
            </a:pPr>
            <a:r>
              <a:rPr lang="en-US" sz="2000" b="1" dirty="0" smtClean="0">
                <a:latin typeface="Arial" panose="020B0604020202020204" pitchFamily="34" charset="0"/>
                <a:cs typeface="Arial" panose="020B0604020202020204" pitchFamily="34" charset="0"/>
              </a:rPr>
              <a:t>Their grandchildren’s religious experience consisted of following the ways the family has always believed and behaved. They are “church of Christ” because it’s what they’ve always been! </a:t>
            </a:r>
            <a:r>
              <a:rPr lang="en-US" sz="2000" b="1" dirty="0" smtClean="0">
                <a:ln>
                  <a:solidFill>
                    <a:srgbClr val="C00000"/>
                  </a:solidFill>
                </a:ln>
                <a:latin typeface="Arial" panose="020B0604020202020204" pitchFamily="34" charset="0"/>
                <a:cs typeface="Arial" panose="020B0604020202020204" pitchFamily="34" charset="0"/>
              </a:rPr>
              <a:t>DECLINE</a:t>
            </a:r>
            <a:r>
              <a:rPr lang="en-US" sz="2000" b="1" dirty="0" smtClean="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1838" cy="6855725"/>
          </a:xfrm>
          <a:prstGeom prst="rect">
            <a:avLst/>
          </a:prstGeom>
        </p:spPr>
      </p:pic>
    </p:spTree>
    <p:extLst>
      <p:ext uri="{BB962C8B-B14F-4D97-AF65-F5344CB8AC3E}">
        <p14:creationId xmlns:p14="http://schemas.microsoft.com/office/powerpoint/2010/main" val="250565802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0"/>
                                        <p:tgtEl>
                                          <p:spTgt spid="7"/>
                                        </p:tgtEl>
                                      </p:cBhvr>
                                    </p:animEffect>
                                    <p:set>
                                      <p:cBhvr>
                                        <p:cTn id="7" dur="1" fill="hold">
                                          <p:stCondLst>
                                            <p:cond delay="4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2000" fill="hold"/>
                                        <p:tgtEl>
                                          <p:spTgt spid="2">
                                            <p:bg/>
                                          </p:spTgt>
                                        </p:tgtEl>
                                        <p:attrNameLst>
                                          <p:attrName>ppt_w</p:attrName>
                                        </p:attrNameLst>
                                      </p:cBhvr>
                                      <p:tavLst>
                                        <p:tav tm="0">
                                          <p:val>
                                            <p:strVal val="#ppt_w*0.70"/>
                                          </p:val>
                                        </p:tav>
                                        <p:tav tm="100000">
                                          <p:val>
                                            <p:strVal val="#ppt_w"/>
                                          </p:val>
                                        </p:tav>
                                      </p:tavLst>
                                    </p:anim>
                                    <p:anim calcmode="lin" valueType="num">
                                      <p:cBhvr>
                                        <p:cTn id="13" dur="2000" fill="hold"/>
                                        <p:tgtEl>
                                          <p:spTgt spid="2">
                                            <p:bg/>
                                          </p:spTgt>
                                        </p:tgtEl>
                                        <p:attrNameLst>
                                          <p:attrName>ppt_h</p:attrName>
                                        </p:attrNameLst>
                                      </p:cBhvr>
                                      <p:tavLst>
                                        <p:tav tm="0">
                                          <p:val>
                                            <p:strVal val="#ppt_h"/>
                                          </p:val>
                                        </p:tav>
                                        <p:tav tm="100000">
                                          <p:val>
                                            <p:strVal val="#ppt_h"/>
                                          </p:val>
                                        </p:tav>
                                      </p:tavLst>
                                    </p:anim>
                                    <p:animEffect transition="in" filter="fade">
                                      <p:cBhvr>
                                        <p:cTn id="14" dur="2000"/>
                                        <p:tgtEl>
                                          <p:spTgt spid="2">
                                            <p:bg/>
                                          </p:spTgt>
                                        </p:tgtEl>
                                      </p:cBhvr>
                                    </p:animEffect>
                                  </p:childTnLst>
                                </p:cTn>
                              </p:par>
                            </p:childTnLst>
                          </p:cTn>
                        </p:par>
                        <p:par>
                          <p:cTn id="15" fill="hold">
                            <p:stCondLst>
                              <p:cond delay="2000"/>
                            </p:stCondLst>
                            <p:childTnLst>
                              <p:par>
                                <p:cTn id="16" presetID="55"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9"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20" dur="20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p:cTn id="25"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26"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27" dur="20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 calcmode="lin" valueType="num">
                                      <p:cBhvr>
                                        <p:cTn id="32"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33"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34" dur="2000"/>
                                        <p:tgtEl>
                                          <p:spTgt spid="2">
                                            <p:txEl>
                                              <p:pRg st="2" end="2"/>
                                            </p:txEl>
                                          </p:spTgt>
                                        </p:tgtEl>
                                      </p:cBhvr>
                                    </p:animEffect>
                                  </p:childTnLst>
                                </p:cTn>
                              </p:par>
                            </p:childTnLst>
                          </p:cTn>
                        </p:par>
                        <p:par>
                          <p:cTn id="35" fill="hold">
                            <p:stCondLst>
                              <p:cond delay="2000"/>
                            </p:stCondLst>
                            <p:childTnLst>
                              <p:par>
                                <p:cTn id="36" presetID="55" presetClass="entr" presetSubtype="0" fill="hold" grpId="0" nodeType="after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 calcmode="lin" valueType="num">
                                      <p:cBhvr>
                                        <p:cTn id="38"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39"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40" dur="2000"/>
                                        <p:tgtEl>
                                          <p:spTgt spid="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 calcmode="lin" valueType="num">
                                      <p:cBhvr>
                                        <p:cTn id="45"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46"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47" dur="2000"/>
                                        <p:tgtEl>
                                          <p:spTgt spid="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2">
                                            <p:txEl>
                                              <p:pRg st="5" end="5"/>
                                            </p:txEl>
                                          </p:spTgt>
                                        </p:tgtEl>
                                        <p:attrNameLst>
                                          <p:attrName>style.visibility</p:attrName>
                                        </p:attrNameLst>
                                      </p:cBhvr>
                                      <p:to>
                                        <p:strVal val="visible"/>
                                      </p:to>
                                    </p:set>
                                    <p:anim calcmode="lin" valueType="num">
                                      <p:cBhvr>
                                        <p:cTn id="52" dur="2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53" dur="2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54"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658"/>
          <a:stretch/>
        </p:blipFill>
        <p:spPr>
          <a:xfrm>
            <a:off x="3337719" y="0"/>
            <a:ext cx="8824119" cy="1395921"/>
          </a:xfrm>
          <a:prstGeom prst="rect">
            <a:avLst/>
          </a:prstGeom>
        </p:spPr>
      </p:pic>
      <p:sp>
        <p:nvSpPr>
          <p:cNvPr id="7" name="Rectangle 6"/>
          <p:cNvSpPr/>
          <p:nvPr/>
        </p:nvSpPr>
        <p:spPr>
          <a:xfrm>
            <a:off x="7376319" y="1143000"/>
            <a:ext cx="4450257" cy="769441"/>
          </a:xfrm>
          <a:prstGeom prst="rect">
            <a:avLst/>
          </a:prstGeom>
          <a:noFill/>
        </p:spPr>
        <p:txBody>
          <a:bodyPr wrap="none" lIns="91440" tIns="45720" rIns="91440" bIns="45720">
            <a:spAutoFit/>
          </a:bodyPr>
          <a:lstStyle/>
          <a:p>
            <a:pPr algn="ctr"/>
            <a:r>
              <a:rPr lang="en-US" sz="4400" b="1" cap="none" spc="300" dirty="0" smtClean="0">
                <a:ln w="10541" cmpd="sng">
                  <a:solidFill>
                    <a:srgbClr val="FFFF00"/>
                  </a:solid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Judges 2:7-12</a:t>
            </a:r>
            <a:endParaRPr lang="en-US" sz="4400" b="1" cap="none" spc="300" dirty="0">
              <a:ln w="10541" cmpd="sng">
                <a:solidFill>
                  <a:srgbClr val="FFFF00"/>
                </a:solid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7"/>
          <p:cNvSpPr/>
          <p:nvPr/>
        </p:nvSpPr>
        <p:spPr>
          <a:xfrm>
            <a:off x="8671719" y="1828800"/>
            <a:ext cx="2129109" cy="923330"/>
          </a:xfrm>
          <a:prstGeom prst="rect">
            <a:avLst/>
          </a:prstGeom>
          <a:solidFill>
            <a:srgbClr val="FFFFFF">
              <a:alpha val="69804"/>
            </a:srgbClr>
          </a:solidFill>
          <a:effectLst>
            <a:softEdge rad="63500"/>
          </a:effectLst>
        </p:spPr>
        <p:txBody>
          <a:bodyPr wrap="none" lIns="91440" tIns="45720" rIns="91440" bIns="45720">
            <a:spAutoFit/>
          </a:bodyPr>
          <a:lstStyle/>
          <a:p>
            <a:pPr algn="ctr"/>
            <a:r>
              <a:rPr lang="en-US" sz="5400" b="1" cap="none" spc="0" dirty="0" smtClean="0">
                <a:ln w="10541" cmpd="sng">
                  <a:solidFill>
                    <a:srgbClr val="FFFF00"/>
                  </a:solidFill>
                  <a:prstDash val="solid"/>
                </a:ln>
                <a:effectLst/>
                <a:latin typeface="Harrington" panose="04040505050A02020702" pitchFamily="82" charset="0"/>
              </a:rPr>
              <a:t>Moses</a:t>
            </a:r>
            <a:endParaRPr lang="en-US" sz="5400" b="1" cap="none" spc="0" dirty="0">
              <a:ln w="10541" cmpd="sng">
                <a:solidFill>
                  <a:srgbClr val="FFFF00"/>
                </a:solidFill>
                <a:prstDash val="solid"/>
              </a:ln>
              <a:effectLst/>
              <a:latin typeface="Harrington" panose="04040505050A02020702" pitchFamily="82" charset="0"/>
            </a:endParaRPr>
          </a:p>
        </p:txBody>
      </p:sp>
      <p:sp>
        <p:nvSpPr>
          <p:cNvPr id="10" name="Rectangle 9"/>
          <p:cNvSpPr/>
          <p:nvPr/>
        </p:nvSpPr>
        <p:spPr>
          <a:xfrm>
            <a:off x="8626158" y="1912441"/>
            <a:ext cx="2241319" cy="923330"/>
          </a:xfrm>
          <a:prstGeom prst="rect">
            <a:avLst/>
          </a:prstGeom>
          <a:solidFill>
            <a:srgbClr val="FFFFFF">
              <a:alpha val="69804"/>
            </a:srgbClr>
          </a:solidFill>
          <a:effectLst>
            <a:softEdge rad="63500"/>
          </a:effectLst>
        </p:spPr>
        <p:txBody>
          <a:bodyPr wrap="none" lIns="91440" tIns="45720" rIns="91440" bIns="45720">
            <a:spAutoFit/>
          </a:bodyPr>
          <a:lstStyle/>
          <a:p>
            <a:pPr algn="ctr"/>
            <a:r>
              <a:rPr lang="en-US" sz="5400" b="1" cap="none" spc="0" dirty="0" smtClean="0">
                <a:ln w="10541" cmpd="sng">
                  <a:solidFill>
                    <a:srgbClr val="FFFF00"/>
                  </a:solidFill>
                  <a:prstDash val="solid"/>
                </a:ln>
                <a:effectLst/>
                <a:latin typeface="Harrington" panose="04040505050A02020702" pitchFamily="82" charset="0"/>
              </a:rPr>
              <a:t>Joshua</a:t>
            </a:r>
            <a:endParaRPr lang="en-US" sz="5400" b="1" cap="none" spc="0" dirty="0">
              <a:ln w="10541" cmpd="sng">
                <a:solidFill>
                  <a:srgbClr val="FFFF00"/>
                </a:solidFill>
                <a:prstDash val="solid"/>
              </a:ln>
              <a:effectLst/>
              <a:latin typeface="Harrington" panose="04040505050A02020702" pitchFamily="82" charset="0"/>
            </a:endParaRPr>
          </a:p>
        </p:txBody>
      </p:sp>
      <p:sp>
        <p:nvSpPr>
          <p:cNvPr id="11" name="Rectangle 10"/>
          <p:cNvSpPr/>
          <p:nvPr/>
        </p:nvSpPr>
        <p:spPr>
          <a:xfrm>
            <a:off x="8180991" y="1912441"/>
            <a:ext cx="3113353" cy="923330"/>
          </a:xfrm>
          <a:prstGeom prst="rect">
            <a:avLst/>
          </a:prstGeom>
          <a:solidFill>
            <a:srgbClr val="FFFFFF">
              <a:alpha val="69804"/>
            </a:srgbClr>
          </a:solidFill>
          <a:effectLst>
            <a:softEdge rad="63500"/>
          </a:effectLst>
        </p:spPr>
        <p:txBody>
          <a:bodyPr wrap="none" lIns="91440" tIns="45720" rIns="91440" bIns="45720">
            <a:spAutoFit/>
          </a:bodyPr>
          <a:lstStyle/>
          <a:p>
            <a:pPr algn="ctr"/>
            <a:r>
              <a:rPr lang="en-US" sz="5400" b="1" cap="none" spc="0" dirty="0" smtClean="0">
                <a:ln w="10541" cmpd="sng">
                  <a:solidFill>
                    <a:srgbClr val="FFFF00"/>
                  </a:solidFill>
                  <a:prstDash val="solid"/>
                </a:ln>
                <a:effectLst/>
                <a:latin typeface="Harrington" panose="04040505050A02020702" pitchFamily="82" charset="0"/>
              </a:rPr>
              <a:t>Apostasy</a:t>
            </a:r>
            <a:endParaRPr lang="en-US" sz="5400" b="1" cap="none" spc="0" dirty="0">
              <a:ln w="10541" cmpd="sng">
                <a:solidFill>
                  <a:srgbClr val="FFFF00"/>
                </a:solidFill>
                <a:prstDash val="solid"/>
              </a:ln>
              <a:effectLst/>
              <a:latin typeface="Harrington" panose="04040505050A02020702" pitchFamily="82" charset="0"/>
            </a:endParaRPr>
          </a:p>
        </p:txBody>
      </p:sp>
    </p:spTree>
    <p:extLst>
      <p:ext uri="{BB962C8B-B14F-4D97-AF65-F5344CB8AC3E}">
        <p14:creationId xmlns:p14="http://schemas.microsoft.com/office/powerpoint/2010/main" val="245892439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0"/>
                                        <p:tgtEl>
                                          <p:spTgt spid="8"/>
                                        </p:tgtEl>
                                      </p:cBhvr>
                                    </p:animEffect>
                                    <p:anim calcmode="lin" valueType="num">
                                      <p:cBhvr>
                                        <p:cTn id="15" dur="3000" fill="hold"/>
                                        <p:tgtEl>
                                          <p:spTgt spid="8"/>
                                        </p:tgtEl>
                                        <p:attrNameLst>
                                          <p:attrName>ppt_x</p:attrName>
                                        </p:attrNameLst>
                                      </p:cBhvr>
                                      <p:tavLst>
                                        <p:tav tm="0">
                                          <p:val>
                                            <p:strVal val="#ppt_x"/>
                                          </p:val>
                                        </p:tav>
                                        <p:tav tm="100000">
                                          <p:val>
                                            <p:strVal val="#ppt_x"/>
                                          </p:val>
                                        </p:tav>
                                      </p:tavLst>
                                    </p:anim>
                                    <p:anim calcmode="lin" valueType="num">
                                      <p:cBhvr>
                                        <p:cTn id="16" dur="3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3000"/>
                                        <p:tgtEl>
                                          <p:spTgt spid="8"/>
                                        </p:tgtEl>
                                      </p:cBhvr>
                                    </p:animEffect>
                                    <p:anim calcmode="lin" valueType="num">
                                      <p:cBhvr>
                                        <p:cTn id="21" dur="3000"/>
                                        <p:tgtEl>
                                          <p:spTgt spid="8"/>
                                        </p:tgtEl>
                                        <p:attrNameLst>
                                          <p:attrName>ppt_x</p:attrName>
                                        </p:attrNameLst>
                                      </p:cBhvr>
                                      <p:tavLst>
                                        <p:tav tm="0">
                                          <p:val>
                                            <p:strVal val="ppt_x"/>
                                          </p:val>
                                        </p:tav>
                                        <p:tav tm="100000">
                                          <p:val>
                                            <p:strVal val="ppt_x"/>
                                          </p:val>
                                        </p:tav>
                                      </p:tavLst>
                                    </p:anim>
                                    <p:anim calcmode="lin" valueType="num">
                                      <p:cBhvr>
                                        <p:cTn id="22" dur="3000"/>
                                        <p:tgtEl>
                                          <p:spTgt spid="8"/>
                                        </p:tgtEl>
                                        <p:attrNameLst>
                                          <p:attrName>ppt_y</p:attrName>
                                        </p:attrNameLst>
                                      </p:cBhvr>
                                      <p:tavLst>
                                        <p:tav tm="0">
                                          <p:val>
                                            <p:strVal val="ppt_y"/>
                                          </p:val>
                                        </p:tav>
                                        <p:tav tm="100000">
                                          <p:val>
                                            <p:strVal val="ppt_y+.1"/>
                                          </p:val>
                                        </p:tav>
                                      </p:tavLst>
                                    </p:anim>
                                    <p:set>
                                      <p:cBhvr>
                                        <p:cTn id="23" dur="1" fill="hold">
                                          <p:stCondLst>
                                            <p:cond delay="2999"/>
                                          </p:stCondLst>
                                        </p:cTn>
                                        <p:tgtEl>
                                          <p:spTgt spid="8"/>
                                        </p:tgtEl>
                                        <p:attrNameLst>
                                          <p:attrName>style.visibility</p:attrName>
                                        </p:attrNameLst>
                                      </p:cBhvr>
                                      <p:to>
                                        <p:strVal val="hidden"/>
                                      </p:to>
                                    </p:set>
                                  </p:childTnLst>
                                </p:cTn>
                              </p:par>
                              <p:par>
                                <p:cTn id="24" presetID="47"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3000"/>
                                        <p:tgtEl>
                                          <p:spTgt spid="10"/>
                                        </p:tgtEl>
                                      </p:cBhvr>
                                    </p:animEffect>
                                    <p:anim calcmode="lin" valueType="num">
                                      <p:cBhvr>
                                        <p:cTn id="27" dur="3000" fill="hold"/>
                                        <p:tgtEl>
                                          <p:spTgt spid="10"/>
                                        </p:tgtEl>
                                        <p:attrNameLst>
                                          <p:attrName>ppt_x</p:attrName>
                                        </p:attrNameLst>
                                      </p:cBhvr>
                                      <p:tavLst>
                                        <p:tav tm="0">
                                          <p:val>
                                            <p:strVal val="#ppt_x"/>
                                          </p:val>
                                        </p:tav>
                                        <p:tav tm="100000">
                                          <p:val>
                                            <p:strVal val="#ppt_x"/>
                                          </p:val>
                                        </p:tav>
                                      </p:tavLst>
                                    </p:anim>
                                    <p:anim calcmode="lin" valueType="num">
                                      <p:cBhvr>
                                        <p:cTn id="28" dur="3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grpId="1" nodeType="clickEffect">
                                  <p:stCondLst>
                                    <p:cond delay="0"/>
                                  </p:stCondLst>
                                  <p:childTnLst>
                                    <p:animEffect transition="out" filter="fade">
                                      <p:cBhvr>
                                        <p:cTn id="32" dur="3000"/>
                                        <p:tgtEl>
                                          <p:spTgt spid="10"/>
                                        </p:tgtEl>
                                      </p:cBhvr>
                                    </p:animEffect>
                                    <p:anim calcmode="lin" valueType="num">
                                      <p:cBhvr>
                                        <p:cTn id="33" dur="3000"/>
                                        <p:tgtEl>
                                          <p:spTgt spid="10"/>
                                        </p:tgtEl>
                                        <p:attrNameLst>
                                          <p:attrName>ppt_x</p:attrName>
                                        </p:attrNameLst>
                                      </p:cBhvr>
                                      <p:tavLst>
                                        <p:tav tm="0">
                                          <p:val>
                                            <p:strVal val="ppt_x"/>
                                          </p:val>
                                        </p:tav>
                                        <p:tav tm="100000">
                                          <p:val>
                                            <p:strVal val="ppt_x"/>
                                          </p:val>
                                        </p:tav>
                                      </p:tavLst>
                                    </p:anim>
                                    <p:anim calcmode="lin" valueType="num">
                                      <p:cBhvr>
                                        <p:cTn id="34" dur="3000"/>
                                        <p:tgtEl>
                                          <p:spTgt spid="10"/>
                                        </p:tgtEl>
                                        <p:attrNameLst>
                                          <p:attrName>ppt_y</p:attrName>
                                        </p:attrNameLst>
                                      </p:cBhvr>
                                      <p:tavLst>
                                        <p:tav tm="0">
                                          <p:val>
                                            <p:strVal val="ppt_y"/>
                                          </p:val>
                                        </p:tav>
                                        <p:tav tm="100000">
                                          <p:val>
                                            <p:strVal val="ppt_y+.1"/>
                                          </p:val>
                                        </p:tav>
                                      </p:tavLst>
                                    </p:anim>
                                    <p:set>
                                      <p:cBhvr>
                                        <p:cTn id="35" dur="1" fill="hold">
                                          <p:stCondLst>
                                            <p:cond delay="2999"/>
                                          </p:stCondLst>
                                        </p:cTn>
                                        <p:tgtEl>
                                          <p:spTgt spid="10"/>
                                        </p:tgtEl>
                                        <p:attrNameLst>
                                          <p:attrName>style.visibility</p:attrName>
                                        </p:attrNameLst>
                                      </p:cBhvr>
                                      <p:to>
                                        <p:strVal val="hidden"/>
                                      </p:to>
                                    </p:set>
                                  </p:childTnLst>
                                </p:cTn>
                              </p:par>
                              <p:par>
                                <p:cTn id="36" presetID="47"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3000"/>
                                        <p:tgtEl>
                                          <p:spTgt spid="11"/>
                                        </p:tgtEl>
                                      </p:cBhvr>
                                    </p:animEffect>
                                    <p:anim calcmode="lin" valueType="num">
                                      <p:cBhvr>
                                        <p:cTn id="39" dur="3000" fill="hold"/>
                                        <p:tgtEl>
                                          <p:spTgt spid="11"/>
                                        </p:tgtEl>
                                        <p:attrNameLst>
                                          <p:attrName>ppt_x</p:attrName>
                                        </p:attrNameLst>
                                      </p:cBhvr>
                                      <p:tavLst>
                                        <p:tav tm="0">
                                          <p:val>
                                            <p:strVal val="#ppt_x"/>
                                          </p:val>
                                        </p:tav>
                                        <p:tav tm="100000">
                                          <p:val>
                                            <p:strVal val="#ppt_x"/>
                                          </p:val>
                                        </p:tav>
                                      </p:tavLst>
                                    </p:anim>
                                    <p:anim calcmode="lin" valueType="num">
                                      <p:cBhvr>
                                        <p:cTn id="40" dur="3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0" grpId="0" animBg="1"/>
      <p:bldP spid="10" grpId="1"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658"/>
          <a:stretch/>
        </p:blipFill>
        <p:spPr>
          <a:xfrm>
            <a:off x="3337719" y="0"/>
            <a:ext cx="8824119" cy="1395921"/>
          </a:xfrm>
          <a:prstGeom prst="rect">
            <a:avLst/>
          </a:prstGeom>
        </p:spPr>
      </p:pic>
      <p:sp>
        <p:nvSpPr>
          <p:cNvPr id="7" name="Rectangle 6"/>
          <p:cNvSpPr/>
          <p:nvPr/>
        </p:nvSpPr>
        <p:spPr>
          <a:xfrm>
            <a:off x="5597739" y="1144345"/>
            <a:ext cx="5965095" cy="769441"/>
          </a:xfrm>
          <a:prstGeom prst="rect">
            <a:avLst/>
          </a:prstGeom>
          <a:noFill/>
        </p:spPr>
        <p:txBody>
          <a:bodyPr wrap="none" lIns="91440" tIns="45720" rIns="91440" bIns="45720">
            <a:spAutoFit/>
          </a:bodyPr>
          <a:lstStyle/>
          <a:p>
            <a:pPr algn="ctr"/>
            <a:r>
              <a:rPr lang="en-US" sz="4400" b="1" cap="none" spc="300" dirty="0" smtClean="0">
                <a:ln w="10541" cmpd="sng">
                  <a:solidFill>
                    <a:schemeClr val="bg1"/>
                  </a:solidFill>
                  <a:prstDash val="solid"/>
                </a:ln>
                <a:solidFill>
                  <a:srgbClr val="7030A0"/>
                </a:solidFill>
                <a:effectLst>
                  <a:outerShdw blurRad="38100" dist="38100" dir="2700000" algn="tl">
                    <a:srgbClr val="000000">
                      <a:alpha val="43137"/>
                    </a:srgbClr>
                  </a:outerShdw>
                </a:effectLst>
                <a:latin typeface="Imprint MT Shadow" panose="04020605060303030202" pitchFamily="82" charset="0"/>
                <a:cs typeface="Arial" panose="020B0604020202020204" pitchFamily="34" charset="0"/>
              </a:rPr>
              <a:t>King David’s Family</a:t>
            </a:r>
            <a:endParaRPr lang="en-US" sz="4400" b="1" cap="none" spc="300" dirty="0">
              <a:ln w="10541" cmpd="sng">
                <a:solidFill>
                  <a:schemeClr val="bg1"/>
                </a:solidFill>
                <a:prstDash val="solid"/>
              </a:ln>
              <a:solidFill>
                <a:srgbClr val="7030A0"/>
              </a:solidFill>
              <a:effectLst>
                <a:outerShdw blurRad="38100" dist="38100" dir="2700000" algn="tl">
                  <a:srgbClr val="000000">
                    <a:alpha val="43137"/>
                  </a:srgbClr>
                </a:outerShdw>
              </a:effectLst>
              <a:latin typeface="Imprint MT Shadow" panose="04020605060303030202" pitchFamily="82" charset="0"/>
              <a:cs typeface="Arial" panose="020B0604020202020204" pitchFamily="34" charset="0"/>
            </a:endParaRPr>
          </a:p>
        </p:txBody>
      </p:sp>
      <p:sp>
        <p:nvSpPr>
          <p:cNvPr id="8" name="Rectangle 7"/>
          <p:cNvSpPr/>
          <p:nvPr/>
        </p:nvSpPr>
        <p:spPr>
          <a:xfrm>
            <a:off x="5973432" y="1828800"/>
            <a:ext cx="5452135" cy="923330"/>
          </a:xfrm>
          <a:prstGeom prst="rect">
            <a:avLst/>
          </a:prstGeom>
          <a:solidFill>
            <a:srgbClr val="FFFFFF">
              <a:alpha val="69804"/>
            </a:srgbClr>
          </a:solidFill>
          <a:effectLst>
            <a:softEdge rad="63500"/>
          </a:effectLst>
        </p:spPr>
        <p:txBody>
          <a:bodyPr wrap="none" lIns="91440" tIns="45720" rIns="91440" bIns="45720">
            <a:spAutoFit/>
          </a:bodyPr>
          <a:lstStyle/>
          <a:p>
            <a:pPr algn="ctr"/>
            <a:r>
              <a:rPr lang="en-US" sz="5400" b="1" cap="none" spc="0" dirty="0" smtClean="0">
                <a:ln w="10541" cmpd="sng">
                  <a:solidFill>
                    <a:srgbClr val="FFFF00"/>
                  </a:solidFill>
                  <a:prstDash val="solid"/>
                </a:ln>
                <a:effectLst/>
                <a:latin typeface="Harrington" panose="04040505050A02020702" pitchFamily="82" charset="0"/>
              </a:rPr>
              <a:t>David: 1 Sam 13:14</a:t>
            </a:r>
            <a:endParaRPr lang="en-US" sz="5400" b="1" cap="none" spc="0" dirty="0">
              <a:ln w="10541" cmpd="sng">
                <a:solidFill>
                  <a:srgbClr val="FFFF00"/>
                </a:solidFill>
                <a:prstDash val="solid"/>
              </a:ln>
              <a:effectLst/>
              <a:latin typeface="Harrington" panose="04040505050A02020702" pitchFamily="82" charset="0"/>
            </a:endParaRPr>
          </a:p>
        </p:txBody>
      </p:sp>
      <p:sp>
        <p:nvSpPr>
          <p:cNvPr id="10" name="Rectangle 9"/>
          <p:cNvSpPr/>
          <p:nvPr/>
        </p:nvSpPr>
        <p:spPr>
          <a:xfrm>
            <a:off x="6031140" y="1913786"/>
            <a:ext cx="5336718" cy="923330"/>
          </a:xfrm>
          <a:prstGeom prst="rect">
            <a:avLst/>
          </a:prstGeom>
          <a:solidFill>
            <a:srgbClr val="FFFFFF">
              <a:alpha val="69804"/>
            </a:srgbClr>
          </a:solidFill>
          <a:effectLst>
            <a:softEdge rad="63500"/>
          </a:effectLst>
        </p:spPr>
        <p:txBody>
          <a:bodyPr wrap="none" lIns="91440" tIns="45720" rIns="91440" bIns="45720">
            <a:spAutoFit/>
          </a:bodyPr>
          <a:lstStyle/>
          <a:p>
            <a:pPr algn="ctr"/>
            <a:r>
              <a:rPr lang="en-US" sz="5400" b="1" cap="none" spc="0" dirty="0" smtClean="0">
                <a:ln w="10541" cmpd="sng">
                  <a:solidFill>
                    <a:srgbClr val="FFFF00"/>
                  </a:solidFill>
                  <a:prstDash val="solid"/>
                </a:ln>
                <a:effectLst/>
                <a:latin typeface="Harrington" panose="04040505050A02020702" pitchFamily="82" charset="0"/>
              </a:rPr>
              <a:t>Solomon: 1 Ki 11:4</a:t>
            </a:r>
            <a:endParaRPr lang="en-US" sz="5400" b="1" cap="none" spc="0" dirty="0">
              <a:ln w="10541" cmpd="sng">
                <a:solidFill>
                  <a:srgbClr val="FFFF00"/>
                </a:solidFill>
                <a:prstDash val="solid"/>
              </a:ln>
              <a:effectLst/>
              <a:latin typeface="Harrington" panose="04040505050A02020702" pitchFamily="82" charset="0"/>
            </a:endParaRPr>
          </a:p>
        </p:txBody>
      </p:sp>
      <p:sp>
        <p:nvSpPr>
          <p:cNvPr id="11" name="Rectangle 10"/>
          <p:cNvSpPr/>
          <p:nvPr/>
        </p:nvSpPr>
        <p:spPr>
          <a:xfrm>
            <a:off x="4633119" y="1846446"/>
            <a:ext cx="7394974" cy="923330"/>
          </a:xfrm>
          <a:prstGeom prst="rect">
            <a:avLst/>
          </a:prstGeom>
          <a:solidFill>
            <a:srgbClr val="FFFFFF">
              <a:alpha val="69804"/>
            </a:srgbClr>
          </a:solidFill>
          <a:effectLst>
            <a:softEdge rad="63500"/>
          </a:effectLst>
        </p:spPr>
        <p:txBody>
          <a:bodyPr wrap="none" lIns="91440" tIns="45720" rIns="91440" bIns="45720">
            <a:spAutoFit/>
          </a:bodyPr>
          <a:lstStyle/>
          <a:p>
            <a:pPr algn="ctr"/>
            <a:r>
              <a:rPr lang="en-US" sz="5400" b="1" cap="none" spc="0" dirty="0" smtClean="0">
                <a:ln w="10541" cmpd="sng">
                  <a:solidFill>
                    <a:srgbClr val="FFFF00"/>
                  </a:solidFill>
                  <a:prstDash val="solid"/>
                </a:ln>
                <a:effectLst/>
                <a:latin typeface="Harrington" panose="04040505050A02020702" pitchFamily="82" charset="0"/>
              </a:rPr>
              <a:t>Rehoboam: 2 Chron 12:1 </a:t>
            </a:r>
            <a:endParaRPr lang="en-US" sz="5400" b="1" cap="none" spc="0" dirty="0">
              <a:ln w="10541" cmpd="sng">
                <a:solidFill>
                  <a:srgbClr val="FFFF00"/>
                </a:solidFill>
                <a:prstDash val="solid"/>
              </a:ln>
              <a:effectLst/>
              <a:latin typeface="Harrington" panose="04040505050A02020702" pitchFamily="82" charset="0"/>
            </a:endParaRPr>
          </a:p>
        </p:txBody>
      </p:sp>
    </p:spTree>
    <p:extLst>
      <p:ext uri="{BB962C8B-B14F-4D97-AF65-F5344CB8AC3E}">
        <p14:creationId xmlns:p14="http://schemas.microsoft.com/office/powerpoint/2010/main" val="252422800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0"/>
                                        <p:tgtEl>
                                          <p:spTgt spid="8"/>
                                        </p:tgtEl>
                                      </p:cBhvr>
                                    </p:animEffect>
                                    <p:anim calcmode="lin" valueType="num">
                                      <p:cBhvr>
                                        <p:cTn id="15" dur="3000" fill="hold"/>
                                        <p:tgtEl>
                                          <p:spTgt spid="8"/>
                                        </p:tgtEl>
                                        <p:attrNameLst>
                                          <p:attrName>ppt_x</p:attrName>
                                        </p:attrNameLst>
                                      </p:cBhvr>
                                      <p:tavLst>
                                        <p:tav tm="0">
                                          <p:val>
                                            <p:strVal val="#ppt_x"/>
                                          </p:val>
                                        </p:tav>
                                        <p:tav tm="100000">
                                          <p:val>
                                            <p:strVal val="#ppt_x"/>
                                          </p:val>
                                        </p:tav>
                                      </p:tavLst>
                                    </p:anim>
                                    <p:anim calcmode="lin" valueType="num">
                                      <p:cBhvr>
                                        <p:cTn id="16" dur="3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3000"/>
                                        <p:tgtEl>
                                          <p:spTgt spid="8"/>
                                        </p:tgtEl>
                                      </p:cBhvr>
                                    </p:animEffect>
                                    <p:anim calcmode="lin" valueType="num">
                                      <p:cBhvr>
                                        <p:cTn id="21" dur="3000"/>
                                        <p:tgtEl>
                                          <p:spTgt spid="8"/>
                                        </p:tgtEl>
                                        <p:attrNameLst>
                                          <p:attrName>ppt_x</p:attrName>
                                        </p:attrNameLst>
                                      </p:cBhvr>
                                      <p:tavLst>
                                        <p:tav tm="0">
                                          <p:val>
                                            <p:strVal val="ppt_x"/>
                                          </p:val>
                                        </p:tav>
                                        <p:tav tm="100000">
                                          <p:val>
                                            <p:strVal val="ppt_x"/>
                                          </p:val>
                                        </p:tav>
                                      </p:tavLst>
                                    </p:anim>
                                    <p:anim calcmode="lin" valueType="num">
                                      <p:cBhvr>
                                        <p:cTn id="22" dur="3000"/>
                                        <p:tgtEl>
                                          <p:spTgt spid="8"/>
                                        </p:tgtEl>
                                        <p:attrNameLst>
                                          <p:attrName>ppt_y</p:attrName>
                                        </p:attrNameLst>
                                      </p:cBhvr>
                                      <p:tavLst>
                                        <p:tav tm="0">
                                          <p:val>
                                            <p:strVal val="ppt_y"/>
                                          </p:val>
                                        </p:tav>
                                        <p:tav tm="100000">
                                          <p:val>
                                            <p:strVal val="ppt_y+.1"/>
                                          </p:val>
                                        </p:tav>
                                      </p:tavLst>
                                    </p:anim>
                                    <p:set>
                                      <p:cBhvr>
                                        <p:cTn id="23" dur="1" fill="hold">
                                          <p:stCondLst>
                                            <p:cond delay="2999"/>
                                          </p:stCondLst>
                                        </p:cTn>
                                        <p:tgtEl>
                                          <p:spTgt spid="8"/>
                                        </p:tgtEl>
                                        <p:attrNameLst>
                                          <p:attrName>style.visibility</p:attrName>
                                        </p:attrNameLst>
                                      </p:cBhvr>
                                      <p:to>
                                        <p:strVal val="hidden"/>
                                      </p:to>
                                    </p:set>
                                  </p:childTnLst>
                                </p:cTn>
                              </p:par>
                              <p:par>
                                <p:cTn id="24" presetID="47"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3000"/>
                                        <p:tgtEl>
                                          <p:spTgt spid="10"/>
                                        </p:tgtEl>
                                      </p:cBhvr>
                                    </p:animEffect>
                                    <p:anim calcmode="lin" valueType="num">
                                      <p:cBhvr>
                                        <p:cTn id="27" dur="3000" fill="hold"/>
                                        <p:tgtEl>
                                          <p:spTgt spid="10"/>
                                        </p:tgtEl>
                                        <p:attrNameLst>
                                          <p:attrName>ppt_x</p:attrName>
                                        </p:attrNameLst>
                                      </p:cBhvr>
                                      <p:tavLst>
                                        <p:tav tm="0">
                                          <p:val>
                                            <p:strVal val="#ppt_x"/>
                                          </p:val>
                                        </p:tav>
                                        <p:tav tm="100000">
                                          <p:val>
                                            <p:strVal val="#ppt_x"/>
                                          </p:val>
                                        </p:tav>
                                      </p:tavLst>
                                    </p:anim>
                                    <p:anim calcmode="lin" valueType="num">
                                      <p:cBhvr>
                                        <p:cTn id="28" dur="3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grpId="1" nodeType="clickEffect">
                                  <p:stCondLst>
                                    <p:cond delay="0"/>
                                  </p:stCondLst>
                                  <p:childTnLst>
                                    <p:animEffect transition="out" filter="fade">
                                      <p:cBhvr>
                                        <p:cTn id="32" dur="3000"/>
                                        <p:tgtEl>
                                          <p:spTgt spid="10"/>
                                        </p:tgtEl>
                                      </p:cBhvr>
                                    </p:animEffect>
                                    <p:anim calcmode="lin" valueType="num">
                                      <p:cBhvr>
                                        <p:cTn id="33" dur="3000"/>
                                        <p:tgtEl>
                                          <p:spTgt spid="10"/>
                                        </p:tgtEl>
                                        <p:attrNameLst>
                                          <p:attrName>ppt_x</p:attrName>
                                        </p:attrNameLst>
                                      </p:cBhvr>
                                      <p:tavLst>
                                        <p:tav tm="0">
                                          <p:val>
                                            <p:strVal val="ppt_x"/>
                                          </p:val>
                                        </p:tav>
                                        <p:tav tm="100000">
                                          <p:val>
                                            <p:strVal val="ppt_x"/>
                                          </p:val>
                                        </p:tav>
                                      </p:tavLst>
                                    </p:anim>
                                    <p:anim calcmode="lin" valueType="num">
                                      <p:cBhvr>
                                        <p:cTn id="34" dur="3000"/>
                                        <p:tgtEl>
                                          <p:spTgt spid="10"/>
                                        </p:tgtEl>
                                        <p:attrNameLst>
                                          <p:attrName>ppt_y</p:attrName>
                                        </p:attrNameLst>
                                      </p:cBhvr>
                                      <p:tavLst>
                                        <p:tav tm="0">
                                          <p:val>
                                            <p:strVal val="ppt_y"/>
                                          </p:val>
                                        </p:tav>
                                        <p:tav tm="100000">
                                          <p:val>
                                            <p:strVal val="ppt_y+.1"/>
                                          </p:val>
                                        </p:tav>
                                      </p:tavLst>
                                    </p:anim>
                                    <p:set>
                                      <p:cBhvr>
                                        <p:cTn id="35" dur="1" fill="hold">
                                          <p:stCondLst>
                                            <p:cond delay="2999"/>
                                          </p:stCondLst>
                                        </p:cTn>
                                        <p:tgtEl>
                                          <p:spTgt spid="10"/>
                                        </p:tgtEl>
                                        <p:attrNameLst>
                                          <p:attrName>style.visibility</p:attrName>
                                        </p:attrNameLst>
                                      </p:cBhvr>
                                      <p:to>
                                        <p:strVal val="hidden"/>
                                      </p:to>
                                    </p:set>
                                  </p:childTnLst>
                                </p:cTn>
                              </p:par>
                              <p:par>
                                <p:cTn id="36" presetID="47"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3000"/>
                                        <p:tgtEl>
                                          <p:spTgt spid="11"/>
                                        </p:tgtEl>
                                      </p:cBhvr>
                                    </p:animEffect>
                                    <p:anim calcmode="lin" valueType="num">
                                      <p:cBhvr>
                                        <p:cTn id="39" dur="3000" fill="hold"/>
                                        <p:tgtEl>
                                          <p:spTgt spid="11"/>
                                        </p:tgtEl>
                                        <p:attrNameLst>
                                          <p:attrName>ppt_x</p:attrName>
                                        </p:attrNameLst>
                                      </p:cBhvr>
                                      <p:tavLst>
                                        <p:tav tm="0">
                                          <p:val>
                                            <p:strVal val="#ppt_x"/>
                                          </p:val>
                                        </p:tav>
                                        <p:tav tm="100000">
                                          <p:val>
                                            <p:strVal val="#ppt_x"/>
                                          </p:val>
                                        </p:tav>
                                      </p:tavLst>
                                    </p:anim>
                                    <p:anim calcmode="lin" valueType="num">
                                      <p:cBhvr>
                                        <p:cTn id="40" dur="3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0" grpId="0" animBg="1"/>
      <p:bldP spid="10" grpId="1"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658"/>
          <a:stretch/>
        </p:blipFill>
        <p:spPr>
          <a:xfrm>
            <a:off x="3337719" y="0"/>
            <a:ext cx="8824119" cy="1395921"/>
          </a:xfrm>
          <a:prstGeom prst="rect">
            <a:avLst/>
          </a:prstGeom>
        </p:spPr>
      </p:pic>
      <p:sp>
        <p:nvSpPr>
          <p:cNvPr id="7" name="Rectangle 6"/>
          <p:cNvSpPr/>
          <p:nvPr/>
        </p:nvSpPr>
        <p:spPr>
          <a:xfrm>
            <a:off x="7983059" y="1143000"/>
            <a:ext cx="3236785" cy="769441"/>
          </a:xfrm>
          <a:prstGeom prst="rect">
            <a:avLst/>
          </a:prstGeom>
          <a:noFill/>
        </p:spPr>
        <p:txBody>
          <a:bodyPr wrap="none" lIns="91440" tIns="45720" rIns="91440" bIns="45720">
            <a:spAutoFit/>
          </a:bodyPr>
          <a:lstStyle/>
          <a:p>
            <a:pPr algn="ctr"/>
            <a:r>
              <a:rPr lang="en-US" sz="4400" b="1" cap="none" spc="300" dirty="0" smtClean="0">
                <a:ln w="10541" cmpd="sng">
                  <a:solidFill>
                    <a:srgbClr val="FFFF00"/>
                  </a:solid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Ezra 1:1-4</a:t>
            </a:r>
            <a:endParaRPr lang="en-US" sz="4400" b="1" cap="none" spc="300" dirty="0">
              <a:ln w="10541" cmpd="sng">
                <a:solidFill>
                  <a:srgbClr val="FFFF00"/>
                </a:solid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7"/>
          <p:cNvSpPr/>
          <p:nvPr/>
        </p:nvSpPr>
        <p:spPr>
          <a:xfrm>
            <a:off x="5843359" y="1898567"/>
            <a:ext cx="5939446" cy="923330"/>
          </a:xfrm>
          <a:prstGeom prst="rect">
            <a:avLst/>
          </a:prstGeom>
          <a:solidFill>
            <a:srgbClr val="FFFFFF">
              <a:alpha val="69804"/>
            </a:srgbClr>
          </a:solidFill>
          <a:effectLst>
            <a:softEdge rad="63500"/>
          </a:effectLst>
        </p:spPr>
        <p:txBody>
          <a:bodyPr wrap="none" lIns="91440" tIns="45720" rIns="91440" bIns="45720">
            <a:spAutoFit/>
          </a:bodyPr>
          <a:lstStyle/>
          <a:p>
            <a:pPr algn="ctr"/>
            <a:r>
              <a:rPr lang="en-US" sz="5400" b="1" cap="none" spc="0" dirty="0" smtClean="0">
                <a:ln w="10541" cmpd="sng">
                  <a:solidFill>
                    <a:srgbClr val="FFFF00"/>
                  </a:solidFill>
                  <a:prstDash val="solid"/>
                </a:ln>
                <a:effectLst/>
                <a:latin typeface="Harrington" panose="04040505050A02020702" pitchFamily="82" charset="0"/>
              </a:rPr>
              <a:t>Returning Captives</a:t>
            </a:r>
            <a:endParaRPr lang="en-US" sz="5400" b="1" cap="none" spc="0" dirty="0">
              <a:ln w="10541" cmpd="sng">
                <a:solidFill>
                  <a:srgbClr val="FFFF00"/>
                </a:solidFill>
                <a:prstDash val="solid"/>
              </a:ln>
              <a:effectLst/>
              <a:latin typeface="Harrington" panose="04040505050A02020702" pitchFamily="82" charset="0"/>
            </a:endParaRPr>
          </a:p>
        </p:txBody>
      </p:sp>
      <p:sp>
        <p:nvSpPr>
          <p:cNvPr id="10" name="Rectangle 9"/>
          <p:cNvSpPr/>
          <p:nvPr/>
        </p:nvSpPr>
        <p:spPr>
          <a:xfrm>
            <a:off x="4722859" y="1907572"/>
            <a:ext cx="7059946" cy="923330"/>
          </a:xfrm>
          <a:prstGeom prst="rect">
            <a:avLst/>
          </a:prstGeom>
          <a:solidFill>
            <a:srgbClr val="FFFFFF">
              <a:alpha val="69804"/>
            </a:srgbClr>
          </a:solidFill>
          <a:effectLst>
            <a:softEdge rad="63500"/>
          </a:effectLst>
        </p:spPr>
        <p:txBody>
          <a:bodyPr wrap="none" lIns="91440" tIns="45720" rIns="91440" bIns="45720">
            <a:spAutoFit/>
          </a:bodyPr>
          <a:lstStyle/>
          <a:p>
            <a:pPr algn="ctr"/>
            <a:r>
              <a:rPr lang="en-US" sz="5400" b="1" cap="none" spc="0" dirty="0" smtClean="0">
                <a:ln w="10541" cmpd="sng">
                  <a:solidFill>
                    <a:srgbClr val="FFFF00"/>
                  </a:solidFill>
                  <a:prstDash val="solid"/>
                </a:ln>
                <a:effectLst/>
                <a:latin typeface="Harrington" panose="04040505050A02020702" pitchFamily="82" charset="0"/>
              </a:rPr>
              <a:t>Work Wanes: Hag 1:4-5</a:t>
            </a:r>
            <a:endParaRPr lang="en-US" sz="5400" b="1" cap="none" spc="0" dirty="0">
              <a:ln w="10541" cmpd="sng">
                <a:solidFill>
                  <a:srgbClr val="FFFF00"/>
                </a:solidFill>
                <a:prstDash val="solid"/>
              </a:ln>
              <a:effectLst/>
              <a:latin typeface="Harrington" panose="04040505050A02020702" pitchFamily="82" charset="0"/>
            </a:endParaRPr>
          </a:p>
        </p:txBody>
      </p:sp>
      <p:sp>
        <p:nvSpPr>
          <p:cNvPr id="11" name="Rectangle 10"/>
          <p:cNvSpPr/>
          <p:nvPr/>
        </p:nvSpPr>
        <p:spPr>
          <a:xfrm>
            <a:off x="3896968" y="1913564"/>
            <a:ext cx="7863050" cy="923330"/>
          </a:xfrm>
          <a:prstGeom prst="rect">
            <a:avLst/>
          </a:prstGeom>
          <a:solidFill>
            <a:srgbClr val="FFFFFF">
              <a:alpha val="69804"/>
            </a:srgbClr>
          </a:solidFill>
          <a:effectLst>
            <a:softEdge rad="63500"/>
          </a:effectLst>
        </p:spPr>
        <p:txBody>
          <a:bodyPr wrap="none" lIns="91440" tIns="45720" rIns="91440" bIns="45720">
            <a:spAutoFit/>
          </a:bodyPr>
          <a:lstStyle/>
          <a:p>
            <a:pPr algn="ctr"/>
            <a:r>
              <a:rPr lang="en-US" sz="5400" b="1" cap="none" spc="0" dirty="0" smtClean="0">
                <a:ln w="10541" cmpd="sng">
                  <a:solidFill>
                    <a:srgbClr val="FFFF00"/>
                  </a:solidFill>
                  <a:prstDash val="solid"/>
                </a:ln>
                <a:effectLst/>
                <a:latin typeface="Harrington" panose="04040505050A02020702" pitchFamily="82" charset="0"/>
              </a:rPr>
              <a:t>Abandonment: Neh 13:1-31</a:t>
            </a:r>
            <a:endParaRPr lang="en-US" sz="5400" b="1" cap="none" spc="0" dirty="0">
              <a:ln w="10541" cmpd="sng">
                <a:solidFill>
                  <a:srgbClr val="FFFF00"/>
                </a:solidFill>
                <a:prstDash val="solid"/>
              </a:ln>
              <a:effectLst/>
              <a:latin typeface="Harrington" panose="04040505050A02020702" pitchFamily="82" charset="0"/>
            </a:endParaRPr>
          </a:p>
        </p:txBody>
      </p:sp>
    </p:spTree>
    <p:extLst>
      <p:ext uri="{BB962C8B-B14F-4D97-AF65-F5344CB8AC3E}">
        <p14:creationId xmlns:p14="http://schemas.microsoft.com/office/powerpoint/2010/main" val="95547573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0"/>
                                        <p:tgtEl>
                                          <p:spTgt spid="8"/>
                                        </p:tgtEl>
                                      </p:cBhvr>
                                    </p:animEffect>
                                    <p:anim calcmode="lin" valueType="num">
                                      <p:cBhvr>
                                        <p:cTn id="15" dur="3000" fill="hold"/>
                                        <p:tgtEl>
                                          <p:spTgt spid="8"/>
                                        </p:tgtEl>
                                        <p:attrNameLst>
                                          <p:attrName>ppt_x</p:attrName>
                                        </p:attrNameLst>
                                      </p:cBhvr>
                                      <p:tavLst>
                                        <p:tav tm="0">
                                          <p:val>
                                            <p:strVal val="#ppt_x"/>
                                          </p:val>
                                        </p:tav>
                                        <p:tav tm="100000">
                                          <p:val>
                                            <p:strVal val="#ppt_x"/>
                                          </p:val>
                                        </p:tav>
                                      </p:tavLst>
                                    </p:anim>
                                    <p:anim calcmode="lin" valueType="num">
                                      <p:cBhvr>
                                        <p:cTn id="16" dur="3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3000"/>
                                        <p:tgtEl>
                                          <p:spTgt spid="8"/>
                                        </p:tgtEl>
                                      </p:cBhvr>
                                    </p:animEffect>
                                    <p:anim calcmode="lin" valueType="num">
                                      <p:cBhvr>
                                        <p:cTn id="21" dur="3000"/>
                                        <p:tgtEl>
                                          <p:spTgt spid="8"/>
                                        </p:tgtEl>
                                        <p:attrNameLst>
                                          <p:attrName>ppt_x</p:attrName>
                                        </p:attrNameLst>
                                      </p:cBhvr>
                                      <p:tavLst>
                                        <p:tav tm="0">
                                          <p:val>
                                            <p:strVal val="ppt_x"/>
                                          </p:val>
                                        </p:tav>
                                        <p:tav tm="100000">
                                          <p:val>
                                            <p:strVal val="ppt_x"/>
                                          </p:val>
                                        </p:tav>
                                      </p:tavLst>
                                    </p:anim>
                                    <p:anim calcmode="lin" valueType="num">
                                      <p:cBhvr>
                                        <p:cTn id="22" dur="3000"/>
                                        <p:tgtEl>
                                          <p:spTgt spid="8"/>
                                        </p:tgtEl>
                                        <p:attrNameLst>
                                          <p:attrName>ppt_y</p:attrName>
                                        </p:attrNameLst>
                                      </p:cBhvr>
                                      <p:tavLst>
                                        <p:tav tm="0">
                                          <p:val>
                                            <p:strVal val="ppt_y"/>
                                          </p:val>
                                        </p:tav>
                                        <p:tav tm="100000">
                                          <p:val>
                                            <p:strVal val="ppt_y+.1"/>
                                          </p:val>
                                        </p:tav>
                                      </p:tavLst>
                                    </p:anim>
                                    <p:set>
                                      <p:cBhvr>
                                        <p:cTn id="23" dur="1" fill="hold">
                                          <p:stCondLst>
                                            <p:cond delay="2999"/>
                                          </p:stCondLst>
                                        </p:cTn>
                                        <p:tgtEl>
                                          <p:spTgt spid="8"/>
                                        </p:tgtEl>
                                        <p:attrNameLst>
                                          <p:attrName>style.visibility</p:attrName>
                                        </p:attrNameLst>
                                      </p:cBhvr>
                                      <p:to>
                                        <p:strVal val="hidden"/>
                                      </p:to>
                                    </p:set>
                                  </p:childTnLst>
                                </p:cTn>
                              </p:par>
                              <p:par>
                                <p:cTn id="24" presetID="47"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3000"/>
                                        <p:tgtEl>
                                          <p:spTgt spid="10"/>
                                        </p:tgtEl>
                                      </p:cBhvr>
                                    </p:animEffect>
                                    <p:anim calcmode="lin" valueType="num">
                                      <p:cBhvr>
                                        <p:cTn id="27" dur="3000" fill="hold"/>
                                        <p:tgtEl>
                                          <p:spTgt spid="10"/>
                                        </p:tgtEl>
                                        <p:attrNameLst>
                                          <p:attrName>ppt_x</p:attrName>
                                        </p:attrNameLst>
                                      </p:cBhvr>
                                      <p:tavLst>
                                        <p:tav tm="0">
                                          <p:val>
                                            <p:strVal val="#ppt_x"/>
                                          </p:val>
                                        </p:tav>
                                        <p:tav tm="100000">
                                          <p:val>
                                            <p:strVal val="#ppt_x"/>
                                          </p:val>
                                        </p:tav>
                                      </p:tavLst>
                                    </p:anim>
                                    <p:anim calcmode="lin" valueType="num">
                                      <p:cBhvr>
                                        <p:cTn id="28" dur="3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grpId="1" nodeType="clickEffect">
                                  <p:stCondLst>
                                    <p:cond delay="0"/>
                                  </p:stCondLst>
                                  <p:childTnLst>
                                    <p:animEffect transition="out" filter="fade">
                                      <p:cBhvr>
                                        <p:cTn id="32" dur="3000"/>
                                        <p:tgtEl>
                                          <p:spTgt spid="10"/>
                                        </p:tgtEl>
                                      </p:cBhvr>
                                    </p:animEffect>
                                    <p:anim calcmode="lin" valueType="num">
                                      <p:cBhvr>
                                        <p:cTn id="33" dur="3000"/>
                                        <p:tgtEl>
                                          <p:spTgt spid="10"/>
                                        </p:tgtEl>
                                        <p:attrNameLst>
                                          <p:attrName>ppt_x</p:attrName>
                                        </p:attrNameLst>
                                      </p:cBhvr>
                                      <p:tavLst>
                                        <p:tav tm="0">
                                          <p:val>
                                            <p:strVal val="ppt_x"/>
                                          </p:val>
                                        </p:tav>
                                        <p:tav tm="100000">
                                          <p:val>
                                            <p:strVal val="ppt_x"/>
                                          </p:val>
                                        </p:tav>
                                      </p:tavLst>
                                    </p:anim>
                                    <p:anim calcmode="lin" valueType="num">
                                      <p:cBhvr>
                                        <p:cTn id="34" dur="3000"/>
                                        <p:tgtEl>
                                          <p:spTgt spid="10"/>
                                        </p:tgtEl>
                                        <p:attrNameLst>
                                          <p:attrName>ppt_y</p:attrName>
                                        </p:attrNameLst>
                                      </p:cBhvr>
                                      <p:tavLst>
                                        <p:tav tm="0">
                                          <p:val>
                                            <p:strVal val="ppt_y"/>
                                          </p:val>
                                        </p:tav>
                                        <p:tav tm="100000">
                                          <p:val>
                                            <p:strVal val="ppt_y+.1"/>
                                          </p:val>
                                        </p:tav>
                                      </p:tavLst>
                                    </p:anim>
                                    <p:set>
                                      <p:cBhvr>
                                        <p:cTn id="35" dur="1" fill="hold">
                                          <p:stCondLst>
                                            <p:cond delay="2999"/>
                                          </p:stCondLst>
                                        </p:cTn>
                                        <p:tgtEl>
                                          <p:spTgt spid="10"/>
                                        </p:tgtEl>
                                        <p:attrNameLst>
                                          <p:attrName>style.visibility</p:attrName>
                                        </p:attrNameLst>
                                      </p:cBhvr>
                                      <p:to>
                                        <p:strVal val="hidden"/>
                                      </p:to>
                                    </p:set>
                                  </p:childTnLst>
                                </p:cTn>
                              </p:par>
                              <p:par>
                                <p:cTn id="36" presetID="47"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3000"/>
                                        <p:tgtEl>
                                          <p:spTgt spid="11"/>
                                        </p:tgtEl>
                                      </p:cBhvr>
                                    </p:animEffect>
                                    <p:anim calcmode="lin" valueType="num">
                                      <p:cBhvr>
                                        <p:cTn id="39" dur="3000" fill="hold"/>
                                        <p:tgtEl>
                                          <p:spTgt spid="11"/>
                                        </p:tgtEl>
                                        <p:attrNameLst>
                                          <p:attrName>ppt_x</p:attrName>
                                        </p:attrNameLst>
                                      </p:cBhvr>
                                      <p:tavLst>
                                        <p:tav tm="0">
                                          <p:val>
                                            <p:strVal val="#ppt_x"/>
                                          </p:val>
                                        </p:tav>
                                        <p:tav tm="100000">
                                          <p:val>
                                            <p:strVal val="#ppt_x"/>
                                          </p:val>
                                        </p:tav>
                                      </p:tavLst>
                                    </p:anim>
                                    <p:anim calcmode="lin" valueType="num">
                                      <p:cBhvr>
                                        <p:cTn id="40" dur="3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0" grpId="0" animBg="1"/>
      <p:bldP spid="10" grpId="1"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4919" y="1943100"/>
            <a:ext cx="3276600" cy="49149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7658"/>
          <a:stretch/>
        </p:blipFill>
        <p:spPr>
          <a:xfrm>
            <a:off x="3337719" y="0"/>
            <a:ext cx="8824119" cy="1395921"/>
          </a:xfrm>
          <a:prstGeom prst="rect">
            <a:avLst/>
          </a:prstGeom>
        </p:spPr>
      </p:pic>
      <p:sp>
        <p:nvSpPr>
          <p:cNvPr id="2" name="TextBox 1"/>
          <p:cNvSpPr txBox="1"/>
          <p:nvPr/>
        </p:nvSpPr>
        <p:spPr>
          <a:xfrm>
            <a:off x="6309519" y="1600200"/>
            <a:ext cx="5257800" cy="4401205"/>
          </a:xfrm>
          <a:prstGeom prst="rect">
            <a:avLst/>
          </a:prstGeom>
          <a:solidFill>
            <a:srgbClr val="000000">
              <a:alpha val="50196"/>
            </a:srgbClr>
          </a:solidFill>
        </p:spPr>
        <p:txBody>
          <a:bodyPr wrap="square" rtlCol="0">
            <a:spAutoFit/>
          </a:bodyPr>
          <a:lstStyle/>
          <a:p>
            <a:pPr marL="342900" indent="-342900">
              <a:buFont typeface="Wingdings" panose="05000000000000000000" pitchFamily="2" charset="2"/>
              <a:buChar char="Ø"/>
            </a:pP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Raised by parents who knew the Scriptures, Eph 6:4.</a:t>
            </a:r>
          </a:p>
          <a:p>
            <a:pPr marL="342900" indent="-342900">
              <a:buFont typeface="Wingdings" panose="05000000000000000000" pitchFamily="2" charset="2"/>
              <a:buChar char="Ø"/>
            </a:pPr>
            <a:endPar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Years of Bible classes &amp; worship, 2 Tim 3:14-15.</a:t>
            </a:r>
          </a:p>
          <a:p>
            <a:pPr marL="342900" indent="-342900">
              <a:buFont typeface="Wingdings" panose="05000000000000000000" pitchFamily="2" charset="2"/>
              <a:buChar char="Ø"/>
            </a:pPr>
            <a:endPar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From childhood exposed to scriptural worship and work of the church, Phil 4:9.</a:t>
            </a:r>
          </a:p>
          <a:p>
            <a:pPr marL="342900" indent="-342900">
              <a:buFont typeface="Wingdings" panose="05000000000000000000" pitchFamily="2" charset="2"/>
              <a:buChar char="Ø"/>
            </a:pP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Sadly</a:t>
            </a: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many ae like—</a:t>
            </a:r>
            <a:r>
              <a:rPr lang="en-US" sz="2000" b="1" i="1" dirty="0" smtClean="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“Demas </a:t>
            </a:r>
            <a:r>
              <a:rPr lang="en-US" sz="2000" b="1" i="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has forsaken me, having loved this present world, and has departed for </a:t>
            </a:r>
            <a:r>
              <a:rPr lang="en-US" sz="2000" b="1" i="1" dirty="0" smtClean="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Thessalonica”</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 Tim 4:10).</a:t>
            </a: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456234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2000" fill="hold"/>
                                        <p:tgtEl>
                                          <p:spTgt spid="2">
                                            <p:bg/>
                                          </p:spTgt>
                                        </p:tgtEl>
                                        <p:attrNameLst>
                                          <p:attrName>ppt_w</p:attrName>
                                        </p:attrNameLst>
                                      </p:cBhvr>
                                      <p:tavLst>
                                        <p:tav tm="0">
                                          <p:val>
                                            <p:strVal val="#ppt_w*0.70"/>
                                          </p:val>
                                        </p:tav>
                                        <p:tav tm="100000">
                                          <p:val>
                                            <p:strVal val="#ppt_w"/>
                                          </p:val>
                                        </p:tav>
                                      </p:tavLst>
                                    </p:anim>
                                    <p:anim calcmode="lin" valueType="num">
                                      <p:cBhvr>
                                        <p:cTn id="8" dur="2000" fill="hold"/>
                                        <p:tgtEl>
                                          <p:spTgt spid="2">
                                            <p:bg/>
                                          </p:spTgt>
                                        </p:tgtEl>
                                        <p:attrNameLst>
                                          <p:attrName>ppt_h</p:attrName>
                                        </p:attrNameLst>
                                      </p:cBhvr>
                                      <p:tavLst>
                                        <p:tav tm="0">
                                          <p:val>
                                            <p:strVal val="#ppt_h"/>
                                          </p:val>
                                        </p:tav>
                                        <p:tav tm="100000">
                                          <p:val>
                                            <p:strVal val="#ppt_h"/>
                                          </p:val>
                                        </p:tav>
                                      </p:tavLst>
                                    </p:anim>
                                    <p:animEffect transition="in" filter="fade">
                                      <p:cBhvr>
                                        <p:cTn id="9" dur="2000"/>
                                        <p:tgtEl>
                                          <p:spTgt spid="2">
                                            <p:bg/>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nodeType="clickEffect">
                                  <p:stCondLst>
                                    <p:cond delay="0"/>
                                  </p:stCondLst>
                                  <p:childTnLst>
                                    <p:animMotion origin="layout" path="M 1.48936E-6 -1.37405E-6 L -0.18483 -0.07495 " pathEditMode="relative" rAng="0" ptsTypes="AA">
                                      <p:cBhvr>
                                        <p:cTn id="19" dur="3000" fill="hold"/>
                                        <p:tgtEl>
                                          <p:spTgt spid="7"/>
                                        </p:tgtEl>
                                        <p:attrNameLst>
                                          <p:attrName>ppt_x</p:attrName>
                                          <p:attrName>ppt_y</p:attrName>
                                        </p:attrNameLst>
                                      </p:cBhvr>
                                      <p:rCtr x="-9242" y="-3747"/>
                                    </p:animMotion>
                                  </p:childTnLst>
                                </p:cTn>
                              </p:par>
                              <p:par>
                                <p:cTn id="20" presetID="6" presetClass="emph" presetSubtype="0" fill="hold" nodeType="withEffect">
                                  <p:stCondLst>
                                    <p:cond delay="0"/>
                                  </p:stCondLst>
                                  <p:childTnLst>
                                    <p:animScale>
                                      <p:cBhvr>
                                        <p:cTn id="21" dur="3000" fill="hold"/>
                                        <p:tgtEl>
                                          <p:spTgt spid="7"/>
                                        </p:tgtEl>
                                      </p:cBhvr>
                                      <p:by x="50000" y="50000"/>
                                    </p:animScale>
                                  </p:childTnLst>
                                </p:cTn>
                              </p:par>
                              <p:par>
                                <p:cTn id="22" presetID="55" presetClass="entr" presetSubtype="0" fill="hold" grpId="0"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p:cTn id="24"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5"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6" dur="20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6" presetClass="path" presetSubtype="0" accel="50000" decel="50000" fill="hold" nodeType="clickEffect">
                                  <p:stCondLst>
                                    <p:cond delay="0"/>
                                  </p:stCondLst>
                                  <p:childTnLst>
                                    <p:animMotion origin="layout" path="M -0.18483 -0.07495 L -0.24749 -0.14157 " pathEditMode="relative" rAng="0" ptsTypes="AA">
                                      <p:cBhvr>
                                        <p:cTn id="30" dur="3000" fill="hold"/>
                                        <p:tgtEl>
                                          <p:spTgt spid="7"/>
                                        </p:tgtEl>
                                        <p:attrNameLst>
                                          <p:attrName>ppt_x</p:attrName>
                                          <p:attrName>ppt_y</p:attrName>
                                        </p:attrNameLst>
                                      </p:cBhvr>
                                      <p:rCtr x="-3133" y="-3331"/>
                                    </p:animMotion>
                                  </p:childTnLst>
                                </p:cTn>
                              </p:par>
                              <p:par>
                                <p:cTn id="31" presetID="6" presetClass="emph" presetSubtype="0" fill="hold" nodeType="withEffect">
                                  <p:stCondLst>
                                    <p:cond delay="0"/>
                                  </p:stCondLst>
                                  <p:childTnLst>
                                    <p:animScale>
                                      <p:cBhvr>
                                        <p:cTn id="32" dur="3000" fill="hold"/>
                                        <p:tgtEl>
                                          <p:spTgt spid="7"/>
                                        </p:tgtEl>
                                      </p:cBhvr>
                                      <p:by x="25000" y="25000"/>
                                    </p:animScale>
                                  </p:childTnLst>
                                </p:cTn>
                              </p:par>
                              <p:par>
                                <p:cTn id="33" presetID="55" presetClass="entr" presetSubtype="0" fill="hold" grpId="0" nodeType="with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6"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7" dur="20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 calcmode="lin" valueType="num">
                                      <p:cBhvr>
                                        <p:cTn id="42" dur="2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3" dur="2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4" dur="2000"/>
                                        <p:tgtEl>
                                          <p:spTgt spid="2">
                                            <p:txEl>
                                              <p:pRg st="6" end="6"/>
                                            </p:txEl>
                                          </p:spTgt>
                                        </p:tgtEl>
                                      </p:cBhvr>
                                    </p:animEffect>
                                  </p:childTnLst>
                                </p:cTn>
                              </p:par>
                              <p:par>
                                <p:cTn id="45" presetID="53" presetClass="exit" presetSubtype="32" fill="hold" nodeType="withEffect">
                                  <p:stCondLst>
                                    <p:cond delay="0"/>
                                  </p:stCondLst>
                                  <p:childTnLst>
                                    <p:anim calcmode="lin" valueType="num">
                                      <p:cBhvr>
                                        <p:cTn id="46" dur="3000"/>
                                        <p:tgtEl>
                                          <p:spTgt spid="7"/>
                                        </p:tgtEl>
                                        <p:attrNameLst>
                                          <p:attrName>ppt_w</p:attrName>
                                        </p:attrNameLst>
                                      </p:cBhvr>
                                      <p:tavLst>
                                        <p:tav tm="0">
                                          <p:val>
                                            <p:strVal val="ppt_w"/>
                                          </p:val>
                                        </p:tav>
                                        <p:tav tm="100000">
                                          <p:val>
                                            <p:fltVal val="0"/>
                                          </p:val>
                                        </p:tav>
                                      </p:tavLst>
                                    </p:anim>
                                    <p:anim calcmode="lin" valueType="num">
                                      <p:cBhvr>
                                        <p:cTn id="47" dur="3000"/>
                                        <p:tgtEl>
                                          <p:spTgt spid="7"/>
                                        </p:tgtEl>
                                        <p:attrNameLst>
                                          <p:attrName>ppt_h</p:attrName>
                                        </p:attrNameLst>
                                      </p:cBhvr>
                                      <p:tavLst>
                                        <p:tav tm="0">
                                          <p:val>
                                            <p:strVal val="ppt_h"/>
                                          </p:val>
                                        </p:tav>
                                        <p:tav tm="100000">
                                          <p:val>
                                            <p:fltVal val="0"/>
                                          </p:val>
                                        </p:tav>
                                      </p:tavLst>
                                    </p:anim>
                                    <p:animEffect transition="out" filter="fade">
                                      <p:cBhvr>
                                        <p:cTn id="48" dur="3000"/>
                                        <p:tgtEl>
                                          <p:spTgt spid="7"/>
                                        </p:tgtEl>
                                      </p:cBhvr>
                                    </p:animEffect>
                                    <p:set>
                                      <p:cBhvr>
                                        <p:cTn id="49" dur="1" fill="hold">
                                          <p:stCondLst>
                                            <p:cond delay="2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658"/>
          <a:stretch/>
        </p:blipFill>
        <p:spPr>
          <a:xfrm>
            <a:off x="3337719" y="0"/>
            <a:ext cx="8824119" cy="1395921"/>
          </a:xfrm>
          <a:prstGeom prst="rect">
            <a:avLst/>
          </a:prstGeom>
        </p:spPr>
      </p:pic>
      <p:sp>
        <p:nvSpPr>
          <p:cNvPr id="2" name="TextBox 1"/>
          <p:cNvSpPr txBox="1"/>
          <p:nvPr/>
        </p:nvSpPr>
        <p:spPr>
          <a:xfrm>
            <a:off x="593725" y="2971800"/>
            <a:ext cx="10972800" cy="3477875"/>
          </a:xfrm>
          <a:prstGeom prst="rect">
            <a:avLst/>
          </a:prstGeom>
          <a:noFill/>
        </p:spPr>
        <p:txBody>
          <a:bodyPr wrap="square" rtlCol="0">
            <a:spAutoFit/>
          </a:bodyPr>
          <a:lstStyle/>
          <a:p>
            <a:pPr marL="342900" indent="-342900">
              <a:buFont typeface="Wingdings" panose="05000000000000000000" pitchFamily="2" charset="2"/>
              <a:buChar char="Ø"/>
            </a:pPr>
            <a:r>
              <a:rPr lang="en-US" sz="2000" b="1" u="sng"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Generation</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Discovered truth—shocked—filled with wonder, Acts 9:1-6. </a:t>
            </a:r>
            <a:r>
              <a:rPr lang="en-US" sz="2000" b="1" u="sng" dirty="0" smtClean="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Evidenced by burning passion</a:t>
            </a:r>
            <a:r>
              <a:rPr lang="en-US" sz="2000" b="1" dirty="0" smtClean="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(Psalms 69:9; Titus 2:4).</a:t>
            </a:r>
          </a:p>
          <a:p>
            <a:pPr marL="342900" indent="-342900">
              <a:buFont typeface="Wingdings" panose="05000000000000000000" pitchFamily="2" charset="2"/>
              <a:buChar char="Ø"/>
            </a:pPr>
            <a:endPar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u="sng"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Second Generation</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Did not have to uncover truth, they heard it from birth. They inherited good times and spiritual prosperity; preserving the </a:t>
            </a:r>
            <a:r>
              <a:rPr lang="en-US" sz="2000"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status quo</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 their perceived duty. </a:t>
            </a:r>
            <a:r>
              <a:rPr lang="en-US" sz="2000" b="1" u="sng" dirty="0" smtClean="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Evidenced by lukewarmness</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(Rev 3:15-19).</a:t>
            </a:r>
          </a:p>
          <a:p>
            <a:pPr marL="342900" indent="-342900">
              <a:buFont typeface="Wingdings" panose="05000000000000000000" pitchFamily="2" charset="2"/>
              <a:buChar char="Ø"/>
            </a:pP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b="1" u="sng"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Third Generation</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These heard about the energy of the first generation. These heard about the battles, conversions of the past, from those who had not experienced them—second generation. These have no real meaning! </a:t>
            </a:r>
            <a:r>
              <a:rPr lang="en-US" sz="2000" b="1" u="sng" dirty="0" smtClean="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Evidenced by a lack of identity</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sense of distinctiveness (Rev 3:1).</a:t>
            </a: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286488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471</Words>
  <Application>Microsoft Office PowerPoint</Application>
  <PresentationFormat>Custom</PresentationFormat>
  <Paragraphs>46</Paragraphs>
  <Slides>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Copperplate Gothic Light</vt:lpstr>
      <vt:lpstr>Calibri</vt:lpstr>
      <vt:lpstr>Wingdings</vt:lpstr>
      <vt:lpstr>Imprint MT Shadow</vt:lpstr>
      <vt:lpstr>Harrington</vt:lpstr>
      <vt:lpstr>Batang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JRBRONGER</dc:creator>
  <cp:lastModifiedBy>Danville Church</cp:lastModifiedBy>
  <cp:revision>30</cp:revision>
  <dcterms:created xsi:type="dcterms:W3CDTF">2016-02-23T14:45:40Z</dcterms:created>
  <dcterms:modified xsi:type="dcterms:W3CDTF">2016-02-28T14:59:44Z</dcterms:modified>
</cp:coreProperties>
</file>