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8" r:id="rId7"/>
    <p:sldId id="279" r:id="rId8"/>
    <p:sldId id="278" r:id="rId9"/>
    <p:sldId id="276" r:id="rId10"/>
  </p:sldIdLst>
  <p:sldSz cx="12161838" cy="6858000"/>
  <p:notesSz cx="6858000" cy="9144000"/>
  <p:embeddedFontLst>
    <p:embeddedFont>
      <p:font typeface="Harrington" panose="04040505050A02020702" pitchFamily="8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8D9"/>
    <a:srgbClr val="000000"/>
    <a:srgbClr val="FFFFFF"/>
    <a:srgbClr val="D3022A"/>
    <a:srgbClr val="F8E446"/>
    <a:srgbClr val="F9FDFE"/>
    <a:srgbClr val="FCFEFB"/>
    <a:srgbClr val="282828"/>
    <a:srgbClr val="FFFFCC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04" y="-9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1EB5-1658-4121-A8FD-629C4F1EA4C8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925" y="711651"/>
            <a:ext cx="11582400" cy="599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9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, brethren, we make known to you the grace of God bestowed on the churches of Macedonia: </a:t>
            </a:r>
            <a:r>
              <a:rPr lang="en-US" sz="29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9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that in a great trial of affliction the abundance of their joy and their deep poverty abounded in the riches of their liberality. </a:t>
            </a:r>
            <a:r>
              <a:rPr lang="en-US" sz="29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For I bear witness that according to their ability, yes, and beyond their ability, they were freely willing, </a:t>
            </a:r>
            <a:r>
              <a:rPr lang="en-US" sz="29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9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imploring us with much urgency that we would </a:t>
            </a:r>
            <a:r>
              <a:rPr lang="en-US" sz="2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receive 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the gift and the fellowship of the ministering to the saints. </a:t>
            </a:r>
            <a:r>
              <a:rPr lang="en-US" sz="29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9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And not only as we had hoped, but they first gave themselves to the Lord, and then to us by the will of God. </a:t>
            </a:r>
            <a:r>
              <a:rPr lang="en-US" sz="29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So we urged Titus, that as he had begun, so he would also complete this grace in you as well. </a:t>
            </a:r>
            <a:r>
              <a:rPr lang="en-US" sz="29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950" b="1" dirty="0">
                <a:latin typeface="Arial" panose="020B0604020202020204" pitchFamily="34" charset="0"/>
                <a:cs typeface="Arial" panose="020B0604020202020204" pitchFamily="34" charset="0"/>
              </a:rPr>
              <a:t>But as you abound in everything—in faith, in speech, in knowledge, in all diligence, and in your love for us—see that you abound in this grace also.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1626" y="0"/>
            <a:ext cx="6511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6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54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rington" panose="04040505050A02020702" pitchFamily="82" charset="0"/>
              </a:rPr>
              <a:t>2 Corinthians 8:1-7</a:t>
            </a:r>
            <a:endParaRPr lang="en-US" sz="4800" b="1" cap="none" spc="6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54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19119" y="1524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“See that you make all things according to the pattern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..”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8:5</a:t>
            </a:r>
          </a:p>
          <a:p>
            <a:pPr algn="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seed is the word of God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Luke 8:11</a:t>
            </a:r>
          </a:p>
          <a:p>
            <a:pPr algn="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urge you, imitate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 . . . Timothy . . . will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remind you of my ways in Christ, as I teach everywhere in every church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Corinthians 4:16-17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4519" y="3352800"/>
            <a:ext cx="10972800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Considering the Generosity of the Early Christians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2:45, (They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“sold their possessions and goods, and divided them among all, as anyone had need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4:34-35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“for all who were possessors of lands or houses sold them, and brought the proceeds of the things that were sold,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laid them at the apostles’ feet; and they distributed to each as anyone had need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Cor 8:3, “For I bear witness that according to their ability, yes, and beyond their ability, they were freely willing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,”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2" b="19066"/>
          <a:stretch/>
        </p:blipFill>
        <p:spPr>
          <a:xfrm>
            <a:off x="4208" y="0"/>
            <a:ext cx="1215763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519" y="2743200"/>
            <a:ext cx="10972800" cy="203132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Restore the N.T.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eans of </a:t>
            </a:r>
            <a:r>
              <a:rPr lang="en-US" sz="21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Salvation</a:t>
            </a:r>
            <a:r>
              <a:rPr lang="en-US" sz="21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(Mk 16:16; Acts 2:38; 1 Cor 12:13)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Restore the N.T. model of </a:t>
            </a:r>
            <a:r>
              <a:rPr lang="en-US" sz="21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Worship</a:t>
            </a:r>
            <a:r>
              <a:rPr lang="en-US" sz="21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(Acts 2:42; Acts 20:7; Eph 5:19; 1 Cor 16:1-2)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Restore the N.T. design of </a:t>
            </a:r>
            <a:r>
              <a:rPr lang="en-US" sz="21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1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 28:19-20; 1 Cor 9:14; 1 Cor 16:1-2; Eph 4:16)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0851" y="0"/>
            <a:ext cx="990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5400">
                    <a:srgbClr val="FFFF00"/>
                  </a:glow>
                </a:effectLst>
                <a:latin typeface="Harrington" panose="04040505050A02020702" pitchFamily="82" charset="0"/>
              </a:rPr>
              <a:t>The 21</a:t>
            </a:r>
            <a:r>
              <a:rPr lang="en-US" sz="5400" b="1" cap="none" spc="0" baseline="30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5400">
                    <a:srgbClr val="FFFF00"/>
                  </a:glow>
                </a:effectLst>
                <a:latin typeface="Harrington" panose="04040505050A02020702" pitchFamily="82" charset="0"/>
              </a:rPr>
              <a:t>st</a:t>
            </a:r>
            <a:r>
              <a:rPr lang="en-US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5400">
                    <a:srgbClr val="FFFF00"/>
                  </a:glow>
                </a:effectLst>
                <a:latin typeface="Harrington" panose="04040505050A02020702" pitchFamily="82" charset="0"/>
              </a:rPr>
              <a:t> Century Church Must . . .</a:t>
            </a:r>
            <a:endParaRPr lang="en-US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5400">
                  <a:srgbClr val="FFFF00"/>
                </a:glow>
              </a:effectLst>
              <a:latin typeface="Harrington" panose="04040505050A02020702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7" y="1494252"/>
            <a:ext cx="3103421" cy="33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 animBg="1"/>
      <p:bldP spid="7" grpId="0" uiExpand="1" build="p" bldLvl="5" animBg="1"/>
      <p:bldP spid="7" grpId="1" build="allAtOnce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47719" y="-7787"/>
            <a:ext cx="488306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cap="none" spc="300" dirty="0" smtClean="0">
                <a:ln w="50800">
                  <a:solidFill>
                    <a:schemeClr val="tx1"/>
                  </a:solidFill>
                </a:ln>
                <a:effectLst/>
                <a:latin typeface="Harrington" panose="04040505050A02020702" pitchFamily="82" charset="0"/>
              </a:rPr>
              <a:t>The </a:t>
            </a:r>
            <a:r>
              <a:rPr lang="en-US" sz="5400" b="1" u="sng" cap="none" spc="300" dirty="0" smtClean="0">
                <a:ln w="50800">
                  <a:solidFill>
                    <a:schemeClr val="tx1"/>
                  </a:solidFill>
                </a:ln>
                <a:effectLst/>
                <a:latin typeface="Harrington" panose="04040505050A02020702" pitchFamily="82" charset="0"/>
              </a:rPr>
              <a:t>Generosit</a:t>
            </a:r>
            <a:r>
              <a:rPr lang="en-US" sz="5400" b="1" cap="none" spc="300" dirty="0" smtClean="0">
                <a:ln w="50800">
                  <a:solidFill>
                    <a:schemeClr val="tx1"/>
                  </a:solidFill>
                </a:ln>
                <a:effectLst/>
                <a:latin typeface="Harrington" panose="04040505050A02020702" pitchFamily="82" charset="0"/>
              </a:rPr>
              <a:t>y</a:t>
            </a:r>
          </a:p>
          <a:p>
            <a:pPr algn="ctr"/>
            <a:r>
              <a:rPr lang="en-US" sz="3600" b="1" cap="none" spc="300" dirty="0" smtClean="0">
                <a:ln w="50800">
                  <a:solidFill>
                    <a:schemeClr val="tx1"/>
                  </a:solidFill>
                </a:ln>
                <a:effectLst/>
                <a:latin typeface="Harrington" panose="04040505050A02020702" pitchFamily="82" charset="0"/>
              </a:rPr>
              <a:t>of the</a:t>
            </a:r>
          </a:p>
          <a:p>
            <a:pPr algn="ctr"/>
            <a:r>
              <a:rPr lang="en-US" sz="3600" b="1" cap="none" spc="300" dirty="0" smtClean="0">
                <a:ln w="50800">
                  <a:solidFill>
                    <a:schemeClr val="tx1"/>
                  </a:solidFill>
                </a:ln>
                <a:effectLst/>
                <a:latin typeface="Harrington" panose="04040505050A02020702" pitchFamily="82" charset="0"/>
              </a:rPr>
              <a:t>Early Church</a:t>
            </a:r>
            <a:endParaRPr lang="en-US" sz="3600" b="1" cap="none" spc="300" dirty="0">
              <a:ln w="50800">
                <a:solidFill>
                  <a:schemeClr val="tx1"/>
                </a:solidFill>
              </a:ln>
              <a:effectLst/>
              <a:latin typeface="Harrington" panose="04040505050A0202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444" y="2380130"/>
            <a:ext cx="10059194" cy="64633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some it was their religious background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444" y="3072478"/>
            <a:ext cx="10059194" cy="64633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Christians were zealous new converts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444" y="3764835"/>
            <a:ext cx="10059194" cy="64633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church had a clear vision of its mission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445" y="4454589"/>
            <a:ext cx="10059194" cy="64633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sincerely believed the words of Jesus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445" y="5144869"/>
            <a:ext cx="10059194" cy="64633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lived in the “shadow” of the cross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444" y="5830669"/>
            <a:ext cx="10059194" cy="64633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first gave themselves to the Lord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757" y="18871"/>
            <a:ext cx="11506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cap="none" spc="300" dirty="0" smtClean="0">
                <a:ln w="50800">
                  <a:solidFill>
                    <a:srgbClr val="DAD8D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Have I restored the spirit of first century generosity?</a:t>
            </a:r>
            <a:endParaRPr lang="en-US" sz="3600" b="1" cap="none" spc="300" dirty="0">
              <a:ln w="50800">
                <a:solidFill>
                  <a:srgbClr val="DAD8D9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66" y="1828800"/>
            <a:ext cx="861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cap="none" spc="300" dirty="0" smtClean="0">
                <a:ln w="50800">
                  <a:solidFill>
                    <a:srgbClr val="DAD8D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Does my Contribution indicate</a:t>
            </a:r>
            <a:endParaRPr lang="en-US" sz="3600" b="1" cap="none" spc="300" dirty="0">
              <a:ln w="50800">
                <a:solidFill>
                  <a:srgbClr val="DAD8D9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719" y="2819400"/>
            <a:ext cx="9372600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fiery passion for the Lord (Rev 3:19)?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understanding of our mission (Lk 19:10)?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unwavering trust in the Lord (Prov 3:5)?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I’m living in the shadow of the Cross (Gal 6:4)?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I’ve given myself to Christ (Rom 12:1)?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375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Harrington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118</cp:revision>
  <dcterms:created xsi:type="dcterms:W3CDTF">2016-01-11T15:05:26Z</dcterms:created>
  <dcterms:modified xsi:type="dcterms:W3CDTF">2016-02-07T13:52:10Z</dcterms:modified>
</cp:coreProperties>
</file>