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1" r:id="rId9"/>
    <p:sldId id="266" r:id="rId10"/>
    <p:sldId id="271" r:id="rId11"/>
    <p:sldId id="265" r:id="rId12"/>
    <p:sldId id="268" r:id="rId13"/>
    <p:sldId id="270" r:id="rId14"/>
  </p:sldIdLst>
  <p:sldSz cx="12192000" cy="6858000"/>
  <p:notesSz cx="6858000" cy="9144000"/>
  <p:embeddedFontLst>
    <p:embeddedFont>
      <p:font typeface="Harrington" panose="04040505050A02020702" pitchFamily="82" charset="0"/>
      <p:regular r:id="rId15"/>
    </p:embeddedFont>
    <p:embeddedFont>
      <p:font typeface="Juice ITC" panose="04040403040A02020202" pitchFamily="8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ootlight MT Light" panose="0204060206030A020304" pitchFamily="18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lonna MT" panose="04020805060202030203" pitchFamily="82" charset="0"/>
      <p:regular r:id="rId24"/>
    </p:embeddedFont>
    <p:embeddedFont>
      <p:font typeface="Janda Quirkygirl" panose="020B0604020202020204" charset="0"/>
      <p:regular r:id="rId25"/>
    </p:embeddedFont>
    <p:embeddedFont>
      <p:font typeface="Gabriola" panose="04040605051002020D02" pitchFamily="8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7505" y="80682"/>
            <a:ext cx="7207623" cy="6524863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happy</a:t>
            </a:r>
            <a:r>
              <a:rPr lang="en-US" sz="22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poor in spirit, for theirs is the kingdom of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happy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those who mourn, for they shall be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happy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meek, for they shall inherit the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happy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those who hunger and thirst for righteousness, for they shall be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happy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merciful, for they shall obtain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happy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pure in heart, for they shall see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happy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peacemakers, for they shall be called sons of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happy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those who are persecuted for righteousness’ sake, for theirs is the kingdom of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heaven. </a:t>
            </a: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happy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when they revile and persecute you, and say all kinds of evil against you falsely for My sake. </a:t>
            </a:r>
          </a:p>
        </p:txBody>
      </p:sp>
    </p:spTree>
    <p:extLst>
      <p:ext uri="{BB962C8B-B14F-4D97-AF65-F5344CB8AC3E}">
        <p14:creationId xmlns:p14="http://schemas.microsoft.com/office/powerpoint/2010/main" val="8899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5565" y="240528"/>
            <a:ext cx="74147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the rich (in things, privileges), for they have no further reward!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those never sorrow over life’s hardships, for this life is all the comfort they will 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the proud (of all they have achieved), for they will inherit nothing.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those who hunger for “happiness,” for it will always elude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the unforgiving, for they shall always be burdened with guilt.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the impure, for they know they are separated from God.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those who are “bullies,” for they can never be God’s child.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those who have compromised to be accepted, for they have no part in the kingdom of God.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759541">
            <a:off x="374139" y="4021066"/>
            <a:ext cx="42586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92D05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anose="04020805060202030203" pitchFamily="82" charset="0"/>
              </a:rPr>
              <a:t>Beatitudes for</a:t>
            </a:r>
          </a:p>
          <a:p>
            <a:pPr algn="ctr"/>
            <a:r>
              <a:rPr lang="en-US" sz="5400" b="1" dirty="0" smtClean="0">
                <a:ln w="11430">
                  <a:solidFill>
                    <a:srgbClr val="92D05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lonna MT" panose="04020805060202030203" pitchFamily="82" charset="0"/>
              </a:rPr>
              <a:t>the Unhappy</a:t>
            </a:r>
            <a:endParaRPr lang="en-US" sz="5400" b="1" cap="none" spc="0" dirty="0">
              <a:ln w="11430">
                <a:solidFill>
                  <a:srgbClr val="92D05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341" y="26911"/>
            <a:ext cx="8110105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Jesus: The Wounded Healer</a:t>
            </a:r>
            <a:endParaRPr lang="en-US" sz="5400" b="1" cap="none" spc="0" dirty="0">
              <a:ln w="11430"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5622" y="1281954"/>
            <a:ext cx="6185647" cy="120032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He was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wounded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our transgressions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bruised for our iniquities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chastisement for our peace was upon Him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His stripes we are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53:5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5622" y="2482283"/>
            <a:ext cx="6185647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has sent Me to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brokenhearted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. . .</a:t>
            </a:r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Luke 4:18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5622" y="3128614"/>
            <a:ext cx="6185647" cy="92333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those who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mourn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shall be comforted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Matthew 5:4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5621" y="4051944"/>
            <a:ext cx="6185647" cy="92333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 to Me, all you who labor and are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heavy laden,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I will give you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Matthew 11:28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779014"/>
            <a:ext cx="116473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7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seeing the multitudes, He went up on a mountain, and when He was seated His disciples came to Him. </a:t>
            </a:r>
            <a:r>
              <a:rPr lang="en-US" sz="27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Then He opened His mouth and taught them, saying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Blessed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are the poor in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spirit, for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theirs is the kingdom of heaven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Blessed are those who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mourn, for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they shall be comforted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7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Blessed are the meek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they shall inherit the earth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Blessed are those who hunger and thirst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righteousness, for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they shall be filled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7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Blessed are the merciful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they shall obtain mercy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Blessed are the pure in heart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they shall see God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Blessed are the peacemakers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they shall be called sons of God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Blessed are those who are persecuted for righteousness’ sake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theirs is the kingdom of heaven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7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Blessed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are you when they revile and persecute you, and say all kinds of evil against you falsely for My sake. </a:t>
            </a:r>
            <a:r>
              <a:rPr lang="en-US" sz="27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Rejoice and be exceedingly glad, for great is your reward in heaven, for so they persecuted the prophets who were before you.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4802" y="0"/>
            <a:ext cx="62424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glow rad="254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rington" panose="04040505050A02020702" pitchFamily="82" charset="0"/>
              </a:rPr>
              <a:t>Matthew 5:1-12</a:t>
            </a:r>
            <a:endParaRPr lang="en-US" sz="6000" b="1" cap="none" spc="800" dirty="0">
              <a:ln w="11430"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glow rad="254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7505" y="80682"/>
            <a:ext cx="7207623" cy="6524863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poor in spirit, for theirs is the kingdom of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those who mourn, for they shall be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meek, for they shall inherit the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those who hunger and thirst for righteousness, for they shall be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merciful, for they shall obtain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pure in heart, for they shall see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peacemakers, for they shall be called sons of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those who are persecuted for righteousness’ sake, for theirs is the kingdom of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heaven. </a:t>
            </a:r>
            <a:r>
              <a:rPr lang="en-US" sz="22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when they revile and persecute you, and say all kinds of evil against you falsely for My sake. </a:t>
            </a:r>
          </a:p>
        </p:txBody>
      </p:sp>
      <p:sp>
        <p:nvSpPr>
          <p:cNvPr id="5" name="Flowchart: Card 4"/>
          <p:cNvSpPr/>
          <p:nvPr/>
        </p:nvSpPr>
        <p:spPr>
          <a:xfrm>
            <a:off x="224118" y="2061883"/>
            <a:ext cx="4320988" cy="4258236"/>
          </a:xfrm>
          <a:prstGeom prst="flowChartPunchedCard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Blessed: </a:t>
            </a:r>
            <a:r>
              <a:rPr lang="en-US" alt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makarios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“Supremely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blessed;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by extension fortunate, well off” (43 times blessed as in beatitudes).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It suggests: </a:t>
            </a:r>
            <a:r>
              <a:rPr lang="en-US" altLang="en-US" sz="2000" b="1" i="1" dirty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Feelings</a:t>
            </a:r>
            <a:r>
              <a:rPr lang="en-US" altLang="en-US" sz="2000" b="1" dirty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of good fortune, well </a:t>
            </a:r>
            <a:r>
              <a:rPr lang="en-US" altLang="en-US" sz="2000" b="1" dirty="0" smtClean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being; </a:t>
            </a:r>
            <a:r>
              <a:rPr lang="en-US" altLang="en-US" sz="2000" b="1" u="sng" dirty="0" smtClean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happy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“Oh, the happiness of . . .”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“Happy </a:t>
            </a: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are those who mourn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    </a:t>
            </a: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God will comfort them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!”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(GNT)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251" y="8982"/>
            <a:ext cx="11697498" cy="584775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905">
                  <a:solidFill>
                    <a:schemeClr val="bg1">
                      <a:lumMod val="9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508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otlight MT Light" panose="0204060206030A020304" pitchFamily="18" charset="0"/>
              </a:rPr>
              <a:t>What do you </a:t>
            </a:r>
            <a:r>
              <a:rPr lang="en-US" sz="3200" b="1" u="sng" cap="none" spc="600" dirty="0" smtClean="0">
                <a:ln w="1905">
                  <a:solidFill>
                    <a:schemeClr val="bg1">
                      <a:lumMod val="9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508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otlight MT Light" panose="0204060206030A020304" pitchFamily="18" charset="0"/>
              </a:rPr>
              <a:t>THINK</a:t>
            </a:r>
            <a:r>
              <a:rPr lang="en-US" sz="3200" b="1" cap="none" spc="300" dirty="0" smtClean="0">
                <a:ln w="1905">
                  <a:solidFill>
                    <a:schemeClr val="bg1">
                      <a:lumMod val="9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50800">
                    <a:schemeClr val="tx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otlight MT Light" panose="0204060206030A020304" pitchFamily="18" charset="0"/>
              </a:rPr>
              <a:t> when you consider the Beatitudes?</a:t>
            </a:r>
            <a:endParaRPr lang="en-US" sz="3200" b="1" cap="none" spc="300" dirty="0">
              <a:ln w="1905">
                <a:solidFill>
                  <a:schemeClr val="bg1">
                    <a:lumMod val="9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50800">
                  <a:schemeClr val="tx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565" y="1273000"/>
            <a:ext cx="10981764" cy="195149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Jesus saying — “Oh how lucky are those unlucky in life” 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He teaching — “Nothing succeeds in life like failure” ?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He saying — “The gospel is a message for life’s losers”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65" y="1409076"/>
            <a:ext cx="10981764" cy="440120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is offering us happiness here and in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world to come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“I have come that they may have life, and that they may have it more </a:t>
            </a:r>
            <a:r>
              <a:rPr lang="en-US" sz="28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abundantly”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10:10).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is offering us daily tranquility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“. . </a:t>
            </a:r>
            <a:r>
              <a:rPr lang="en-US" sz="28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the peace of God, which surpasses all understanding, will guard your hearts and minds through Christ </a:t>
            </a:r>
            <a:r>
              <a:rPr lang="en-US" sz="28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Jesus”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(Phil 4:7).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is offering us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happiness unparalleled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“. . . you </a:t>
            </a:r>
            <a:r>
              <a:rPr lang="en-US" sz="28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rejoice with joy inexpressible and full of </a:t>
            </a:r>
            <a:r>
              <a:rPr lang="en-US" sz="2800" b="1" i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glory”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 Pet 1:8)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  <p:bldP spid="5" grpId="1" build="allAtOnce" animBg="1"/>
      <p:bldP spid="6" grpId="0" uiExpand="1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23529" y="1983014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anxiety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9317" y="2272553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work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7281" y="1602014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debt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3999" y="1200381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worry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1623" y="1983014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overdue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6058" y="1569713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health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9494" y="2312860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kids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4423" y="2541494"/>
            <a:ext cx="116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no time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46775" y="3059668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fear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7552" y="1558045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stress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717" y="2910826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dread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4423" y="3400887"/>
            <a:ext cx="125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no sleep</a:t>
            </a:r>
            <a:endParaRPr lang="en-US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310420">
            <a:off x="7683593" y="1013093"/>
            <a:ext cx="2160493" cy="14334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Quirkygirl" panose="02000506000000020003" pitchFamily="2" charset="0"/>
              </a:rPr>
              <a:t>unhappiness</a:t>
            </a:r>
            <a:endParaRPr lang="en-US" sz="2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da Quirkygirl" panose="02000506000000020003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8" y="1595626"/>
            <a:ext cx="6036241" cy="43076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8628" y="667496"/>
            <a:ext cx="5775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50800">
                  <a:solidFill>
                    <a:srgbClr val="FFC000"/>
                  </a:solidFill>
                </a:ln>
                <a:solidFill>
                  <a:schemeClr val="bg1"/>
                </a:solidFill>
                <a:effectLst/>
                <a:latin typeface="Gabriola" panose="04040605051002020D02" pitchFamily="82" charset="0"/>
              </a:rPr>
              <a:t>What’s wrong with us?</a:t>
            </a:r>
            <a:endParaRPr lang="en-US" sz="5400" b="1" cap="none" spc="300" dirty="0">
              <a:ln w="50800">
                <a:solidFill>
                  <a:srgbClr val="FFC000"/>
                </a:solidFill>
              </a:ln>
              <a:solidFill>
                <a:schemeClr val="bg1"/>
              </a:solidFill>
              <a:effectLst/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0" y="1604682"/>
            <a:ext cx="5701553" cy="397031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to be married.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to have children.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where to live.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where to work.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for whom we will vote.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whether or not to serve God.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whether to be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not!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5915" y="0"/>
            <a:ext cx="7180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The Pit of Unhappiness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052" y="968155"/>
            <a:ext cx="5375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Life is driven by </a:t>
            </a:r>
            <a:r>
              <a:rPr lang="en-US" sz="5400" b="1" u="sng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FEAR</a:t>
            </a:r>
            <a:endParaRPr lang="en-US" sz="5400" b="1" u="sng" cap="none" spc="3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Juice ITC" panose="04040403040A020202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7010" y="968155"/>
            <a:ext cx="65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Life is </a:t>
            </a:r>
            <a:r>
              <a:rPr lang="en-US" sz="5400" b="1" u="sng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STUCK</a:t>
            </a:r>
            <a:r>
              <a:rPr lang="en-US" sz="5400" b="1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 w/out change</a:t>
            </a:r>
            <a:endParaRPr lang="en-US" sz="5400" b="1" u="sng" cap="none" spc="3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Juice ITC" panose="04040403040A020202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4732" y="968155"/>
            <a:ext cx="5782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Life is lived as a </a:t>
            </a:r>
            <a:r>
              <a:rPr lang="en-US" sz="5400" b="1" u="sng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VICTIM</a:t>
            </a:r>
            <a:endParaRPr lang="en-US" sz="5400" b="1" u="sng" cap="none" spc="3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Juice ITC" panose="04040403040A020202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0942" y="963636"/>
            <a:ext cx="5878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Life becomes </a:t>
            </a:r>
            <a:r>
              <a:rPr lang="en-US" sz="5400" b="1" u="sng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ANTISOCIAL</a:t>
            </a:r>
            <a:endParaRPr lang="en-US" sz="5400" b="1" u="sng" cap="none" spc="3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Juice ITC" panose="04040403040A020202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7558" y="978435"/>
            <a:ext cx="651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Life is fueled by </a:t>
            </a:r>
            <a:r>
              <a:rPr lang="en-US" sz="5400" b="1" u="sng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PESSIMISM</a:t>
            </a:r>
            <a:endParaRPr lang="en-US" sz="5400" b="1" u="sng" cap="none" spc="3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Juice ITC" panose="04040403040A02020202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1432" y="964426"/>
            <a:ext cx="897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Troubles are blown out of </a:t>
            </a:r>
            <a:r>
              <a:rPr lang="en-US" sz="5400" b="1" u="sng" cap="none" spc="3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Juice ITC" panose="04040403040A02020202" pitchFamily="82" charset="0"/>
              </a:rPr>
              <a:t>PROPORTION</a:t>
            </a:r>
            <a:endParaRPr lang="en-US" sz="5400" b="1" u="sng" cap="none" spc="3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855</Words>
  <Application>Microsoft Office PowerPoint</Application>
  <PresentationFormat>Custom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Harrington</vt:lpstr>
      <vt:lpstr>Juice ITC</vt:lpstr>
      <vt:lpstr>Calibri</vt:lpstr>
      <vt:lpstr>Footlight MT Light</vt:lpstr>
      <vt:lpstr>Wingdings</vt:lpstr>
      <vt:lpstr>Calibri Light</vt:lpstr>
      <vt:lpstr>Colonna MT</vt:lpstr>
      <vt:lpstr>Janda Quirkygirl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63</cp:revision>
  <dcterms:created xsi:type="dcterms:W3CDTF">2014-07-13T16:56:16Z</dcterms:created>
  <dcterms:modified xsi:type="dcterms:W3CDTF">2016-02-21T21:40:15Z</dcterms:modified>
</cp:coreProperties>
</file>