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4" r:id="rId4"/>
    <p:sldId id="263" r:id="rId5"/>
    <p:sldId id="261" r:id="rId6"/>
    <p:sldId id="262" r:id="rId7"/>
    <p:sldId id="260" r:id="rId8"/>
    <p:sldId id="258" r:id="rId9"/>
    <p:sldId id="265" r:id="rId10"/>
  </p:sldIdLst>
  <p:sldSz cx="12161838" cy="6858000"/>
  <p:notesSz cx="6858000" cy="9144000"/>
  <p:embeddedFontLst>
    <p:embeddedFont>
      <p:font typeface="Harrington" panose="04040505050A02020702" pitchFamily="82" charset="0"/>
      <p:regular r:id="rId11"/>
    </p:embeddedFont>
    <p:embeddedFont>
      <p:font typeface="Copperplate Gothic Bold" panose="020E0705020206020404" pitchFamily="34" charset="0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Imprint MT Shadow" panose="04020605060303030202" pitchFamily="82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72" y="-72"/>
      </p:cViewPr>
      <p:guideLst>
        <p:guide orient="horz" pos="2160"/>
        <p:guide pos="383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30B1A-9218-41EE-BB38-D32E2EDF9E2E}" type="datetimeFigureOut">
              <a:rPr lang="en-US" smtClean="0"/>
              <a:t>1/31/2016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3BDBB-2984-4B69-BD34-D2846C365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232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30B1A-9218-41EE-BB38-D32E2EDF9E2E}" type="datetimeFigureOut">
              <a:rPr lang="en-US" smtClean="0"/>
              <a:t>1/31/2016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3BDBB-2984-4B69-BD34-D2846C365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85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7332" y="274639"/>
            <a:ext cx="273641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92" y="274639"/>
            <a:ext cx="800654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30B1A-9218-41EE-BB38-D32E2EDF9E2E}" type="datetimeFigureOut">
              <a:rPr lang="en-US" smtClean="0"/>
              <a:t>1/31/2016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3BDBB-2984-4B69-BD34-D2846C365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846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30B1A-9218-41EE-BB38-D32E2EDF9E2E}" type="datetimeFigureOut">
              <a:rPr lang="en-US" smtClean="0"/>
              <a:t>1/31/2016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3BDBB-2984-4B69-BD34-D2846C365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88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30B1A-9218-41EE-BB38-D32E2EDF9E2E}" type="datetimeFigureOut">
              <a:rPr lang="en-US" smtClean="0"/>
              <a:t>1/31/2016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3BDBB-2984-4B69-BD34-D2846C365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684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92" y="1600201"/>
            <a:ext cx="53714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2268" y="1600201"/>
            <a:ext cx="53714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30B1A-9218-41EE-BB38-D32E2EDF9E2E}" type="datetimeFigureOut">
              <a:rPr lang="en-US" smtClean="0"/>
              <a:t>1/31/2016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3BDBB-2984-4B69-BD34-D2846C365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582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30B1A-9218-41EE-BB38-D32E2EDF9E2E}" type="datetimeFigureOut">
              <a:rPr lang="en-US" smtClean="0"/>
              <a:t>1/31/2016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3BDBB-2984-4B69-BD34-D2846C365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16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30B1A-9218-41EE-BB38-D32E2EDF9E2E}" type="datetimeFigureOut">
              <a:rPr lang="en-US" smtClean="0"/>
              <a:t>1/31/2016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3BDBB-2984-4B69-BD34-D2846C365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336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30B1A-9218-41EE-BB38-D32E2EDF9E2E}" type="datetimeFigureOut">
              <a:rPr lang="en-US" smtClean="0"/>
              <a:t>1/31/2016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3BDBB-2984-4B69-BD34-D2846C365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38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30B1A-9218-41EE-BB38-D32E2EDF9E2E}" type="datetimeFigureOut">
              <a:rPr lang="en-US" smtClean="0"/>
              <a:t>1/31/2016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3BDBB-2984-4B69-BD34-D2846C365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048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30B1A-9218-41EE-BB38-D32E2EDF9E2E}" type="datetimeFigureOut">
              <a:rPr lang="en-US" smtClean="0"/>
              <a:t>1/31/2016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3BDBB-2984-4B69-BD34-D2846C365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385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30B1A-9218-41EE-BB38-D32E2EDF9E2E}" type="datetimeFigureOut">
              <a:rPr lang="en-US" smtClean="0"/>
              <a:t>1/31/2016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3BDBB-2984-4B69-BD34-D2846C365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326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449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08794" y="847170"/>
            <a:ext cx="11125200" cy="586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i="1" baseline="30000" dirty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28 </a:t>
            </a:r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Then one of the scribes came, and having heard them reasoning together, 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perceiving </a:t>
            </a:r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that He had answered them well, asked Him, w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hich </a:t>
            </a:r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is the first commandment of all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500" b="1" i="1" baseline="30000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  <a:r>
              <a:rPr lang="en-US" sz="2500" b="1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Jesus answered him, t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he </a:t>
            </a:r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first of all the commandments is: 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Hear</a:t>
            </a:r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, O Israel, the </a:t>
            </a:r>
            <a:r>
              <a:rPr lang="en-US" sz="2500" b="1" cap="small" dirty="0"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 our God, the </a:t>
            </a:r>
            <a:r>
              <a:rPr lang="en-US" sz="2500" b="1" cap="small" dirty="0"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 is one. </a:t>
            </a:r>
            <a:r>
              <a:rPr lang="en-US" sz="2500" b="1" i="1" baseline="30000" dirty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30 </a:t>
            </a:r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And you shall love the </a:t>
            </a:r>
            <a:r>
              <a:rPr lang="en-US" sz="2500" b="1" cap="small" dirty="0"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 your God with all your heart, with all your soul, with all your mind, and with all your 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strength. </a:t>
            </a:r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This is the first commandment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500" b="1" i="1" baseline="30000" dirty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  <a:r>
              <a:rPr lang="en-US" sz="25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And the second, like it, is this: 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You </a:t>
            </a:r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shall love your neighbor as yourself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There is no other commandment greater than these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500" b="1" i="1" baseline="30000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  <a:r>
              <a:rPr lang="en-US" sz="2500" b="1" i="1" baseline="30000" dirty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So the scribe said to Him, w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ell </a:t>
            </a:r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said, Teacher. You have spoken the truth, for there is one God, and there is no other but 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He. </a:t>
            </a:r>
            <a:r>
              <a:rPr lang="en-US" sz="2500" b="1" i="1" baseline="30000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  <a:r>
              <a:rPr lang="en-US" sz="2500" b="1" i="1" baseline="30000" dirty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And to love Him with all the heart, with all the understanding, with all the 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soul, </a:t>
            </a:r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and with all the strength, and to love one’s neighbor as oneself, is more than all the whole burnt offerings and sacrifices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500" b="1" i="1" baseline="30000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34</a:t>
            </a:r>
            <a:r>
              <a:rPr lang="en-US" sz="2500" b="1" baseline="30000" dirty="0">
                <a:ln>
                  <a:solidFill>
                    <a:srgbClr val="C000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Now when Jesus saw that he answered wisely, He said to him, y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ou </a:t>
            </a:r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are not far from the kingdom of God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But </a:t>
            </a:r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after that no one dared question Him.</a:t>
            </a:r>
          </a:p>
        </p:txBody>
      </p:sp>
      <p:sp>
        <p:nvSpPr>
          <p:cNvPr id="7" name="Rectangle 6"/>
          <p:cNvSpPr/>
          <p:nvPr/>
        </p:nvSpPr>
        <p:spPr>
          <a:xfrm>
            <a:off x="2958663" y="17930"/>
            <a:ext cx="62283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0541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Copperplate Gothic Bold" panose="020E0705020206020404" pitchFamily="34" charset="0"/>
              </a:rPr>
              <a:t>Mark 12:28-34</a:t>
            </a:r>
            <a:endParaRPr lang="en-US" sz="5400" b="1" cap="none" spc="300" dirty="0">
              <a:ln w="10541" cmpd="sng">
                <a:solidFill>
                  <a:srgbClr val="C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Copperplate Gothic Bold" panose="020E0705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73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9061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" y="3429000"/>
            <a:ext cx="5547519" cy="1107996"/>
          </a:xfrm>
          <a:prstGeom prst="rect">
            <a:avLst/>
          </a:prstGeom>
          <a:solidFill>
            <a:srgbClr val="FFFFFF">
              <a:alpha val="69804"/>
            </a:srgb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anose="04040505050A02020702" pitchFamily="82" charset="0"/>
              </a:rPr>
              <a:t>Mark 12:28-34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rrington" panose="04040505050A02020702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5919" y="4419600"/>
            <a:ext cx="5714206" cy="2308324"/>
          </a:xfrm>
          <a:prstGeom prst="rect">
            <a:avLst/>
          </a:prstGeom>
          <a:solidFill>
            <a:srgbClr val="FFFFFF">
              <a:alpha val="69804"/>
            </a:srgb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Hear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, O Israel: The Lord our God, the Lord is </a:t>
            </a:r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one! 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You shall love the Lord your God with all your heart, with all your soul, and with all your </a:t>
            </a:r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strength”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(Deut 6:4-5).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smtClean="0">
                <a:ln>
                  <a:solidFill>
                    <a:srgbClr val="C000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Shema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(Hebrew verb </a:t>
            </a:r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“To hear”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smtClean="0">
                <a:ln>
                  <a:solidFill>
                    <a:srgbClr val="C000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Shema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—Deut 6:4-9; Deut 11:13-21; Num 15:37-41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smtClean="0">
                <a:ln>
                  <a:solidFill>
                    <a:srgbClr val="C000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Shema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—contained in Phylacteries (Matt 23:5).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9052719" y="457200"/>
            <a:ext cx="2354106" cy="626625"/>
            <a:chOff x="9052719" y="457200"/>
            <a:chExt cx="2354106" cy="626625"/>
          </a:xfrm>
        </p:grpSpPr>
        <p:sp>
          <p:nvSpPr>
            <p:cNvPr id="5" name="Rectangle 4"/>
            <p:cNvSpPr/>
            <p:nvPr/>
          </p:nvSpPr>
          <p:spPr>
            <a:xfrm>
              <a:off x="9052719" y="457200"/>
              <a:ext cx="2354106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cap="none" spc="300" dirty="0" smtClean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solidFill>
                    <a:sysClr val="windowText" lastClr="000000"/>
                  </a:solidFill>
                  <a:effectLst/>
                </a:rPr>
                <a:t>Phylactery</a:t>
              </a:r>
              <a:endParaRPr lang="en-US" sz="3200" b="1" cap="none" spc="3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effectLst/>
              </a:endParaRPr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H="1">
              <a:off x="9128919" y="1083825"/>
              <a:ext cx="2085897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26066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5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413670" y="3951744"/>
            <a:ext cx="931941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pc="300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anose="04040505050A02020702" pitchFamily="82" charset="0"/>
              </a:rPr>
              <a:t>Close Don’t Count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“Then 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Jesus went with them. And when He was already </a:t>
            </a:r>
            <a:r>
              <a:rPr lang="en-US" sz="20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not far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from the </a:t>
            </a:r>
            <a:r>
              <a:rPr lang="en-US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house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. . .”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(Lk 7:6).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“But 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the other disciples came in the little boat </a:t>
            </a:r>
            <a:r>
              <a:rPr lang="en-US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they were </a:t>
            </a:r>
            <a:r>
              <a:rPr lang="en-US" sz="20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not far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from </a:t>
            </a:r>
            <a:r>
              <a:rPr lang="en-US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land . . .”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(Jn 21:8).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Felix was </a:t>
            </a:r>
            <a:r>
              <a:rPr lang="en-US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0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not far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” from accepting salvation (Acts 24:25), but didn’t!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Agrippa was </a:t>
            </a:r>
            <a:r>
              <a:rPr lang="en-US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0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not far</a:t>
            </a:r>
            <a:r>
              <a:rPr lang="en-US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from becoming a Christian (Acts 26:28), but didn’t!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This scribe was </a:t>
            </a:r>
            <a:r>
              <a:rPr lang="en-US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0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not far</a:t>
            </a:r>
            <a:r>
              <a:rPr lang="en-US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from the kingdom of God, but came no nearer!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12" y="-9524"/>
            <a:ext cx="12157869" cy="685799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4622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bldLvl="5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70794" y="2568714"/>
            <a:ext cx="9601994" cy="707886"/>
          </a:xfrm>
          <a:prstGeom prst="rect">
            <a:avLst/>
          </a:prstGeom>
          <a:solidFill>
            <a:srgbClr val="FFFFFF">
              <a:alpha val="69804"/>
            </a:srgb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He came to the right authority: </a:t>
            </a:r>
            <a:r>
              <a:rPr lang="en-US" sz="4000" b="1" i="1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Jesus</a:t>
            </a:r>
            <a:endParaRPr lang="en-US" sz="4000" b="1" i="1" dirty="0">
              <a:ln>
                <a:solidFill>
                  <a:srgbClr val="C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70000" y="3406914"/>
            <a:ext cx="9601994" cy="707886"/>
          </a:xfrm>
          <a:prstGeom prst="rect">
            <a:avLst/>
          </a:prstGeom>
          <a:solidFill>
            <a:srgbClr val="FFFFFF">
              <a:alpha val="69804"/>
            </a:srgb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He read the right book: </a:t>
            </a:r>
            <a:r>
              <a:rPr lang="en-US" sz="4000" b="1" i="1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Scriptures</a:t>
            </a:r>
            <a:endParaRPr lang="en-US" sz="4000" b="1" i="1" dirty="0">
              <a:ln>
                <a:solidFill>
                  <a:srgbClr val="C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64444" y="4245114"/>
            <a:ext cx="9601994" cy="707886"/>
          </a:xfrm>
          <a:prstGeom prst="rect">
            <a:avLst/>
          </a:prstGeom>
          <a:solidFill>
            <a:srgbClr val="FFFFFF">
              <a:alpha val="69804"/>
            </a:srgb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He understood the value of </a:t>
            </a:r>
            <a:r>
              <a:rPr lang="en-US" sz="4000" b="1" i="1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“Truth”</a:t>
            </a:r>
            <a:endParaRPr lang="en-US" sz="4000" b="1" i="1" dirty="0">
              <a:ln>
                <a:solidFill>
                  <a:srgbClr val="C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813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98125" y="14585"/>
            <a:ext cx="10392589" cy="923330"/>
          </a:xfrm>
          <a:prstGeom prst="rect">
            <a:avLst/>
          </a:prstGeom>
          <a:solidFill>
            <a:srgbClr val="FFFFFF">
              <a:alpha val="69804"/>
            </a:srgbClr>
          </a:solidFill>
          <a:effectLst>
            <a:softEdge rad="12700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/>
                <a:latin typeface="Imprint MT Shadow" panose="04020605060303030202" pitchFamily="82" charset="0"/>
              </a:rPr>
              <a:t>Not Far from the Kingdom of God</a:t>
            </a:r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effectLst/>
              <a:latin typeface="Imprint MT Shadow" panose="04020605060303030202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7044" y="1295242"/>
            <a:ext cx="11283150" cy="4647426"/>
          </a:xfrm>
          <a:prstGeom prst="rect">
            <a:avLst/>
          </a:prstGeom>
          <a:solidFill>
            <a:srgbClr val="FFFFFF">
              <a:alpha val="69804"/>
            </a:srgbClr>
          </a:solidFill>
          <a:ln w="762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Emphasizes ritual over righteousness (Lk 18:9-14)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Stresses perception over redemption (2 Tim 3:5)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Trusts family faithfulness over personal conversion (Matt 3:8-9)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Content to belong instead of believe (1 Cor 1:21)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Gives a false sense of spirituality (1 Tim 1:12-15) </a:t>
            </a:r>
            <a:endParaRPr lang="en-US" sz="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endParaRPr lang="en-US" sz="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803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 bldLvl="5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11372" y="0"/>
            <a:ext cx="3964547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arrington" panose="04040505050A02020702" pitchFamily="82" charset="0"/>
              </a:rPr>
              <a:t>A</a:t>
            </a:r>
            <a:r>
              <a:rPr lang="en-US" sz="72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arrington" panose="04040505050A02020702" pitchFamily="82" charset="0"/>
              </a:rPr>
              <a:t>lmost</a:t>
            </a:r>
            <a:endParaRPr lang="en-US" sz="72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Harrington" panose="04040505050A02020702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37719" y="304800"/>
            <a:ext cx="82296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anose="04040505050A02020702" pitchFamily="82" charset="0"/>
                <a:cs typeface="Arial" panose="020B0604020202020204" pitchFamily="34" charset="0"/>
              </a:rPr>
              <a:t>. . . very 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anose="04040505050A02020702" pitchFamily="82" charset="0"/>
                <a:cs typeface="Arial" panose="020B0604020202020204" pitchFamily="34" charset="0"/>
              </a:rPr>
              <a:t>nearly but not exactly or </a:t>
            </a:r>
            <a:r>
              <a:rPr lang="en-US" sz="3400" b="1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anose="04040505050A02020702" pitchFamily="82" charset="0"/>
                <a:cs typeface="Arial" panose="020B0604020202020204" pitchFamily="34" charset="0"/>
              </a:rPr>
              <a:t>entirely.</a:t>
            </a:r>
            <a:endParaRPr lang="en-US" sz="3400" b="1" dirty="0">
              <a:ln>
                <a:solidFill>
                  <a:schemeClr val="tx1"/>
                </a:solidFill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rrington" panose="04040505050A02020702" pitchFamily="82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52119" y="1600200"/>
            <a:ext cx="7467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He </a:t>
            </a:r>
            <a:r>
              <a:rPr lang="en-US" sz="3200" b="1" i="1" u="sng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almost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got it all together.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We were </a:t>
            </a:r>
            <a:r>
              <a:rPr lang="en-US" sz="3200" b="1" i="1" u="sng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almost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able to work it out.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He </a:t>
            </a:r>
            <a:r>
              <a:rPr lang="en-US" sz="3200" b="1" i="1" u="sng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almost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made the big leagues.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He </a:t>
            </a:r>
            <a:r>
              <a:rPr lang="en-US" sz="3200" b="1" i="1" u="sng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almost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became a Christian.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Scribe </a:t>
            </a:r>
            <a:r>
              <a:rPr lang="en-US" sz="3200" b="1" i="1" u="sng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almost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came to Jesus.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Are you </a:t>
            </a:r>
            <a:r>
              <a:rPr lang="en-US" sz="3200" b="1" i="1" u="sng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almost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or altogether?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842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 bldLvl="5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7860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</TotalTime>
  <Words>308</Words>
  <Application>Microsoft Office PowerPoint</Application>
  <PresentationFormat>Custom</PresentationFormat>
  <Paragraphs>31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Harrington</vt:lpstr>
      <vt:lpstr>Copperplate Gothic Bold</vt:lpstr>
      <vt:lpstr>Calibri</vt:lpstr>
      <vt:lpstr>Wingdings</vt:lpstr>
      <vt:lpstr>Imprint MT Shadow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JRBRONGER</dc:creator>
  <cp:lastModifiedBy>Danville Church</cp:lastModifiedBy>
  <cp:revision>32</cp:revision>
  <dcterms:created xsi:type="dcterms:W3CDTF">2016-01-15T14:15:58Z</dcterms:created>
  <dcterms:modified xsi:type="dcterms:W3CDTF">2016-01-31T21:56:04Z</dcterms:modified>
</cp:coreProperties>
</file>