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77" r:id="rId6"/>
    <p:sldId id="268" r:id="rId7"/>
    <p:sldId id="278" r:id="rId8"/>
    <p:sldId id="279" r:id="rId9"/>
    <p:sldId id="272" r:id="rId10"/>
    <p:sldId id="274" r:id="rId11"/>
    <p:sldId id="271" r:id="rId12"/>
    <p:sldId id="275" r:id="rId13"/>
    <p:sldId id="270" r:id="rId14"/>
    <p:sldId id="276" r:id="rId15"/>
  </p:sldIdLst>
  <p:sldSz cx="12161838" cy="6858000"/>
  <p:notesSz cx="6858000" cy="9144000"/>
  <p:embeddedFontLst>
    <p:embeddedFont>
      <p:font typeface="Baskerville Old Face" panose="02020602080505020303" pitchFamily="18" charset="0"/>
      <p:regular r:id="rId16"/>
    </p:embeddedFont>
    <p:embeddedFont>
      <p:font typeface="Calibri" panose="020F0502020204030204" pitchFamily="34" charset="0"/>
      <p:regular r:id="rId17"/>
      <p:bold r:id="rId18"/>
      <p:italic r:id="rId19"/>
      <p:boldItalic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8E446"/>
    <a:srgbClr val="FFFFFF"/>
    <a:srgbClr val="F9FDFE"/>
    <a:srgbClr val="FCFEFB"/>
    <a:srgbClr val="DAD8D9"/>
    <a:srgbClr val="282828"/>
    <a:srgbClr val="FFFFCC"/>
    <a:srgbClr val="0D0D0D"/>
    <a:srgbClr val="EEF2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70" d="100"/>
          <a:sy n="70" d="100"/>
        </p:scale>
        <p:origin x="-504" y="-90"/>
      </p:cViewPr>
      <p:guideLst>
        <p:guide orient="horz" pos="2160"/>
        <p:guide pos="383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9E1EB5-1658-4121-A8FD-629C4F1EA4C8}" type="datetimeFigureOut">
              <a:rPr lang="en-US" smtClean="0"/>
              <a:t>1/31/2016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1A188-E1BB-46E9-A08B-02717AC9233B}" type="slidenum">
              <a:rPr lang="en-US" smtClean="0"/>
              <a:t>‹#›</a:t>
            </a:fld>
            <a:endParaRPr lang="en-US"/>
          </a:p>
        </p:txBody>
      </p:sp>
    </p:spTree>
    <p:extLst>
      <p:ext uri="{BB962C8B-B14F-4D97-AF65-F5344CB8AC3E}">
        <p14:creationId xmlns:p14="http://schemas.microsoft.com/office/powerpoint/2010/main" val="3654779490"/>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9E1EB5-1658-4121-A8FD-629C4F1EA4C8}" type="datetimeFigureOut">
              <a:rPr lang="en-US" smtClean="0"/>
              <a:t>1/31/2016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1A188-E1BB-46E9-A08B-02717AC9233B}" type="slidenum">
              <a:rPr lang="en-US" smtClean="0"/>
              <a:t>‹#›</a:t>
            </a:fld>
            <a:endParaRPr lang="en-US"/>
          </a:p>
        </p:txBody>
      </p:sp>
    </p:spTree>
    <p:extLst>
      <p:ext uri="{BB962C8B-B14F-4D97-AF65-F5344CB8AC3E}">
        <p14:creationId xmlns:p14="http://schemas.microsoft.com/office/powerpoint/2010/main" val="4235802668"/>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7332" y="274639"/>
            <a:ext cx="273641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8092" y="274639"/>
            <a:ext cx="800654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9E1EB5-1658-4121-A8FD-629C4F1EA4C8}" type="datetimeFigureOut">
              <a:rPr lang="en-US" smtClean="0"/>
              <a:t>1/31/2016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1A188-E1BB-46E9-A08B-02717AC9233B}" type="slidenum">
              <a:rPr lang="en-US" smtClean="0"/>
              <a:t>‹#›</a:t>
            </a:fld>
            <a:endParaRPr lang="en-US"/>
          </a:p>
        </p:txBody>
      </p:sp>
    </p:spTree>
    <p:extLst>
      <p:ext uri="{BB962C8B-B14F-4D97-AF65-F5344CB8AC3E}">
        <p14:creationId xmlns:p14="http://schemas.microsoft.com/office/powerpoint/2010/main" val="279325367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9E1EB5-1658-4121-A8FD-629C4F1EA4C8}" type="datetimeFigureOut">
              <a:rPr lang="en-US" smtClean="0"/>
              <a:t>1/31/2016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1A188-E1BB-46E9-A08B-02717AC9233B}" type="slidenum">
              <a:rPr lang="en-US" smtClean="0"/>
              <a:t>‹#›</a:t>
            </a:fld>
            <a:endParaRPr lang="en-US"/>
          </a:p>
        </p:txBody>
      </p:sp>
    </p:spTree>
    <p:extLst>
      <p:ext uri="{BB962C8B-B14F-4D97-AF65-F5344CB8AC3E}">
        <p14:creationId xmlns:p14="http://schemas.microsoft.com/office/powerpoint/2010/main" val="4292671039"/>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9E1EB5-1658-4121-A8FD-629C4F1EA4C8}" type="datetimeFigureOut">
              <a:rPr lang="en-US" smtClean="0"/>
              <a:t>1/31/2016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1A188-E1BB-46E9-A08B-02717AC9233B}" type="slidenum">
              <a:rPr lang="en-US" smtClean="0"/>
              <a:t>‹#›</a:t>
            </a:fld>
            <a:endParaRPr lang="en-US"/>
          </a:p>
        </p:txBody>
      </p:sp>
    </p:spTree>
    <p:extLst>
      <p:ext uri="{BB962C8B-B14F-4D97-AF65-F5344CB8AC3E}">
        <p14:creationId xmlns:p14="http://schemas.microsoft.com/office/powerpoint/2010/main" val="3660322237"/>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8092" y="1600201"/>
            <a:ext cx="5371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82268" y="1600201"/>
            <a:ext cx="5371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09E1EB5-1658-4121-A8FD-629C4F1EA4C8}" type="datetimeFigureOut">
              <a:rPr lang="en-US" smtClean="0"/>
              <a:t>1/31/2016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51A188-E1BB-46E9-A08B-02717AC9233B}" type="slidenum">
              <a:rPr lang="en-US" smtClean="0"/>
              <a:t>‹#›</a:t>
            </a:fld>
            <a:endParaRPr lang="en-US"/>
          </a:p>
        </p:txBody>
      </p:sp>
    </p:spTree>
    <p:extLst>
      <p:ext uri="{BB962C8B-B14F-4D97-AF65-F5344CB8AC3E}">
        <p14:creationId xmlns:p14="http://schemas.microsoft.com/office/powerpoint/2010/main" val="367007096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09E1EB5-1658-4121-A8FD-629C4F1EA4C8}" type="datetimeFigureOut">
              <a:rPr lang="en-US" smtClean="0"/>
              <a:t>1/31/2016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51A188-E1BB-46E9-A08B-02717AC9233B}" type="slidenum">
              <a:rPr lang="en-US" smtClean="0"/>
              <a:t>‹#›</a:t>
            </a:fld>
            <a:endParaRPr lang="en-US"/>
          </a:p>
        </p:txBody>
      </p:sp>
    </p:spTree>
    <p:extLst>
      <p:ext uri="{BB962C8B-B14F-4D97-AF65-F5344CB8AC3E}">
        <p14:creationId xmlns:p14="http://schemas.microsoft.com/office/powerpoint/2010/main" val="1474139731"/>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09E1EB5-1658-4121-A8FD-629C4F1EA4C8}" type="datetimeFigureOut">
              <a:rPr lang="en-US" smtClean="0"/>
              <a:t>1/31/2016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51A188-E1BB-46E9-A08B-02717AC9233B}" type="slidenum">
              <a:rPr lang="en-US" smtClean="0"/>
              <a:t>‹#›</a:t>
            </a:fld>
            <a:endParaRPr lang="en-US"/>
          </a:p>
        </p:txBody>
      </p:sp>
    </p:spTree>
    <p:extLst>
      <p:ext uri="{BB962C8B-B14F-4D97-AF65-F5344CB8AC3E}">
        <p14:creationId xmlns:p14="http://schemas.microsoft.com/office/powerpoint/2010/main" val="1541566277"/>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9E1EB5-1658-4121-A8FD-629C4F1EA4C8}" type="datetimeFigureOut">
              <a:rPr lang="en-US" smtClean="0"/>
              <a:t>1/31/2016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51A188-E1BB-46E9-A08B-02717AC9233B}" type="slidenum">
              <a:rPr lang="en-US" smtClean="0"/>
              <a:t>‹#›</a:t>
            </a:fld>
            <a:endParaRPr lang="en-US"/>
          </a:p>
        </p:txBody>
      </p:sp>
    </p:spTree>
    <p:extLst>
      <p:ext uri="{BB962C8B-B14F-4D97-AF65-F5344CB8AC3E}">
        <p14:creationId xmlns:p14="http://schemas.microsoft.com/office/powerpoint/2010/main" val="635190047"/>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9E1EB5-1658-4121-A8FD-629C4F1EA4C8}" type="datetimeFigureOut">
              <a:rPr lang="en-US" smtClean="0"/>
              <a:t>1/31/2016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51A188-E1BB-46E9-A08B-02717AC9233B}" type="slidenum">
              <a:rPr lang="en-US" smtClean="0"/>
              <a:t>‹#›</a:t>
            </a:fld>
            <a:endParaRPr lang="en-US"/>
          </a:p>
        </p:txBody>
      </p:sp>
    </p:spTree>
    <p:extLst>
      <p:ext uri="{BB962C8B-B14F-4D97-AF65-F5344CB8AC3E}">
        <p14:creationId xmlns:p14="http://schemas.microsoft.com/office/powerpoint/2010/main" val="3203187049"/>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9E1EB5-1658-4121-A8FD-629C4F1EA4C8}" type="datetimeFigureOut">
              <a:rPr lang="en-US" smtClean="0"/>
              <a:t>1/31/2016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51A188-E1BB-46E9-A08B-02717AC9233B}" type="slidenum">
              <a:rPr lang="en-US" smtClean="0"/>
              <a:t>‹#›</a:t>
            </a:fld>
            <a:endParaRPr lang="en-US"/>
          </a:p>
        </p:txBody>
      </p:sp>
    </p:spTree>
    <p:extLst>
      <p:ext uri="{BB962C8B-B14F-4D97-AF65-F5344CB8AC3E}">
        <p14:creationId xmlns:p14="http://schemas.microsoft.com/office/powerpoint/2010/main" val="973980397"/>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9E1EB5-1658-4121-A8FD-629C4F1EA4C8}" type="datetimeFigureOut">
              <a:rPr lang="en-US" smtClean="0"/>
              <a:t>1/31/2016</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1A188-E1BB-46E9-A08B-02717AC9233B}" type="slidenum">
              <a:rPr lang="en-US" smtClean="0"/>
              <a:t>‹#›</a:t>
            </a:fld>
            <a:endParaRPr lang="en-US"/>
          </a:p>
        </p:txBody>
      </p:sp>
    </p:spTree>
    <p:extLst>
      <p:ext uri="{BB962C8B-B14F-4D97-AF65-F5344CB8AC3E}">
        <p14:creationId xmlns:p14="http://schemas.microsoft.com/office/powerpoint/2010/main" val="2115524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933981"/>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TextBox 15"/>
          <p:cNvSpPr txBox="1"/>
          <p:nvPr/>
        </p:nvSpPr>
        <p:spPr>
          <a:xfrm>
            <a:off x="403225" y="2895600"/>
            <a:ext cx="11353800" cy="3847207"/>
          </a:xfrm>
          <a:prstGeom prst="rect">
            <a:avLst/>
          </a:prstGeom>
          <a:noFill/>
        </p:spPr>
        <p:txBody>
          <a:bodyPr wrap="square" rtlCol="0">
            <a:spAutoFit/>
          </a:bodyPr>
          <a:lstStyle/>
          <a:p>
            <a:pPr marL="285750" indent="-285750">
              <a:buFont typeface="Wingdings" panose="05000000000000000000" pitchFamily="2" charset="2"/>
              <a:buChar char="Ø"/>
            </a:pPr>
            <a:r>
              <a:rPr lang="en-US" sz="2200" b="1" dirty="0" smtClean="0">
                <a:solidFill>
                  <a:srgbClr val="DAD8D9"/>
                </a:solidFill>
                <a:latin typeface="Arial" panose="020B0604020202020204" pitchFamily="34" charset="0"/>
                <a:cs typeface="Arial" panose="020B0604020202020204" pitchFamily="34" charset="0"/>
              </a:rPr>
              <a:t>Understand that all that we think is ours belongs to God (Psa 24:1; Psa 50:10).</a:t>
            </a:r>
          </a:p>
          <a:p>
            <a:pPr marL="285750" indent="-285750">
              <a:buFont typeface="Wingdings" panose="05000000000000000000" pitchFamily="2" charset="2"/>
              <a:buChar char="Ø"/>
            </a:pPr>
            <a:endParaRPr lang="en-US" sz="2200" b="1" dirty="0" smtClean="0">
              <a:solidFill>
                <a:srgbClr val="DAD8D9"/>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200" b="1" dirty="0" smtClean="0">
                <a:solidFill>
                  <a:srgbClr val="DAD8D9"/>
                </a:solidFill>
                <a:latin typeface="Arial" panose="020B0604020202020204" pitchFamily="34" charset="0"/>
                <a:cs typeface="Arial" panose="020B0604020202020204" pitchFamily="34" charset="0"/>
              </a:rPr>
              <a:t>Know we are mere “stewards” of what God has granted us to use (Lk 16:1-13).</a:t>
            </a:r>
          </a:p>
          <a:p>
            <a:pPr marL="285750" indent="-285750">
              <a:buFont typeface="Wingdings" panose="05000000000000000000" pitchFamily="2" charset="2"/>
              <a:buChar char="Ø"/>
            </a:pPr>
            <a:endParaRPr lang="en-US" sz="2200" b="1" dirty="0">
              <a:solidFill>
                <a:srgbClr val="DAD8D9"/>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200" b="1" dirty="0" smtClean="0">
                <a:solidFill>
                  <a:srgbClr val="DAD8D9"/>
                </a:solidFill>
                <a:latin typeface="Arial" panose="020B0604020202020204" pitchFamily="34" charset="0"/>
                <a:cs typeface="Arial" panose="020B0604020202020204" pitchFamily="34" charset="0"/>
              </a:rPr>
              <a:t>By being content with what God has granted to us (Heb 13:5).</a:t>
            </a:r>
          </a:p>
          <a:p>
            <a:pPr marL="285750" indent="-285750">
              <a:buFont typeface="Wingdings" panose="05000000000000000000" pitchFamily="2" charset="2"/>
              <a:buChar char="Ø"/>
            </a:pPr>
            <a:endParaRPr lang="en-US" sz="2200" b="1" dirty="0" smtClean="0">
              <a:solidFill>
                <a:srgbClr val="DAD8D9"/>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200" b="1" dirty="0" smtClean="0">
                <a:solidFill>
                  <a:srgbClr val="DAD8D9"/>
                </a:solidFill>
                <a:latin typeface="Arial" panose="020B0604020202020204" pitchFamily="34" charset="0"/>
                <a:cs typeface="Arial" panose="020B0604020202020204" pitchFamily="34" charset="0"/>
              </a:rPr>
              <a:t>Remember we will be held accountable to God for the way we </a:t>
            </a:r>
            <a:r>
              <a:rPr lang="en-US" sz="2200" b="1" dirty="0">
                <a:solidFill>
                  <a:srgbClr val="DAD8D9"/>
                </a:solidFill>
                <a:latin typeface="Arial" panose="020B0604020202020204" pitchFamily="34" charset="0"/>
                <a:cs typeface="Arial" panose="020B0604020202020204" pitchFamily="34" charset="0"/>
              </a:rPr>
              <a:t>use wealth (Rom </a:t>
            </a:r>
            <a:r>
              <a:rPr lang="en-US" sz="2200" b="1" dirty="0" smtClean="0">
                <a:solidFill>
                  <a:srgbClr val="DAD8D9"/>
                </a:solidFill>
                <a:latin typeface="Arial" panose="020B0604020202020204" pitchFamily="34" charset="0"/>
                <a:cs typeface="Arial" panose="020B0604020202020204" pitchFamily="34" charset="0"/>
              </a:rPr>
              <a:t>14:12; 1 Tim 6:17-19); (</a:t>
            </a:r>
            <a:r>
              <a:rPr lang="en-US" sz="2200" b="1" i="1" dirty="0" smtClean="0">
                <a:ln>
                  <a:solidFill>
                    <a:srgbClr val="C00000"/>
                  </a:solidFill>
                </a:ln>
                <a:solidFill>
                  <a:srgbClr val="DAD8D9"/>
                </a:solidFill>
                <a:latin typeface="Arial" panose="020B0604020202020204" pitchFamily="34" charset="0"/>
                <a:cs typeface="Arial" panose="020B0604020202020204" pitchFamily="34" charset="0"/>
              </a:rPr>
              <a:t>“Give </a:t>
            </a:r>
            <a:r>
              <a:rPr lang="en-US" sz="2200" b="1" i="1" dirty="0">
                <a:ln>
                  <a:solidFill>
                    <a:srgbClr val="C00000"/>
                  </a:solidFill>
                </a:ln>
                <a:solidFill>
                  <a:srgbClr val="DAD8D9"/>
                </a:solidFill>
                <a:latin typeface="Arial" panose="020B0604020202020204" pitchFamily="34" charset="0"/>
                <a:cs typeface="Arial" panose="020B0604020202020204" pitchFamily="34" charset="0"/>
              </a:rPr>
              <a:t>an account of your </a:t>
            </a:r>
            <a:r>
              <a:rPr lang="en-US" sz="2200" b="1" i="1" dirty="0" smtClean="0">
                <a:ln>
                  <a:solidFill>
                    <a:srgbClr val="C00000"/>
                  </a:solidFill>
                </a:ln>
                <a:solidFill>
                  <a:srgbClr val="DAD8D9"/>
                </a:solidFill>
                <a:latin typeface="Arial" panose="020B0604020202020204" pitchFamily="34" charset="0"/>
                <a:cs typeface="Arial" panose="020B0604020202020204" pitchFamily="34" charset="0"/>
              </a:rPr>
              <a:t>stewardship . . .,” </a:t>
            </a:r>
            <a:r>
              <a:rPr lang="en-US" sz="2200" b="1" dirty="0" smtClean="0">
                <a:solidFill>
                  <a:srgbClr val="DAD8D9"/>
                </a:solidFill>
                <a:latin typeface="Arial" panose="020B0604020202020204" pitchFamily="34" charset="0"/>
                <a:cs typeface="Arial" panose="020B0604020202020204" pitchFamily="34" charset="0"/>
              </a:rPr>
              <a:t>Lk 16:1).</a:t>
            </a:r>
          </a:p>
          <a:p>
            <a:pPr marL="285750" indent="-285750">
              <a:buFont typeface="Wingdings" panose="05000000000000000000" pitchFamily="2" charset="2"/>
              <a:buChar char="Ø"/>
            </a:pPr>
            <a:endParaRPr lang="en-US" sz="2200" b="1" dirty="0" smtClean="0">
              <a:solidFill>
                <a:srgbClr val="DAD8D9"/>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200" b="1" dirty="0" smtClean="0">
                <a:solidFill>
                  <a:srgbClr val="DAD8D9"/>
                </a:solidFill>
                <a:latin typeface="Arial" panose="020B0604020202020204" pitchFamily="34" charset="0"/>
                <a:cs typeface="Arial" panose="020B0604020202020204" pitchFamily="34" charset="0"/>
              </a:rPr>
              <a:t>Learn God’s principle for earning: </a:t>
            </a:r>
            <a:r>
              <a:rPr lang="en-US" sz="2200" b="1" i="1" dirty="0" smtClean="0">
                <a:ln>
                  <a:solidFill>
                    <a:srgbClr val="C00000"/>
                  </a:solidFill>
                </a:ln>
                <a:solidFill>
                  <a:srgbClr val="DAD8D9"/>
                </a:solidFill>
                <a:latin typeface="Arial" panose="020B0604020202020204" pitchFamily="34" charset="0"/>
                <a:cs typeface="Arial" panose="020B0604020202020204" pitchFamily="34" charset="0"/>
              </a:rPr>
              <a:t>“. . </a:t>
            </a:r>
            <a:r>
              <a:rPr lang="en-US" sz="2200" b="1" i="1" dirty="0">
                <a:ln>
                  <a:solidFill>
                    <a:srgbClr val="C00000"/>
                  </a:solidFill>
                </a:ln>
                <a:solidFill>
                  <a:srgbClr val="DAD8D9"/>
                </a:solidFill>
                <a:latin typeface="Arial" panose="020B0604020202020204" pitchFamily="34" charset="0"/>
                <a:cs typeface="Arial" panose="020B0604020202020204" pitchFamily="34" charset="0"/>
              </a:rPr>
              <a:t>. let him labor, working with his hands what is good, that he may have something to </a:t>
            </a:r>
            <a:r>
              <a:rPr lang="en-US" sz="2400" b="1" i="1" u="sng" spc="300" dirty="0">
                <a:ln>
                  <a:solidFill>
                    <a:srgbClr val="FFC000"/>
                  </a:solidFill>
                </a:ln>
                <a:solidFill>
                  <a:srgbClr val="DAD8D9"/>
                </a:solidFill>
                <a:latin typeface="Arial" panose="020B0604020202020204" pitchFamily="34" charset="0"/>
                <a:cs typeface="Arial" panose="020B0604020202020204" pitchFamily="34" charset="0"/>
              </a:rPr>
              <a:t>give</a:t>
            </a:r>
            <a:r>
              <a:rPr lang="en-US" sz="2200" b="1" i="1" dirty="0">
                <a:ln>
                  <a:solidFill>
                    <a:srgbClr val="C00000"/>
                  </a:solidFill>
                </a:ln>
                <a:solidFill>
                  <a:srgbClr val="DAD8D9"/>
                </a:solidFill>
                <a:latin typeface="Arial" panose="020B0604020202020204" pitchFamily="34" charset="0"/>
                <a:cs typeface="Arial" panose="020B0604020202020204" pitchFamily="34" charset="0"/>
              </a:rPr>
              <a:t> him who has </a:t>
            </a:r>
            <a:r>
              <a:rPr lang="en-US" sz="2200" b="1" i="1" dirty="0" smtClean="0">
                <a:ln>
                  <a:solidFill>
                    <a:srgbClr val="C00000"/>
                  </a:solidFill>
                </a:ln>
                <a:solidFill>
                  <a:srgbClr val="DAD8D9"/>
                </a:solidFill>
                <a:latin typeface="Arial" panose="020B0604020202020204" pitchFamily="34" charset="0"/>
                <a:cs typeface="Arial" panose="020B0604020202020204" pitchFamily="34" charset="0"/>
              </a:rPr>
              <a:t>need” </a:t>
            </a:r>
            <a:r>
              <a:rPr lang="en-US" sz="2200" b="1" dirty="0" smtClean="0">
                <a:solidFill>
                  <a:srgbClr val="DAD8D9"/>
                </a:solidFill>
                <a:latin typeface="Arial" panose="020B0604020202020204" pitchFamily="34" charset="0"/>
                <a:cs typeface="Arial" panose="020B0604020202020204" pitchFamily="34" charset="0"/>
              </a:rPr>
              <a:t>(Eph 4:28).</a:t>
            </a:r>
            <a:endParaRPr lang="en-US" sz="2200" b="1" dirty="0">
              <a:solidFill>
                <a:srgbClr val="DAD8D9"/>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5127477" cy="2743200"/>
          </a:xfrm>
          <a:prstGeom prst="rect">
            <a:avLst/>
          </a:prstGeom>
          <a:ln>
            <a:noFill/>
          </a:ln>
          <a:effectLst>
            <a:softEdge rad="112500"/>
          </a:effectLst>
        </p:spPr>
      </p:pic>
      <p:sp>
        <p:nvSpPr>
          <p:cNvPr id="2" name="Rectangle 1"/>
          <p:cNvSpPr/>
          <p:nvPr/>
        </p:nvSpPr>
        <p:spPr>
          <a:xfrm>
            <a:off x="3020131" y="228600"/>
            <a:ext cx="8222124"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300" dirty="0" smtClean="0">
                <a:ln w="11430"/>
                <a:solidFill>
                  <a:srgbClr val="F8E446"/>
                </a:solidFill>
                <a:effectLst>
                  <a:outerShdw blurRad="80000" dist="40000" dir="5040000" algn="tl">
                    <a:srgbClr val="000000">
                      <a:alpha val="30000"/>
                    </a:srgbClr>
                  </a:outerShdw>
                </a:effectLst>
                <a:latin typeface="Baskerville Old Face" panose="02020602080505020303" pitchFamily="18" charset="0"/>
              </a:rPr>
              <a:t>Conquering Covetousness</a:t>
            </a:r>
            <a:endParaRPr lang="en-US" sz="5400" b="1" cap="none" spc="300" dirty="0">
              <a:ln w="11430"/>
              <a:solidFill>
                <a:srgbClr val="F8E446"/>
              </a:solidFill>
              <a:effectLst>
                <a:outerShdw blurRad="80000" dist="40000" dir="5040000" algn="tl">
                  <a:srgbClr val="000000">
                    <a:alpha val="30000"/>
                  </a:srgbClr>
                </a:outerShdw>
              </a:effectLst>
              <a:latin typeface="Baskerville Old Face" panose="02020602080505020303" pitchFamily="18" charset="0"/>
            </a:endParaRPr>
          </a:p>
        </p:txBody>
      </p:sp>
    </p:spTree>
    <p:extLst>
      <p:ext uri="{BB962C8B-B14F-4D97-AF65-F5344CB8AC3E}">
        <p14:creationId xmlns:p14="http://schemas.microsoft.com/office/powerpoint/2010/main" val="3503468488"/>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2000" fill="hold"/>
                                        <p:tgtEl>
                                          <p:spTgt spid="16">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16">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1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6">
                                            <p:txEl>
                                              <p:pRg st="2" end="2"/>
                                            </p:txEl>
                                          </p:spTgt>
                                        </p:tgtEl>
                                        <p:attrNameLst>
                                          <p:attrName>style.visibility</p:attrName>
                                        </p:attrNameLst>
                                      </p:cBhvr>
                                      <p:to>
                                        <p:strVal val="visible"/>
                                      </p:to>
                                    </p:set>
                                    <p:anim calcmode="lin" valueType="num">
                                      <p:cBhvr>
                                        <p:cTn id="14" dur="2000" fill="hold"/>
                                        <p:tgtEl>
                                          <p:spTgt spid="16">
                                            <p:txEl>
                                              <p:pRg st="2" end="2"/>
                                            </p:txEl>
                                          </p:spTgt>
                                        </p:tgtEl>
                                        <p:attrNameLst>
                                          <p:attrName>ppt_w</p:attrName>
                                        </p:attrNameLst>
                                      </p:cBhvr>
                                      <p:tavLst>
                                        <p:tav tm="0">
                                          <p:val>
                                            <p:strVal val="#ppt_w*0.70"/>
                                          </p:val>
                                        </p:tav>
                                        <p:tav tm="100000">
                                          <p:val>
                                            <p:strVal val="#ppt_w"/>
                                          </p:val>
                                        </p:tav>
                                      </p:tavLst>
                                    </p:anim>
                                    <p:anim calcmode="lin" valueType="num">
                                      <p:cBhvr>
                                        <p:cTn id="15" dur="2000" fill="hold"/>
                                        <p:tgtEl>
                                          <p:spTgt spid="16">
                                            <p:txEl>
                                              <p:pRg st="2" end="2"/>
                                            </p:txEl>
                                          </p:spTgt>
                                        </p:tgtEl>
                                        <p:attrNameLst>
                                          <p:attrName>ppt_h</p:attrName>
                                        </p:attrNameLst>
                                      </p:cBhvr>
                                      <p:tavLst>
                                        <p:tav tm="0">
                                          <p:val>
                                            <p:strVal val="#ppt_h"/>
                                          </p:val>
                                        </p:tav>
                                        <p:tav tm="100000">
                                          <p:val>
                                            <p:strVal val="#ppt_h"/>
                                          </p:val>
                                        </p:tav>
                                      </p:tavLst>
                                    </p:anim>
                                    <p:animEffect transition="in" filter="fade">
                                      <p:cBhvr>
                                        <p:cTn id="16" dur="2000"/>
                                        <p:tgtEl>
                                          <p:spTgt spid="1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6">
                                            <p:txEl>
                                              <p:pRg st="4" end="4"/>
                                            </p:txEl>
                                          </p:spTgt>
                                        </p:tgtEl>
                                        <p:attrNameLst>
                                          <p:attrName>style.visibility</p:attrName>
                                        </p:attrNameLst>
                                      </p:cBhvr>
                                      <p:to>
                                        <p:strVal val="visible"/>
                                      </p:to>
                                    </p:set>
                                    <p:anim calcmode="lin" valueType="num">
                                      <p:cBhvr>
                                        <p:cTn id="21" dur="2000" fill="hold"/>
                                        <p:tgtEl>
                                          <p:spTgt spid="16">
                                            <p:txEl>
                                              <p:pRg st="4" end="4"/>
                                            </p:txEl>
                                          </p:spTgt>
                                        </p:tgtEl>
                                        <p:attrNameLst>
                                          <p:attrName>ppt_w</p:attrName>
                                        </p:attrNameLst>
                                      </p:cBhvr>
                                      <p:tavLst>
                                        <p:tav tm="0">
                                          <p:val>
                                            <p:strVal val="#ppt_w*0.70"/>
                                          </p:val>
                                        </p:tav>
                                        <p:tav tm="100000">
                                          <p:val>
                                            <p:strVal val="#ppt_w"/>
                                          </p:val>
                                        </p:tav>
                                      </p:tavLst>
                                    </p:anim>
                                    <p:anim calcmode="lin" valueType="num">
                                      <p:cBhvr>
                                        <p:cTn id="22" dur="2000" fill="hold"/>
                                        <p:tgtEl>
                                          <p:spTgt spid="16">
                                            <p:txEl>
                                              <p:pRg st="4" end="4"/>
                                            </p:txEl>
                                          </p:spTgt>
                                        </p:tgtEl>
                                        <p:attrNameLst>
                                          <p:attrName>ppt_h</p:attrName>
                                        </p:attrNameLst>
                                      </p:cBhvr>
                                      <p:tavLst>
                                        <p:tav tm="0">
                                          <p:val>
                                            <p:strVal val="#ppt_h"/>
                                          </p:val>
                                        </p:tav>
                                        <p:tav tm="100000">
                                          <p:val>
                                            <p:strVal val="#ppt_h"/>
                                          </p:val>
                                        </p:tav>
                                      </p:tavLst>
                                    </p:anim>
                                    <p:animEffect transition="in" filter="fade">
                                      <p:cBhvr>
                                        <p:cTn id="23" dur="2000"/>
                                        <p:tgtEl>
                                          <p:spTgt spid="16">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6">
                                            <p:txEl>
                                              <p:pRg st="6" end="6"/>
                                            </p:txEl>
                                          </p:spTgt>
                                        </p:tgtEl>
                                        <p:attrNameLst>
                                          <p:attrName>style.visibility</p:attrName>
                                        </p:attrNameLst>
                                      </p:cBhvr>
                                      <p:to>
                                        <p:strVal val="visible"/>
                                      </p:to>
                                    </p:set>
                                    <p:anim calcmode="lin" valueType="num">
                                      <p:cBhvr>
                                        <p:cTn id="28" dur="2000" fill="hold"/>
                                        <p:tgtEl>
                                          <p:spTgt spid="16">
                                            <p:txEl>
                                              <p:pRg st="6" end="6"/>
                                            </p:txEl>
                                          </p:spTgt>
                                        </p:tgtEl>
                                        <p:attrNameLst>
                                          <p:attrName>ppt_w</p:attrName>
                                        </p:attrNameLst>
                                      </p:cBhvr>
                                      <p:tavLst>
                                        <p:tav tm="0">
                                          <p:val>
                                            <p:strVal val="#ppt_w*0.70"/>
                                          </p:val>
                                        </p:tav>
                                        <p:tav tm="100000">
                                          <p:val>
                                            <p:strVal val="#ppt_w"/>
                                          </p:val>
                                        </p:tav>
                                      </p:tavLst>
                                    </p:anim>
                                    <p:anim calcmode="lin" valueType="num">
                                      <p:cBhvr>
                                        <p:cTn id="29" dur="2000" fill="hold"/>
                                        <p:tgtEl>
                                          <p:spTgt spid="16">
                                            <p:txEl>
                                              <p:pRg st="6" end="6"/>
                                            </p:txEl>
                                          </p:spTgt>
                                        </p:tgtEl>
                                        <p:attrNameLst>
                                          <p:attrName>ppt_h</p:attrName>
                                        </p:attrNameLst>
                                      </p:cBhvr>
                                      <p:tavLst>
                                        <p:tav tm="0">
                                          <p:val>
                                            <p:strVal val="#ppt_h"/>
                                          </p:val>
                                        </p:tav>
                                        <p:tav tm="100000">
                                          <p:val>
                                            <p:strVal val="#ppt_h"/>
                                          </p:val>
                                        </p:tav>
                                      </p:tavLst>
                                    </p:anim>
                                    <p:animEffect transition="in" filter="fade">
                                      <p:cBhvr>
                                        <p:cTn id="30" dur="2000"/>
                                        <p:tgtEl>
                                          <p:spTgt spid="16">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6">
                                            <p:txEl>
                                              <p:pRg st="8" end="8"/>
                                            </p:txEl>
                                          </p:spTgt>
                                        </p:tgtEl>
                                        <p:attrNameLst>
                                          <p:attrName>style.visibility</p:attrName>
                                        </p:attrNameLst>
                                      </p:cBhvr>
                                      <p:to>
                                        <p:strVal val="visible"/>
                                      </p:to>
                                    </p:set>
                                    <p:anim calcmode="lin" valueType="num">
                                      <p:cBhvr>
                                        <p:cTn id="35" dur="2000" fill="hold"/>
                                        <p:tgtEl>
                                          <p:spTgt spid="16">
                                            <p:txEl>
                                              <p:pRg st="8" end="8"/>
                                            </p:txEl>
                                          </p:spTgt>
                                        </p:tgtEl>
                                        <p:attrNameLst>
                                          <p:attrName>ppt_w</p:attrName>
                                        </p:attrNameLst>
                                      </p:cBhvr>
                                      <p:tavLst>
                                        <p:tav tm="0">
                                          <p:val>
                                            <p:strVal val="#ppt_w*0.70"/>
                                          </p:val>
                                        </p:tav>
                                        <p:tav tm="100000">
                                          <p:val>
                                            <p:strVal val="#ppt_w"/>
                                          </p:val>
                                        </p:tav>
                                      </p:tavLst>
                                    </p:anim>
                                    <p:anim calcmode="lin" valueType="num">
                                      <p:cBhvr>
                                        <p:cTn id="36" dur="2000" fill="hold"/>
                                        <p:tgtEl>
                                          <p:spTgt spid="16">
                                            <p:txEl>
                                              <p:pRg st="8" end="8"/>
                                            </p:txEl>
                                          </p:spTgt>
                                        </p:tgtEl>
                                        <p:attrNameLst>
                                          <p:attrName>ppt_h</p:attrName>
                                        </p:attrNameLst>
                                      </p:cBhvr>
                                      <p:tavLst>
                                        <p:tav tm="0">
                                          <p:val>
                                            <p:strVal val="#ppt_h"/>
                                          </p:val>
                                        </p:tav>
                                        <p:tav tm="100000">
                                          <p:val>
                                            <p:strVal val="#ppt_h"/>
                                          </p:val>
                                        </p:tav>
                                      </p:tavLst>
                                    </p:anim>
                                    <p:animEffect transition="in" filter="fade">
                                      <p:cBhvr>
                                        <p:cTn id="37" dur="2000"/>
                                        <p:tgtEl>
                                          <p:spTgt spid="1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bldLvl="5"/>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7" name="TextBox 6"/>
          <p:cNvSpPr txBox="1"/>
          <p:nvPr/>
        </p:nvSpPr>
        <p:spPr>
          <a:xfrm>
            <a:off x="3032919" y="304800"/>
            <a:ext cx="8610600" cy="4108817"/>
          </a:xfrm>
          <a:prstGeom prst="rect">
            <a:avLst/>
          </a:prstGeom>
          <a:noFill/>
        </p:spPr>
        <p:txBody>
          <a:bodyPr wrap="square" rtlCol="0">
            <a:spAutoFit/>
          </a:bodyPr>
          <a:lstStyle/>
          <a:p>
            <a:pPr marL="342900" indent="-342900">
              <a:buFont typeface="Wingdings" panose="05000000000000000000" pitchFamily="2" charset="2"/>
              <a:buChar char="§"/>
            </a:pPr>
            <a:r>
              <a:rPr lang="en-US" sz="2900" b="1" u="sng" dirty="0" smtClean="0">
                <a:solidFill>
                  <a:srgbClr val="DAD8D9"/>
                </a:solidFill>
                <a:latin typeface="Arial" panose="020B0604020202020204" pitchFamily="34" charset="0"/>
                <a:cs typeface="Arial" panose="020B0604020202020204" pitchFamily="34" charset="0"/>
              </a:rPr>
              <a:t>Give</a:t>
            </a:r>
            <a:r>
              <a:rPr lang="en-US" sz="2900" b="1" dirty="0" smtClean="0">
                <a:solidFill>
                  <a:srgbClr val="DAD8D9"/>
                </a:solidFill>
                <a:latin typeface="Arial" panose="020B0604020202020204" pitchFamily="34" charset="0"/>
                <a:cs typeface="Arial" panose="020B0604020202020204" pitchFamily="34" charset="0"/>
              </a:rPr>
              <a:t> by caring for our family—1 Tim 5:8.</a:t>
            </a:r>
          </a:p>
          <a:p>
            <a:pPr marL="342900" indent="-342900">
              <a:buFont typeface="Wingdings" panose="05000000000000000000" pitchFamily="2" charset="2"/>
              <a:buChar char="§"/>
            </a:pPr>
            <a:endParaRPr lang="en-US" sz="2900" b="1" dirty="0" smtClean="0">
              <a:solidFill>
                <a:srgbClr val="DAD8D9"/>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900" b="1" u="sng" dirty="0" smtClean="0">
                <a:solidFill>
                  <a:srgbClr val="DAD8D9"/>
                </a:solidFill>
                <a:latin typeface="Arial" panose="020B0604020202020204" pitchFamily="34" charset="0"/>
                <a:cs typeface="Arial" panose="020B0604020202020204" pitchFamily="34" charset="0"/>
              </a:rPr>
              <a:t>Give</a:t>
            </a:r>
            <a:r>
              <a:rPr lang="en-US" sz="2900" b="1" dirty="0" smtClean="0">
                <a:solidFill>
                  <a:srgbClr val="DAD8D9"/>
                </a:solidFill>
                <a:latin typeface="Arial" panose="020B0604020202020204" pitchFamily="34" charset="0"/>
                <a:cs typeface="Arial" panose="020B0604020202020204" pitchFamily="34" charset="0"/>
              </a:rPr>
              <a:t> by paying honest wages—Jas 5:1-5.</a:t>
            </a:r>
          </a:p>
          <a:p>
            <a:pPr marL="342900" indent="-342900">
              <a:buFont typeface="Wingdings" panose="05000000000000000000" pitchFamily="2" charset="2"/>
              <a:buChar char="§"/>
            </a:pPr>
            <a:endParaRPr lang="en-US" sz="2900" b="1" dirty="0" smtClean="0">
              <a:solidFill>
                <a:srgbClr val="DAD8D9"/>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900" b="1" u="sng" dirty="0" smtClean="0">
                <a:solidFill>
                  <a:srgbClr val="DAD8D9"/>
                </a:solidFill>
                <a:latin typeface="Arial" panose="020B0604020202020204" pitchFamily="34" charset="0"/>
                <a:cs typeface="Arial" panose="020B0604020202020204" pitchFamily="34" charset="0"/>
              </a:rPr>
              <a:t>Give</a:t>
            </a:r>
            <a:r>
              <a:rPr lang="en-US" sz="2900" b="1" dirty="0" smtClean="0">
                <a:solidFill>
                  <a:srgbClr val="DAD8D9"/>
                </a:solidFill>
                <a:latin typeface="Arial" panose="020B0604020202020204" pitchFamily="34" charset="0"/>
                <a:cs typeface="Arial" panose="020B0604020202020204" pitchFamily="34" charset="0"/>
              </a:rPr>
              <a:t> by paying restitution—Lk 19:5-8.</a:t>
            </a:r>
          </a:p>
          <a:p>
            <a:pPr marL="342900" indent="-342900">
              <a:buFont typeface="Wingdings" panose="05000000000000000000" pitchFamily="2" charset="2"/>
              <a:buChar char="§"/>
            </a:pPr>
            <a:endParaRPr lang="en-US" sz="2900" b="1" dirty="0" smtClean="0">
              <a:solidFill>
                <a:srgbClr val="DAD8D9"/>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900" b="1" u="sng" dirty="0" smtClean="0">
                <a:solidFill>
                  <a:srgbClr val="DAD8D9"/>
                </a:solidFill>
                <a:latin typeface="Arial" panose="020B0604020202020204" pitchFamily="34" charset="0"/>
                <a:cs typeface="Arial" panose="020B0604020202020204" pitchFamily="34" charset="0"/>
              </a:rPr>
              <a:t>Give</a:t>
            </a:r>
            <a:r>
              <a:rPr lang="en-US" sz="2900" b="1" dirty="0" smtClean="0">
                <a:solidFill>
                  <a:srgbClr val="DAD8D9"/>
                </a:solidFill>
                <a:latin typeface="Arial" panose="020B0604020202020204" pitchFamily="34" charset="0"/>
                <a:cs typeface="Arial" panose="020B0604020202020204" pitchFamily="34" charset="0"/>
              </a:rPr>
              <a:t> to help the poor—Eph 4:28; 1 Jn 3:16-17.</a:t>
            </a:r>
          </a:p>
          <a:p>
            <a:pPr marL="342900" indent="-342900">
              <a:buFont typeface="Wingdings" panose="05000000000000000000" pitchFamily="2" charset="2"/>
              <a:buChar char="§"/>
            </a:pPr>
            <a:endParaRPr lang="en-US" sz="2900" b="1" dirty="0">
              <a:solidFill>
                <a:srgbClr val="DAD8D9"/>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900" b="1" u="sng" dirty="0" smtClean="0">
                <a:solidFill>
                  <a:srgbClr val="DAD8D9"/>
                </a:solidFill>
                <a:latin typeface="Arial" panose="020B0604020202020204" pitchFamily="34" charset="0"/>
                <a:cs typeface="Arial" panose="020B0604020202020204" pitchFamily="34" charset="0"/>
              </a:rPr>
              <a:t>Give</a:t>
            </a:r>
            <a:r>
              <a:rPr lang="en-US" sz="2900" b="1" dirty="0" smtClean="0">
                <a:solidFill>
                  <a:srgbClr val="DAD8D9"/>
                </a:solidFill>
                <a:latin typeface="Arial" panose="020B0604020202020204" pitchFamily="34" charset="0"/>
                <a:cs typeface="Arial" panose="020B0604020202020204" pitchFamily="34" charset="0"/>
              </a:rPr>
              <a:t> to the local treasury—1 Cor 16:1-2.</a:t>
            </a:r>
          </a:p>
        </p:txBody>
      </p:sp>
    </p:spTree>
    <p:extLst>
      <p:ext uri="{BB962C8B-B14F-4D97-AF65-F5344CB8AC3E}">
        <p14:creationId xmlns:p14="http://schemas.microsoft.com/office/powerpoint/2010/main" val="1545524626"/>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2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 calcmode="lin" valueType="num">
                                      <p:cBhvr>
                                        <p:cTn id="14" dur="2000" fill="hold"/>
                                        <p:tgtEl>
                                          <p:spTgt spid="7">
                                            <p:txEl>
                                              <p:pRg st="2" end="2"/>
                                            </p:txEl>
                                          </p:spTgt>
                                        </p:tgtEl>
                                        <p:attrNameLst>
                                          <p:attrName>ppt_w</p:attrName>
                                        </p:attrNameLst>
                                      </p:cBhvr>
                                      <p:tavLst>
                                        <p:tav tm="0">
                                          <p:val>
                                            <p:strVal val="#ppt_w*0.70"/>
                                          </p:val>
                                        </p:tav>
                                        <p:tav tm="100000">
                                          <p:val>
                                            <p:strVal val="#ppt_w"/>
                                          </p:val>
                                        </p:tav>
                                      </p:tavLst>
                                    </p:anim>
                                    <p:anim calcmode="lin" valueType="num">
                                      <p:cBhvr>
                                        <p:cTn id="15" dur="2000" fill="hold"/>
                                        <p:tgtEl>
                                          <p:spTgt spid="7">
                                            <p:txEl>
                                              <p:pRg st="2" end="2"/>
                                            </p:txEl>
                                          </p:spTgt>
                                        </p:tgtEl>
                                        <p:attrNameLst>
                                          <p:attrName>ppt_h</p:attrName>
                                        </p:attrNameLst>
                                      </p:cBhvr>
                                      <p:tavLst>
                                        <p:tav tm="0">
                                          <p:val>
                                            <p:strVal val="#ppt_h"/>
                                          </p:val>
                                        </p:tav>
                                        <p:tav tm="100000">
                                          <p:val>
                                            <p:strVal val="#ppt_h"/>
                                          </p:val>
                                        </p:tav>
                                      </p:tavLst>
                                    </p:anim>
                                    <p:animEffect transition="in" filter="fade">
                                      <p:cBhvr>
                                        <p:cTn id="16" dur="2000"/>
                                        <p:tgtEl>
                                          <p:spTgt spid="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 calcmode="lin" valueType="num">
                                      <p:cBhvr>
                                        <p:cTn id="21" dur="2000" fill="hold"/>
                                        <p:tgtEl>
                                          <p:spTgt spid="7">
                                            <p:txEl>
                                              <p:pRg st="4" end="4"/>
                                            </p:txEl>
                                          </p:spTgt>
                                        </p:tgtEl>
                                        <p:attrNameLst>
                                          <p:attrName>ppt_w</p:attrName>
                                        </p:attrNameLst>
                                      </p:cBhvr>
                                      <p:tavLst>
                                        <p:tav tm="0">
                                          <p:val>
                                            <p:strVal val="#ppt_w*0.70"/>
                                          </p:val>
                                        </p:tav>
                                        <p:tav tm="100000">
                                          <p:val>
                                            <p:strVal val="#ppt_w"/>
                                          </p:val>
                                        </p:tav>
                                      </p:tavLst>
                                    </p:anim>
                                    <p:anim calcmode="lin" valueType="num">
                                      <p:cBhvr>
                                        <p:cTn id="22" dur="2000" fill="hold"/>
                                        <p:tgtEl>
                                          <p:spTgt spid="7">
                                            <p:txEl>
                                              <p:pRg st="4" end="4"/>
                                            </p:txEl>
                                          </p:spTgt>
                                        </p:tgtEl>
                                        <p:attrNameLst>
                                          <p:attrName>ppt_h</p:attrName>
                                        </p:attrNameLst>
                                      </p:cBhvr>
                                      <p:tavLst>
                                        <p:tav tm="0">
                                          <p:val>
                                            <p:strVal val="#ppt_h"/>
                                          </p:val>
                                        </p:tav>
                                        <p:tav tm="100000">
                                          <p:val>
                                            <p:strVal val="#ppt_h"/>
                                          </p:val>
                                        </p:tav>
                                      </p:tavLst>
                                    </p:anim>
                                    <p:animEffect transition="in" filter="fade">
                                      <p:cBhvr>
                                        <p:cTn id="23" dur="2000"/>
                                        <p:tgtEl>
                                          <p:spTgt spid="7">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7">
                                            <p:txEl>
                                              <p:pRg st="6" end="6"/>
                                            </p:txEl>
                                          </p:spTgt>
                                        </p:tgtEl>
                                        <p:attrNameLst>
                                          <p:attrName>style.visibility</p:attrName>
                                        </p:attrNameLst>
                                      </p:cBhvr>
                                      <p:to>
                                        <p:strVal val="visible"/>
                                      </p:to>
                                    </p:set>
                                    <p:anim calcmode="lin" valueType="num">
                                      <p:cBhvr>
                                        <p:cTn id="28" dur="2000" fill="hold"/>
                                        <p:tgtEl>
                                          <p:spTgt spid="7">
                                            <p:txEl>
                                              <p:pRg st="6" end="6"/>
                                            </p:txEl>
                                          </p:spTgt>
                                        </p:tgtEl>
                                        <p:attrNameLst>
                                          <p:attrName>ppt_w</p:attrName>
                                        </p:attrNameLst>
                                      </p:cBhvr>
                                      <p:tavLst>
                                        <p:tav tm="0">
                                          <p:val>
                                            <p:strVal val="#ppt_w*0.70"/>
                                          </p:val>
                                        </p:tav>
                                        <p:tav tm="100000">
                                          <p:val>
                                            <p:strVal val="#ppt_w"/>
                                          </p:val>
                                        </p:tav>
                                      </p:tavLst>
                                    </p:anim>
                                    <p:anim calcmode="lin" valueType="num">
                                      <p:cBhvr>
                                        <p:cTn id="29" dur="2000" fill="hold"/>
                                        <p:tgtEl>
                                          <p:spTgt spid="7">
                                            <p:txEl>
                                              <p:pRg st="6" end="6"/>
                                            </p:txEl>
                                          </p:spTgt>
                                        </p:tgtEl>
                                        <p:attrNameLst>
                                          <p:attrName>ppt_h</p:attrName>
                                        </p:attrNameLst>
                                      </p:cBhvr>
                                      <p:tavLst>
                                        <p:tav tm="0">
                                          <p:val>
                                            <p:strVal val="#ppt_h"/>
                                          </p:val>
                                        </p:tav>
                                        <p:tav tm="100000">
                                          <p:val>
                                            <p:strVal val="#ppt_h"/>
                                          </p:val>
                                        </p:tav>
                                      </p:tavLst>
                                    </p:anim>
                                    <p:animEffect transition="in" filter="fade">
                                      <p:cBhvr>
                                        <p:cTn id="30" dur="2000"/>
                                        <p:tgtEl>
                                          <p:spTgt spid="7">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anim calcmode="lin" valueType="num">
                                      <p:cBhvr>
                                        <p:cTn id="35" dur="2000" fill="hold"/>
                                        <p:tgtEl>
                                          <p:spTgt spid="7">
                                            <p:txEl>
                                              <p:pRg st="8" end="8"/>
                                            </p:txEl>
                                          </p:spTgt>
                                        </p:tgtEl>
                                        <p:attrNameLst>
                                          <p:attrName>ppt_w</p:attrName>
                                        </p:attrNameLst>
                                      </p:cBhvr>
                                      <p:tavLst>
                                        <p:tav tm="0">
                                          <p:val>
                                            <p:strVal val="#ppt_w*0.70"/>
                                          </p:val>
                                        </p:tav>
                                        <p:tav tm="100000">
                                          <p:val>
                                            <p:strVal val="#ppt_w"/>
                                          </p:val>
                                        </p:tav>
                                      </p:tavLst>
                                    </p:anim>
                                    <p:anim calcmode="lin" valueType="num">
                                      <p:cBhvr>
                                        <p:cTn id="36" dur="2000" fill="hold"/>
                                        <p:tgtEl>
                                          <p:spTgt spid="7">
                                            <p:txEl>
                                              <p:pRg st="8" end="8"/>
                                            </p:txEl>
                                          </p:spTgt>
                                        </p:tgtEl>
                                        <p:attrNameLst>
                                          <p:attrName>ppt_h</p:attrName>
                                        </p:attrNameLst>
                                      </p:cBhvr>
                                      <p:tavLst>
                                        <p:tav tm="0">
                                          <p:val>
                                            <p:strVal val="#ppt_h"/>
                                          </p:val>
                                        </p:tav>
                                        <p:tav tm="100000">
                                          <p:val>
                                            <p:strVal val="#ppt_h"/>
                                          </p:val>
                                        </p:tav>
                                      </p:tavLst>
                                    </p:anim>
                                    <p:animEffect transition="in" filter="fade">
                                      <p:cBhvr>
                                        <p:cTn id="37" dur="20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5166519" y="838200"/>
            <a:ext cx="6400800" cy="5632311"/>
          </a:xfrm>
          <a:prstGeom prst="rect">
            <a:avLst/>
          </a:prstGeom>
          <a:solidFill>
            <a:srgbClr val="000000">
              <a:alpha val="69804"/>
            </a:srgbClr>
          </a:solidFill>
          <a:effectLst>
            <a:softEdge rad="63500"/>
          </a:effectLst>
        </p:spPr>
        <p:txBody>
          <a:bodyPr wrap="square" rtlCol="0">
            <a:spAutoFit/>
          </a:bodyPr>
          <a:lstStyle/>
          <a:p>
            <a:r>
              <a:rPr lang="en-US" b="1" dirty="0" smtClean="0">
                <a:ln>
                  <a:solidFill>
                    <a:srgbClr val="FFC000"/>
                  </a:solidFill>
                </a:ln>
                <a:solidFill>
                  <a:schemeClr val="bg1"/>
                </a:solidFill>
                <a:latin typeface="Arial" panose="020B0604020202020204" pitchFamily="34" charset="0"/>
                <a:cs typeface="Arial" panose="020B0604020202020204" pitchFamily="34" charset="0"/>
              </a:rPr>
              <a:t>Does my giving reflect an attitude of covetousness (Deut 6:10-12)?</a:t>
            </a:r>
          </a:p>
          <a:p>
            <a:endParaRPr lang="en-US" b="1" dirty="0">
              <a:ln>
                <a:solidFill>
                  <a:srgbClr val="FFC000"/>
                </a:solidFill>
              </a:ln>
              <a:solidFill>
                <a:schemeClr val="bg1"/>
              </a:solidFill>
              <a:latin typeface="Arial" panose="020B0604020202020204" pitchFamily="34" charset="0"/>
              <a:cs typeface="Arial" panose="020B0604020202020204" pitchFamily="34" charset="0"/>
            </a:endParaRPr>
          </a:p>
          <a:p>
            <a:r>
              <a:rPr lang="en-US" b="1" dirty="0" smtClean="0">
                <a:ln>
                  <a:solidFill>
                    <a:srgbClr val="FFC000"/>
                  </a:solidFill>
                </a:ln>
                <a:solidFill>
                  <a:schemeClr val="bg1"/>
                </a:solidFill>
                <a:latin typeface="Arial" panose="020B0604020202020204" pitchFamily="34" charset="0"/>
                <a:cs typeface="Arial" panose="020B0604020202020204" pitchFamily="34" charset="0"/>
              </a:rPr>
              <a:t>Does my giving reflect an attitude of generosity (2 Cor 9:6-7)?</a:t>
            </a:r>
          </a:p>
          <a:p>
            <a:endParaRPr lang="en-US" b="1" dirty="0">
              <a:ln>
                <a:solidFill>
                  <a:srgbClr val="FFC000"/>
                </a:solidFill>
              </a:ln>
              <a:solidFill>
                <a:schemeClr val="bg1"/>
              </a:solidFill>
              <a:latin typeface="Arial" panose="020B0604020202020204" pitchFamily="34" charset="0"/>
              <a:cs typeface="Arial" panose="020B0604020202020204" pitchFamily="34" charset="0"/>
            </a:endParaRPr>
          </a:p>
          <a:p>
            <a:r>
              <a:rPr lang="en-US" b="1" dirty="0" smtClean="0">
                <a:ln>
                  <a:solidFill>
                    <a:srgbClr val="FFC000"/>
                  </a:solidFill>
                </a:ln>
                <a:solidFill>
                  <a:schemeClr val="bg1"/>
                </a:solidFill>
                <a:latin typeface="Arial" panose="020B0604020202020204" pitchFamily="34" charset="0"/>
                <a:cs typeface="Arial" panose="020B0604020202020204" pitchFamily="34" charset="0"/>
              </a:rPr>
              <a:t>Does my giving reflect an attitude of trust in the Lord (1 Tim 6:17; Matt 6:31-33)?</a:t>
            </a:r>
          </a:p>
          <a:p>
            <a:endParaRPr lang="en-US" b="1" dirty="0">
              <a:ln>
                <a:solidFill>
                  <a:srgbClr val="FFC000"/>
                </a:solidFill>
              </a:ln>
              <a:solidFill>
                <a:schemeClr val="bg1"/>
              </a:solidFill>
              <a:latin typeface="Arial" panose="020B0604020202020204" pitchFamily="34" charset="0"/>
              <a:cs typeface="Arial" panose="020B0604020202020204" pitchFamily="34" charset="0"/>
            </a:endParaRPr>
          </a:p>
          <a:p>
            <a:r>
              <a:rPr lang="en-US" b="1" dirty="0" smtClean="0">
                <a:ln>
                  <a:solidFill>
                    <a:srgbClr val="FFC000"/>
                  </a:solidFill>
                </a:ln>
                <a:solidFill>
                  <a:schemeClr val="bg1"/>
                </a:solidFill>
                <a:latin typeface="Arial" panose="020B0604020202020204" pitchFamily="34" charset="0"/>
                <a:cs typeface="Arial" panose="020B0604020202020204" pitchFamily="34" charset="0"/>
              </a:rPr>
              <a:t>Does my giving reflect an attitude of “currency conversion” (Matt 6:19-20)?</a:t>
            </a:r>
          </a:p>
          <a:p>
            <a:endParaRPr lang="en-US" b="1" dirty="0">
              <a:ln>
                <a:solidFill>
                  <a:srgbClr val="FFC000"/>
                </a:solidFill>
              </a:ln>
              <a:solidFill>
                <a:schemeClr val="bg1"/>
              </a:solidFill>
              <a:latin typeface="Arial" panose="020B0604020202020204" pitchFamily="34" charset="0"/>
              <a:cs typeface="Arial" panose="020B0604020202020204" pitchFamily="34" charset="0"/>
            </a:endParaRPr>
          </a:p>
          <a:p>
            <a:r>
              <a:rPr lang="en-US" b="1" dirty="0" smtClean="0">
                <a:ln>
                  <a:solidFill>
                    <a:srgbClr val="FFC000"/>
                  </a:solidFill>
                </a:ln>
                <a:solidFill>
                  <a:schemeClr val="bg1"/>
                </a:solidFill>
                <a:latin typeface="Arial" panose="020B0604020202020204" pitchFamily="34" charset="0"/>
                <a:cs typeface="Arial" panose="020B0604020202020204" pitchFamily="34" charset="0"/>
              </a:rPr>
              <a:t>Does my giving reflect the attitude of a faithful steward (Lk 16:10-13)?</a:t>
            </a:r>
          </a:p>
          <a:p>
            <a:endParaRPr lang="en-US" b="1" dirty="0">
              <a:ln>
                <a:solidFill>
                  <a:srgbClr val="FFC000"/>
                </a:solidFill>
              </a:ln>
              <a:solidFill>
                <a:schemeClr val="bg1"/>
              </a:solidFill>
              <a:latin typeface="Arial" panose="020B0604020202020204" pitchFamily="34" charset="0"/>
              <a:cs typeface="Arial" panose="020B0604020202020204" pitchFamily="34" charset="0"/>
            </a:endParaRPr>
          </a:p>
          <a:p>
            <a:r>
              <a:rPr lang="en-US" b="1" dirty="0" smtClean="0">
                <a:ln>
                  <a:solidFill>
                    <a:srgbClr val="FFC000"/>
                  </a:solidFill>
                </a:ln>
                <a:solidFill>
                  <a:schemeClr val="bg1"/>
                </a:solidFill>
                <a:latin typeface="Arial" panose="020B0604020202020204" pitchFamily="34" charset="0"/>
                <a:cs typeface="Arial" panose="020B0604020202020204" pitchFamily="34" charset="0"/>
              </a:rPr>
              <a:t>Does my giving reflect an attitude of having first given myself completely to the Lord (2 Cor 8:5)?</a:t>
            </a:r>
          </a:p>
          <a:p>
            <a:endParaRPr lang="en-US" b="1" dirty="0">
              <a:ln>
                <a:solidFill>
                  <a:srgbClr val="FFC000"/>
                </a:solidFill>
              </a:ln>
              <a:solidFill>
                <a:schemeClr val="bg1"/>
              </a:solidFill>
              <a:latin typeface="Arial" panose="020B0604020202020204" pitchFamily="34" charset="0"/>
              <a:cs typeface="Arial" panose="020B0604020202020204" pitchFamily="34" charset="0"/>
            </a:endParaRPr>
          </a:p>
          <a:p>
            <a:r>
              <a:rPr lang="en-US" b="1" dirty="0" smtClean="0">
                <a:ln>
                  <a:solidFill>
                    <a:srgbClr val="FFC000"/>
                  </a:solidFill>
                </a:ln>
                <a:solidFill>
                  <a:schemeClr val="bg1"/>
                </a:solidFill>
                <a:latin typeface="Arial" panose="020B0604020202020204" pitchFamily="34" charset="0"/>
                <a:cs typeface="Arial" panose="020B0604020202020204" pitchFamily="34" charset="0"/>
              </a:rPr>
              <a:t>Does the amount I give reflect an “abundance” or a mere pittance (2 Cor 8:7)?</a:t>
            </a:r>
            <a:endParaRPr lang="en-US" b="1" dirty="0">
              <a:ln>
                <a:solidFill>
                  <a:srgbClr val="FFC000"/>
                </a:solidFill>
              </a:ln>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400634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2000" fill="hold"/>
                                        <p:tgtEl>
                                          <p:spTgt spid="3">
                                            <p:bg/>
                                          </p:spTgt>
                                        </p:tgtEl>
                                        <p:attrNameLst>
                                          <p:attrName>ppt_w</p:attrName>
                                        </p:attrNameLst>
                                      </p:cBhvr>
                                      <p:tavLst>
                                        <p:tav tm="0">
                                          <p:val>
                                            <p:strVal val="#ppt_w*0.70"/>
                                          </p:val>
                                        </p:tav>
                                        <p:tav tm="100000">
                                          <p:val>
                                            <p:strVal val="#ppt_w"/>
                                          </p:val>
                                        </p:tav>
                                      </p:tavLst>
                                    </p:anim>
                                    <p:anim calcmode="lin" valueType="num">
                                      <p:cBhvr>
                                        <p:cTn id="8" dur="2000" fill="hold"/>
                                        <p:tgtEl>
                                          <p:spTgt spid="3">
                                            <p:bg/>
                                          </p:spTgt>
                                        </p:tgtEl>
                                        <p:attrNameLst>
                                          <p:attrName>ppt_h</p:attrName>
                                        </p:attrNameLst>
                                      </p:cBhvr>
                                      <p:tavLst>
                                        <p:tav tm="0">
                                          <p:val>
                                            <p:strVal val="#ppt_h"/>
                                          </p:val>
                                        </p:tav>
                                        <p:tav tm="100000">
                                          <p:val>
                                            <p:strVal val="#ppt_h"/>
                                          </p:val>
                                        </p:tav>
                                      </p:tavLst>
                                    </p:anim>
                                    <p:animEffect transition="in" filter="fade">
                                      <p:cBhvr>
                                        <p:cTn id="9" dur="2000"/>
                                        <p:tgtEl>
                                          <p:spTgt spid="3">
                                            <p:bg/>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3"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p:cTn id="26" dur="2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7" dur="2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28" dur="20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p:cTn id="33" dur="2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34" dur="2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35" dur="20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 calcmode="lin" valueType="num">
                                      <p:cBhvr>
                                        <p:cTn id="40" dur="2000" fill="hold"/>
                                        <p:tgtEl>
                                          <p:spTgt spid="3">
                                            <p:txEl>
                                              <p:pRg st="8" end="8"/>
                                            </p:txEl>
                                          </p:spTgt>
                                        </p:tgtEl>
                                        <p:attrNameLst>
                                          <p:attrName>ppt_w</p:attrName>
                                        </p:attrNameLst>
                                      </p:cBhvr>
                                      <p:tavLst>
                                        <p:tav tm="0">
                                          <p:val>
                                            <p:strVal val="#ppt_w*0.70"/>
                                          </p:val>
                                        </p:tav>
                                        <p:tav tm="100000">
                                          <p:val>
                                            <p:strVal val="#ppt_w"/>
                                          </p:val>
                                        </p:tav>
                                      </p:tavLst>
                                    </p:anim>
                                    <p:anim calcmode="lin" valueType="num">
                                      <p:cBhvr>
                                        <p:cTn id="41" dur="2000" fill="hold"/>
                                        <p:tgtEl>
                                          <p:spTgt spid="3">
                                            <p:txEl>
                                              <p:pRg st="8" end="8"/>
                                            </p:txEl>
                                          </p:spTgt>
                                        </p:tgtEl>
                                        <p:attrNameLst>
                                          <p:attrName>ppt_h</p:attrName>
                                        </p:attrNameLst>
                                      </p:cBhvr>
                                      <p:tavLst>
                                        <p:tav tm="0">
                                          <p:val>
                                            <p:strVal val="#ppt_h"/>
                                          </p:val>
                                        </p:tav>
                                        <p:tav tm="100000">
                                          <p:val>
                                            <p:strVal val="#ppt_h"/>
                                          </p:val>
                                        </p:tav>
                                      </p:tavLst>
                                    </p:anim>
                                    <p:animEffect transition="in" filter="fade">
                                      <p:cBhvr>
                                        <p:cTn id="42" dur="20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 calcmode="lin" valueType="num">
                                      <p:cBhvr>
                                        <p:cTn id="47" dur="2000" fill="hold"/>
                                        <p:tgtEl>
                                          <p:spTgt spid="3">
                                            <p:txEl>
                                              <p:pRg st="10" end="10"/>
                                            </p:txEl>
                                          </p:spTgt>
                                        </p:tgtEl>
                                        <p:attrNameLst>
                                          <p:attrName>ppt_w</p:attrName>
                                        </p:attrNameLst>
                                      </p:cBhvr>
                                      <p:tavLst>
                                        <p:tav tm="0">
                                          <p:val>
                                            <p:strVal val="#ppt_w*0.70"/>
                                          </p:val>
                                        </p:tav>
                                        <p:tav tm="100000">
                                          <p:val>
                                            <p:strVal val="#ppt_w"/>
                                          </p:val>
                                        </p:tav>
                                      </p:tavLst>
                                    </p:anim>
                                    <p:anim calcmode="lin" valueType="num">
                                      <p:cBhvr>
                                        <p:cTn id="48" dur="2000" fill="hold"/>
                                        <p:tgtEl>
                                          <p:spTgt spid="3">
                                            <p:txEl>
                                              <p:pRg st="10" end="10"/>
                                            </p:txEl>
                                          </p:spTgt>
                                        </p:tgtEl>
                                        <p:attrNameLst>
                                          <p:attrName>ppt_h</p:attrName>
                                        </p:attrNameLst>
                                      </p:cBhvr>
                                      <p:tavLst>
                                        <p:tav tm="0">
                                          <p:val>
                                            <p:strVal val="#ppt_h"/>
                                          </p:val>
                                        </p:tav>
                                        <p:tav tm="100000">
                                          <p:val>
                                            <p:strVal val="#ppt_h"/>
                                          </p:val>
                                        </p:tav>
                                      </p:tavLst>
                                    </p:anim>
                                    <p:animEffect transition="in" filter="fade">
                                      <p:cBhvr>
                                        <p:cTn id="49" dur="2000"/>
                                        <p:tgtEl>
                                          <p:spTgt spid="3">
                                            <p:txEl>
                                              <p:pRg st="10" end="1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grpId="0" nodeType="clickEffect">
                                  <p:stCondLst>
                                    <p:cond delay="0"/>
                                  </p:stCondLst>
                                  <p:childTnLst>
                                    <p:set>
                                      <p:cBhvr>
                                        <p:cTn id="53" dur="1" fill="hold">
                                          <p:stCondLst>
                                            <p:cond delay="0"/>
                                          </p:stCondLst>
                                        </p:cTn>
                                        <p:tgtEl>
                                          <p:spTgt spid="3">
                                            <p:txEl>
                                              <p:pRg st="12" end="12"/>
                                            </p:txEl>
                                          </p:spTgt>
                                        </p:tgtEl>
                                        <p:attrNameLst>
                                          <p:attrName>style.visibility</p:attrName>
                                        </p:attrNameLst>
                                      </p:cBhvr>
                                      <p:to>
                                        <p:strVal val="visible"/>
                                      </p:to>
                                    </p:set>
                                    <p:anim calcmode="lin" valueType="num">
                                      <p:cBhvr>
                                        <p:cTn id="54" dur="2000" fill="hold"/>
                                        <p:tgtEl>
                                          <p:spTgt spid="3">
                                            <p:txEl>
                                              <p:pRg st="12" end="12"/>
                                            </p:txEl>
                                          </p:spTgt>
                                        </p:tgtEl>
                                        <p:attrNameLst>
                                          <p:attrName>ppt_w</p:attrName>
                                        </p:attrNameLst>
                                      </p:cBhvr>
                                      <p:tavLst>
                                        <p:tav tm="0">
                                          <p:val>
                                            <p:strVal val="#ppt_w*0.70"/>
                                          </p:val>
                                        </p:tav>
                                        <p:tav tm="100000">
                                          <p:val>
                                            <p:strVal val="#ppt_w"/>
                                          </p:val>
                                        </p:tav>
                                      </p:tavLst>
                                    </p:anim>
                                    <p:anim calcmode="lin" valueType="num">
                                      <p:cBhvr>
                                        <p:cTn id="55" dur="2000" fill="hold"/>
                                        <p:tgtEl>
                                          <p:spTgt spid="3">
                                            <p:txEl>
                                              <p:pRg st="12" end="12"/>
                                            </p:txEl>
                                          </p:spTgt>
                                        </p:tgtEl>
                                        <p:attrNameLst>
                                          <p:attrName>ppt_h</p:attrName>
                                        </p:attrNameLst>
                                      </p:cBhvr>
                                      <p:tavLst>
                                        <p:tav tm="0">
                                          <p:val>
                                            <p:strVal val="#ppt_h"/>
                                          </p:val>
                                        </p:tav>
                                        <p:tav tm="100000">
                                          <p:val>
                                            <p:strVal val="#ppt_h"/>
                                          </p:val>
                                        </p:tav>
                                      </p:tavLst>
                                    </p:anim>
                                    <p:animEffect transition="in" filter="fade">
                                      <p:cBhvr>
                                        <p:cTn id="56" dur="2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5"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7223919" y="737616"/>
            <a:ext cx="4715586" cy="2585323"/>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cap="none" spc="0" dirty="0" smtClean="0">
                <a:ln w="50800">
                  <a:noFill/>
                </a:ln>
                <a:solidFill>
                  <a:srgbClr val="FFC000"/>
                </a:solidFill>
                <a:effectLst>
                  <a:glow rad="25400">
                    <a:schemeClr val="tx1"/>
                  </a:glow>
                  <a:outerShdw blurRad="38100" dist="38100" dir="2700000" algn="tl">
                    <a:srgbClr val="000000">
                      <a:alpha val="43137"/>
                    </a:srgbClr>
                  </a:outerShdw>
                </a:effectLst>
              </a:rPr>
              <a:t>Restoring the</a:t>
            </a:r>
          </a:p>
          <a:p>
            <a:pPr algn="ctr"/>
            <a:r>
              <a:rPr lang="en-US" sz="5400" b="1" dirty="0" smtClean="0">
                <a:ln w="50800">
                  <a:noFill/>
                </a:ln>
                <a:solidFill>
                  <a:srgbClr val="FFC000"/>
                </a:solidFill>
                <a:effectLst>
                  <a:glow rad="25400">
                    <a:schemeClr val="tx1"/>
                  </a:glow>
                  <a:outerShdw blurRad="38100" dist="38100" dir="2700000" algn="tl">
                    <a:srgbClr val="000000">
                      <a:alpha val="43137"/>
                    </a:srgbClr>
                  </a:outerShdw>
                </a:effectLst>
              </a:rPr>
              <a:t>liberality of the</a:t>
            </a:r>
          </a:p>
          <a:p>
            <a:pPr algn="ctr"/>
            <a:r>
              <a:rPr lang="en-US" sz="5400" b="1" cap="none" spc="0" dirty="0" smtClean="0">
                <a:ln w="50800">
                  <a:noFill/>
                </a:ln>
                <a:solidFill>
                  <a:srgbClr val="FFC000"/>
                </a:solidFill>
                <a:effectLst>
                  <a:glow rad="25400">
                    <a:schemeClr val="tx1"/>
                  </a:glow>
                  <a:outerShdw blurRad="38100" dist="38100" dir="2700000" algn="tl">
                    <a:srgbClr val="000000">
                      <a:alpha val="43137"/>
                    </a:srgbClr>
                  </a:outerShdw>
                </a:effectLst>
              </a:rPr>
              <a:t>early church!</a:t>
            </a:r>
            <a:endParaRPr lang="en-US" sz="5400" b="1" cap="none" spc="0" dirty="0">
              <a:ln w="50800">
                <a:noFill/>
              </a:ln>
              <a:solidFill>
                <a:srgbClr val="FFC000"/>
              </a:solidFill>
              <a:effectLst>
                <a:glow rad="25400">
                  <a:schemeClr val="tx1"/>
                </a:glow>
                <a:outerShdw blurRad="38100" dist="38100" dir="2700000" algn="tl">
                  <a:srgbClr val="000000">
                    <a:alpha val="43137"/>
                  </a:srgbClr>
                </a:outerShdw>
              </a:effectLst>
            </a:endParaRPr>
          </a:p>
        </p:txBody>
      </p:sp>
      <p:sp>
        <p:nvSpPr>
          <p:cNvPr id="3" name="TextBox 2"/>
          <p:cNvSpPr txBox="1"/>
          <p:nvPr/>
        </p:nvSpPr>
        <p:spPr>
          <a:xfrm>
            <a:off x="7452678" y="152841"/>
            <a:ext cx="4267200" cy="584775"/>
          </a:xfrm>
          <a:prstGeom prst="rect">
            <a:avLst/>
          </a:prstGeom>
          <a:noFill/>
        </p:spPr>
        <p:txBody>
          <a:bodyPr wrap="square" rtlCol="0">
            <a:spAutoFit/>
          </a:bodyPr>
          <a:lstStyle/>
          <a:p>
            <a:pPr algn="r"/>
            <a:r>
              <a:rPr lang="en-US" sz="3200" b="1" dirty="0" smtClean="0">
                <a:ln>
                  <a:solidFill>
                    <a:srgbClr val="FFC000"/>
                  </a:solidFill>
                </a:ln>
                <a:effectLst>
                  <a:outerShdw blurRad="38100" dist="38100" dir="2700000" algn="tl">
                    <a:srgbClr val="000000">
                      <a:alpha val="43137"/>
                    </a:srgbClr>
                  </a:outerShdw>
                </a:effectLst>
              </a:rPr>
              <a:t>Our next Study:</a:t>
            </a:r>
            <a:endParaRPr lang="en-US" sz="3200" b="1" dirty="0">
              <a:ln>
                <a:solidFill>
                  <a:srgbClr val="FFC000"/>
                </a:solidFill>
              </a:ln>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53027283"/>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strVal val="#ppt_w*0.70"/>
                                          </p:val>
                                        </p:tav>
                                        <p:tav tm="100000">
                                          <p:val>
                                            <p:strVal val="#ppt_w"/>
                                          </p:val>
                                        </p:tav>
                                      </p:tavLst>
                                    </p:anim>
                                    <p:anim calcmode="lin" valueType="num">
                                      <p:cBhvr>
                                        <p:cTn id="8" dur="3000" fill="hold"/>
                                        <p:tgtEl>
                                          <p:spTgt spid="2"/>
                                        </p:tgtEl>
                                        <p:attrNameLst>
                                          <p:attrName>ppt_h</p:attrName>
                                        </p:attrNameLst>
                                      </p:cBhvr>
                                      <p:tavLst>
                                        <p:tav tm="0">
                                          <p:val>
                                            <p:strVal val="#ppt_h"/>
                                          </p:val>
                                        </p:tav>
                                        <p:tav tm="100000">
                                          <p:val>
                                            <p:strVal val="#ppt_h"/>
                                          </p:val>
                                        </p:tav>
                                      </p:tavLst>
                                    </p:anim>
                                    <p:animEffect transition="in" filter="fade">
                                      <p:cBhvr>
                                        <p:cTn id="9"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657204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8925" y="595491"/>
            <a:ext cx="11582400" cy="6186309"/>
          </a:xfrm>
          <a:prstGeom prst="rect">
            <a:avLst/>
          </a:prstGeom>
          <a:noFill/>
        </p:spPr>
        <p:txBody>
          <a:bodyPr wrap="square" rtlCol="0">
            <a:spAutoFit/>
          </a:bodyPr>
          <a:lstStyle/>
          <a:p>
            <a:r>
              <a:rPr lang="en-US" sz="3600" b="1" i="1" baseline="30000" dirty="0" smtClean="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r>
              <a:rPr lang="en-US" sz="3600" b="1" i="1" baseline="30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a:t>Let brotherly love continue. </a:t>
            </a:r>
            <a:r>
              <a:rPr lang="en-US" sz="3600" b="1" i="1" baseline="30000" dirty="0">
                <a:ln>
                  <a:solidFill>
                    <a:srgbClr val="C00000"/>
                  </a:solidFill>
                </a:ln>
                <a:effectLst>
                  <a:outerShdw blurRad="38100" dist="38100" dir="2700000" algn="tl">
                    <a:srgbClr val="000000">
                      <a:alpha val="43137"/>
                    </a:srgbClr>
                  </a:outerShdw>
                </a:effectLst>
              </a:rPr>
              <a:t>2</a:t>
            </a:r>
            <a:r>
              <a:rPr lang="en-US" sz="3600" b="1" baseline="30000" dirty="0">
                <a:ln>
                  <a:solidFill>
                    <a:srgbClr val="C00000"/>
                  </a:solidFill>
                </a:ln>
                <a:effectLst>
                  <a:outerShdw blurRad="38100" dist="38100" dir="2700000" algn="tl">
                    <a:srgbClr val="000000">
                      <a:alpha val="43137"/>
                    </a:srgbClr>
                  </a:outerShdw>
                </a:effectLst>
              </a:rPr>
              <a:t> </a:t>
            </a:r>
            <a:r>
              <a:rPr lang="en-US" sz="3600" b="1" dirty="0"/>
              <a:t>Do not forget to entertain strangers, for by so doing some have unwittingly entertained angels. </a:t>
            </a:r>
            <a:r>
              <a:rPr lang="en-US" sz="3600" b="1" i="1" baseline="30000" dirty="0">
                <a:ln>
                  <a:solidFill>
                    <a:srgbClr val="C00000"/>
                  </a:solidFill>
                </a:ln>
                <a:effectLst>
                  <a:outerShdw blurRad="38100" dist="38100" dir="2700000" algn="tl">
                    <a:srgbClr val="000000">
                      <a:alpha val="43137"/>
                    </a:srgbClr>
                  </a:outerShdw>
                </a:effectLst>
              </a:rPr>
              <a:t>3 </a:t>
            </a:r>
            <a:r>
              <a:rPr lang="en-US" sz="3600" b="1" dirty="0"/>
              <a:t>Remember the prisoners as if chained with them—those who are mistreated—since you yourselves are in the body also</a:t>
            </a:r>
            <a:r>
              <a:rPr lang="en-US" sz="3600" b="1" dirty="0" smtClean="0"/>
              <a:t>. </a:t>
            </a:r>
            <a:r>
              <a:rPr lang="en-US" sz="3600" b="1" i="1" baseline="30000" dirty="0" smtClean="0">
                <a:ln>
                  <a:solidFill>
                    <a:srgbClr val="C00000"/>
                  </a:solidFill>
                </a:ln>
                <a:effectLst>
                  <a:outerShdw blurRad="38100" dist="38100" dir="2700000" algn="tl">
                    <a:srgbClr val="000000">
                      <a:alpha val="43137"/>
                    </a:srgbClr>
                  </a:outerShdw>
                </a:effectLst>
              </a:rPr>
              <a:t>4</a:t>
            </a:r>
            <a:r>
              <a:rPr lang="en-US" sz="3600" b="1" baseline="30000" dirty="0"/>
              <a:t> </a:t>
            </a:r>
            <a:r>
              <a:rPr lang="en-US" sz="3600" b="1" dirty="0"/>
              <a:t>Marriage is honorable among all, and the bed undefiled; but fornicators and adulterers God will judge</a:t>
            </a:r>
            <a:r>
              <a:rPr lang="en-US" sz="3600" b="1" dirty="0" smtClean="0"/>
              <a:t>. </a:t>
            </a:r>
            <a:r>
              <a:rPr lang="en-US" sz="3600" b="1" i="1" baseline="30000" dirty="0" smtClean="0">
                <a:ln>
                  <a:solidFill>
                    <a:srgbClr val="C00000"/>
                  </a:solidFill>
                </a:ln>
                <a:effectLst>
                  <a:outerShdw blurRad="38100" dist="38100" dir="2700000" algn="tl">
                    <a:srgbClr val="000000">
                      <a:alpha val="43137"/>
                    </a:srgbClr>
                  </a:outerShdw>
                </a:effectLst>
              </a:rPr>
              <a:t>5</a:t>
            </a:r>
            <a:r>
              <a:rPr lang="en-US" sz="3600" b="1" i="1" baseline="30000" dirty="0">
                <a:effectLst>
                  <a:outerShdw blurRad="38100" dist="38100" dir="2700000" algn="tl">
                    <a:srgbClr val="000000">
                      <a:alpha val="43137"/>
                    </a:srgbClr>
                  </a:outerShdw>
                </a:effectLst>
              </a:rPr>
              <a:t> </a:t>
            </a:r>
            <a:r>
              <a:rPr lang="en-US" sz="3600" b="1" dirty="0"/>
              <a:t>Let your conduct be without covetousness; be content with such things as you have. For He Himself has said, </a:t>
            </a:r>
            <a:r>
              <a:rPr lang="en-US" sz="3600" b="1" dirty="0" smtClean="0"/>
              <a:t>I </a:t>
            </a:r>
            <a:r>
              <a:rPr lang="en-US" sz="3600" b="1" dirty="0"/>
              <a:t>will never leave you nor forsake </a:t>
            </a:r>
            <a:r>
              <a:rPr lang="en-US" sz="3600" b="1" dirty="0" smtClean="0"/>
              <a:t>you.</a:t>
            </a:r>
            <a:r>
              <a:rPr lang="en-US" sz="3600" b="1" i="1" dirty="0" smtClean="0"/>
              <a:t> </a:t>
            </a:r>
            <a:r>
              <a:rPr lang="en-US" sz="3600" b="1" i="1" baseline="30000" dirty="0" smtClean="0">
                <a:ln>
                  <a:solidFill>
                    <a:srgbClr val="C00000"/>
                  </a:solidFill>
                </a:ln>
                <a:effectLst>
                  <a:outerShdw blurRad="38100" dist="38100" dir="2700000" algn="tl">
                    <a:srgbClr val="000000">
                      <a:alpha val="43137"/>
                    </a:srgbClr>
                  </a:outerShdw>
                </a:effectLst>
              </a:rPr>
              <a:t>6</a:t>
            </a:r>
            <a:r>
              <a:rPr lang="en-US" sz="3600" b="1" i="1" baseline="30000" dirty="0">
                <a:ln>
                  <a:solidFill>
                    <a:srgbClr val="C00000"/>
                  </a:solidFill>
                </a:ln>
                <a:effectLst>
                  <a:outerShdw blurRad="38100" dist="38100" dir="2700000" algn="tl">
                    <a:srgbClr val="000000">
                      <a:alpha val="43137"/>
                    </a:srgbClr>
                  </a:outerShdw>
                </a:effectLst>
              </a:rPr>
              <a:t> </a:t>
            </a:r>
            <a:r>
              <a:rPr lang="en-US" sz="3600" b="1" dirty="0"/>
              <a:t>So we may boldly say</a:t>
            </a:r>
            <a:r>
              <a:rPr lang="en-US" sz="3600" b="1" dirty="0" smtClean="0"/>
              <a:t>: the </a:t>
            </a:r>
            <a:r>
              <a:rPr lang="en-US" sz="3600" b="1" dirty="0"/>
              <a:t>L</a:t>
            </a:r>
            <a:r>
              <a:rPr lang="en-US" sz="3600" b="1" cap="small" dirty="0"/>
              <a:t>ord</a:t>
            </a:r>
            <a:r>
              <a:rPr lang="en-US" sz="3600" b="1" dirty="0"/>
              <a:t> is my helper</a:t>
            </a:r>
            <a:r>
              <a:rPr lang="en-US" sz="3600" b="1" dirty="0" smtClean="0"/>
              <a:t>; I </a:t>
            </a:r>
            <a:r>
              <a:rPr lang="en-US" sz="3600" b="1" dirty="0"/>
              <a:t>will not fear</a:t>
            </a:r>
            <a:r>
              <a:rPr lang="en-US" sz="3600" b="1" dirty="0" smtClean="0"/>
              <a:t>. What </a:t>
            </a:r>
            <a:r>
              <a:rPr lang="en-US" sz="3600" b="1" dirty="0"/>
              <a:t>can man do to me</a:t>
            </a:r>
            <a:r>
              <a:rPr lang="en-US" sz="3600" b="1" dirty="0" smtClean="0"/>
              <a:t>?</a:t>
            </a:r>
            <a:endParaRPr lang="en-US" sz="3600" b="1" dirty="0">
              <a:latin typeface="Arial" panose="020B0604020202020204" pitchFamily="34" charset="0"/>
              <a:cs typeface="Arial" panose="020B0604020202020204" pitchFamily="34" charset="0"/>
            </a:endParaRPr>
          </a:p>
        </p:txBody>
      </p:sp>
      <p:sp>
        <p:nvSpPr>
          <p:cNvPr id="3" name="Rectangle 2"/>
          <p:cNvSpPr/>
          <p:nvPr/>
        </p:nvSpPr>
        <p:spPr>
          <a:xfrm>
            <a:off x="3508928" y="0"/>
            <a:ext cx="5117106" cy="83099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cap="none" spc="600" dirty="0" smtClean="0">
                <a:ln w="11430">
                  <a:solidFill>
                    <a:schemeClr val="tx1">
                      <a:lumMod val="95000"/>
                      <a:lumOff val="5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skerville Old Face" panose="02020602080505020303" pitchFamily="18" charset="0"/>
              </a:rPr>
              <a:t>Hebrews 13:1-6</a:t>
            </a:r>
            <a:endParaRPr lang="en-US" sz="4800" b="1" cap="none" spc="600" dirty="0">
              <a:ln w="11430">
                <a:solidFill>
                  <a:schemeClr val="tx1">
                    <a:lumMod val="95000"/>
                    <a:lumOff val="5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skerville Old Face" panose="02020602080505020303" pitchFamily="18" charset="0"/>
            </a:endParaRPr>
          </a:p>
        </p:txBody>
      </p:sp>
    </p:spTree>
    <p:extLst>
      <p:ext uri="{BB962C8B-B14F-4D97-AF65-F5344CB8AC3E}">
        <p14:creationId xmlns:p14="http://schemas.microsoft.com/office/powerpoint/2010/main" val="1455728242"/>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951212"/>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223217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94519" y="381000"/>
            <a:ext cx="10972800" cy="5940088"/>
          </a:xfrm>
          <a:prstGeom prst="rect">
            <a:avLst/>
          </a:prstGeom>
          <a:solidFill>
            <a:srgbClr val="FFFFFF">
              <a:alpha val="69804"/>
            </a:srgbClr>
          </a:solidFill>
          <a:ln w="28575">
            <a:solidFill>
              <a:srgbClr val="C00000"/>
            </a:solidFill>
          </a:ln>
        </p:spPr>
        <p:txBody>
          <a:bodyPr wrap="square" rtlCol="0">
            <a:spAutoFit/>
          </a:bodyPr>
          <a:lstStyle/>
          <a:p>
            <a:pPr algn="ctr"/>
            <a:r>
              <a:rPr lang="en-US" sz="2000" b="1" i="1" dirty="0" smtClean="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Day America Told The Trut</a:t>
            </a:r>
            <a:r>
              <a:rPr lang="en-US" sz="2000" b="1" dirty="0" smtClean="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h (James Paterson &amp; Peter Kim) ~ Book is 25 years-old</a:t>
            </a:r>
          </a:p>
          <a:p>
            <a:pPr marL="285750" indent="-285750">
              <a:lnSpc>
                <a:spcPct val="150000"/>
              </a:lnSpc>
              <a:buFont typeface="Wingdings" panose="05000000000000000000" pitchFamily="2" charset="2"/>
              <a:buChar char="Ø"/>
            </a:pP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3% said they would put their kids up for adoption. </a:t>
            </a:r>
          </a:p>
          <a:p>
            <a:pPr marL="285750" indent="-285750">
              <a:lnSpc>
                <a:spcPct val="150000"/>
              </a:lnSpc>
              <a:buFont typeface="Wingdings" panose="05000000000000000000" pitchFamily="2" charset="2"/>
              <a:buChar char="Ø"/>
            </a:pP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4% said they would have a sex change.</a:t>
            </a:r>
          </a:p>
          <a:p>
            <a:pPr marL="285750" indent="-285750">
              <a:lnSpc>
                <a:spcPct val="150000"/>
              </a:lnSpc>
              <a:buFont typeface="Wingdings" panose="05000000000000000000" pitchFamily="2" charset="2"/>
              <a:buChar char="Ø"/>
            </a:pP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said they would change their </a:t>
            </a: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race.</a:t>
            </a:r>
            <a:endPar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Ø"/>
            </a:pP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7</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said they would murder a </a:t>
            </a: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stranger.</a:t>
            </a:r>
            <a:endPar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Ø"/>
            </a:pP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10</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said they would withhold testimony and let a murderer go </a:t>
            </a: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free.</a:t>
            </a:r>
            <a:endPar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Ø"/>
            </a:pP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16% said they would leave their spouse. </a:t>
            </a:r>
          </a:p>
          <a:p>
            <a:pPr marL="285750" indent="-285750">
              <a:lnSpc>
                <a:spcPct val="150000"/>
              </a:lnSpc>
              <a:buFont typeface="Wingdings" panose="05000000000000000000" pitchFamily="2" charset="2"/>
              <a:buChar char="Ø"/>
            </a:pP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16% said they would give up their </a:t>
            </a: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citizenship.</a:t>
            </a:r>
            <a:endPar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Ø"/>
            </a:pP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23% said they would become a prostitute for a week or </a:t>
            </a: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more.</a:t>
            </a:r>
            <a:endPar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Ø"/>
            </a:pP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25</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said they would abandon their </a:t>
            </a: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families.</a:t>
            </a:r>
            <a:endPar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Ø"/>
            </a:pP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25</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said they would abandon their </a:t>
            </a: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church.</a:t>
            </a:r>
            <a:endPar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61838"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52" y="1673"/>
            <a:ext cx="12193789" cy="6856327"/>
          </a:xfrm>
          <a:prstGeom prst="rect">
            <a:avLst/>
          </a:prstGeom>
        </p:spPr>
      </p:pic>
    </p:spTree>
    <p:extLst>
      <p:ext uri="{BB962C8B-B14F-4D97-AF65-F5344CB8AC3E}">
        <p14:creationId xmlns:p14="http://schemas.microsoft.com/office/powerpoint/2010/main" val="1410985107"/>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2000"/>
                                        <p:tgtEl>
                                          <p:spTgt spid="3"/>
                                        </p:tgtEl>
                                      </p:cBhvr>
                                    </p:animEffect>
                                    <p:set>
                                      <p:cBhvr>
                                        <p:cTn id="12" dur="1" fill="hold">
                                          <p:stCondLst>
                                            <p:cond delay="1999"/>
                                          </p:stCondLst>
                                        </p:cTn>
                                        <p:tgtEl>
                                          <p:spTgt spid="3"/>
                                        </p:tgtEl>
                                        <p:attrNameLst>
                                          <p:attrName>style.visibility</p:attrName>
                                        </p:attrNameLst>
                                      </p:cBhvr>
                                      <p:to>
                                        <p:strVal val="hidden"/>
                                      </p:to>
                                    </p:set>
                                  </p:childTnLst>
                                </p:cTn>
                              </p:par>
                            </p:childTnLst>
                          </p:cTn>
                        </p:par>
                        <p:par>
                          <p:cTn id="13" fill="hold">
                            <p:stCondLst>
                              <p:cond delay="2000"/>
                            </p:stCondLst>
                            <p:childTnLst>
                              <p:par>
                                <p:cTn id="14" presetID="55" presetClass="entr" presetSubtype="0" fill="hold" grpId="1" nodeType="afterEffect">
                                  <p:stCondLst>
                                    <p:cond delay="0"/>
                                  </p:stCondLst>
                                  <p:childTnLst>
                                    <p:set>
                                      <p:cBhvr>
                                        <p:cTn id="15" dur="1" fill="hold">
                                          <p:stCondLst>
                                            <p:cond delay="0"/>
                                          </p:stCondLst>
                                        </p:cTn>
                                        <p:tgtEl>
                                          <p:spTgt spid="2">
                                            <p:bg/>
                                          </p:spTgt>
                                        </p:tgtEl>
                                        <p:attrNameLst>
                                          <p:attrName>style.visibility</p:attrName>
                                        </p:attrNameLst>
                                      </p:cBhvr>
                                      <p:to>
                                        <p:strVal val="visible"/>
                                      </p:to>
                                    </p:set>
                                    <p:anim calcmode="lin" valueType="num">
                                      <p:cBhvr>
                                        <p:cTn id="16" dur="2000" fill="hold"/>
                                        <p:tgtEl>
                                          <p:spTgt spid="2">
                                            <p:bg/>
                                          </p:spTgt>
                                        </p:tgtEl>
                                        <p:attrNameLst>
                                          <p:attrName>ppt_w</p:attrName>
                                        </p:attrNameLst>
                                      </p:cBhvr>
                                      <p:tavLst>
                                        <p:tav tm="0">
                                          <p:val>
                                            <p:strVal val="#ppt_w*0.70"/>
                                          </p:val>
                                        </p:tav>
                                        <p:tav tm="100000">
                                          <p:val>
                                            <p:strVal val="#ppt_w"/>
                                          </p:val>
                                        </p:tav>
                                      </p:tavLst>
                                    </p:anim>
                                    <p:anim calcmode="lin" valueType="num">
                                      <p:cBhvr>
                                        <p:cTn id="17" dur="2000" fill="hold"/>
                                        <p:tgtEl>
                                          <p:spTgt spid="2">
                                            <p:bg/>
                                          </p:spTgt>
                                        </p:tgtEl>
                                        <p:attrNameLst>
                                          <p:attrName>ppt_h</p:attrName>
                                        </p:attrNameLst>
                                      </p:cBhvr>
                                      <p:tavLst>
                                        <p:tav tm="0">
                                          <p:val>
                                            <p:strVal val="#ppt_h"/>
                                          </p:val>
                                        </p:tav>
                                        <p:tav tm="100000">
                                          <p:val>
                                            <p:strVal val="#ppt_h"/>
                                          </p:val>
                                        </p:tav>
                                      </p:tavLst>
                                    </p:anim>
                                    <p:animEffect transition="in" filter="fade">
                                      <p:cBhvr>
                                        <p:cTn id="18" dur="2000"/>
                                        <p:tgtEl>
                                          <p:spTgt spid="2">
                                            <p:bg/>
                                          </p:spTgt>
                                        </p:tgtEl>
                                      </p:cBhvr>
                                    </p:animEffect>
                                  </p:childTnLst>
                                </p:cTn>
                              </p:par>
                              <p:par>
                                <p:cTn id="19" presetID="55" presetClass="entr" presetSubtype="0" fill="hold" grpId="1" nodeType="withEffect">
                                  <p:stCondLst>
                                    <p:cond delay="1000"/>
                                  </p:stCondLst>
                                  <p:childTnLst>
                                    <p:set>
                                      <p:cBhvr>
                                        <p:cTn id="20" dur="1" fill="hold">
                                          <p:stCondLst>
                                            <p:cond delay="0"/>
                                          </p:stCondLst>
                                        </p:cTn>
                                        <p:tgtEl>
                                          <p:spTgt spid="2">
                                            <p:txEl>
                                              <p:pRg st="0" end="0"/>
                                            </p:txEl>
                                          </p:spTgt>
                                        </p:tgtEl>
                                        <p:attrNameLst>
                                          <p:attrName>style.visibility</p:attrName>
                                        </p:attrNameLst>
                                      </p:cBhvr>
                                      <p:to>
                                        <p:strVal val="visible"/>
                                      </p:to>
                                    </p:set>
                                    <p:anim calcmode="lin" valueType="num">
                                      <p:cBhvr>
                                        <p:cTn id="21" dur="2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22" dur="2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23" dur="2000"/>
                                        <p:tgtEl>
                                          <p:spTgt spid="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1" nodeType="click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 calcmode="lin" valueType="num">
                                      <p:cBhvr>
                                        <p:cTn id="28" dur="2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29" dur="2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30" dur="2000"/>
                                        <p:tgtEl>
                                          <p:spTgt spid="2">
                                            <p:txEl>
                                              <p:pRg st="1" end="1"/>
                                            </p:txEl>
                                          </p:spTgt>
                                        </p:tgtEl>
                                      </p:cBhvr>
                                    </p:animEffect>
                                  </p:childTnLst>
                                </p:cTn>
                              </p:par>
                            </p:childTnLst>
                          </p:cTn>
                        </p:par>
                        <p:par>
                          <p:cTn id="31" fill="hold">
                            <p:stCondLst>
                              <p:cond delay="2000"/>
                            </p:stCondLst>
                            <p:childTnLst>
                              <p:par>
                                <p:cTn id="32" presetID="55" presetClass="entr" presetSubtype="0" fill="hold" grpId="1" nodeType="afterEffect">
                                  <p:stCondLst>
                                    <p:cond delay="2000"/>
                                  </p:stCondLst>
                                  <p:childTnLst>
                                    <p:set>
                                      <p:cBhvr>
                                        <p:cTn id="33" dur="1" fill="hold">
                                          <p:stCondLst>
                                            <p:cond delay="0"/>
                                          </p:stCondLst>
                                        </p:cTn>
                                        <p:tgtEl>
                                          <p:spTgt spid="2">
                                            <p:txEl>
                                              <p:pRg st="2" end="2"/>
                                            </p:txEl>
                                          </p:spTgt>
                                        </p:tgtEl>
                                        <p:attrNameLst>
                                          <p:attrName>style.visibility</p:attrName>
                                        </p:attrNameLst>
                                      </p:cBhvr>
                                      <p:to>
                                        <p:strVal val="visible"/>
                                      </p:to>
                                    </p:set>
                                    <p:anim calcmode="lin" valueType="num">
                                      <p:cBhvr>
                                        <p:cTn id="34" dur="2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35" dur="2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36" dur="2000"/>
                                        <p:tgtEl>
                                          <p:spTgt spid="2">
                                            <p:txEl>
                                              <p:pRg st="2" end="2"/>
                                            </p:txEl>
                                          </p:spTgt>
                                        </p:tgtEl>
                                      </p:cBhvr>
                                    </p:animEffect>
                                  </p:childTnLst>
                                </p:cTn>
                              </p:par>
                            </p:childTnLst>
                          </p:cTn>
                        </p:par>
                        <p:par>
                          <p:cTn id="37" fill="hold">
                            <p:stCondLst>
                              <p:cond delay="6000"/>
                            </p:stCondLst>
                            <p:childTnLst>
                              <p:par>
                                <p:cTn id="38" presetID="55" presetClass="entr" presetSubtype="0" fill="hold" grpId="1" nodeType="afterEffect">
                                  <p:stCondLst>
                                    <p:cond delay="2000"/>
                                  </p:stCondLst>
                                  <p:childTnLst>
                                    <p:set>
                                      <p:cBhvr>
                                        <p:cTn id="39" dur="1" fill="hold">
                                          <p:stCondLst>
                                            <p:cond delay="0"/>
                                          </p:stCondLst>
                                        </p:cTn>
                                        <p:tgtEl>
                                          <p:spTgt spid="2">
                                            <p:txEl>
                                              <p:pRg st="3" end="3"/>
                                            </p:txEl>
                                          </p:spTgt>
                                        </p:tgtEl>
                                        <p:attrNameLst>
                                          <p:attrName>style.visibility</p:attrName>
                                        </p:attrNameLst>
                                      </p:cBhvr>
                                      <p:to>
                                        <p:strVal val="visible"/>
                                      </p:to>
                                    </p:set>
                                    <p:anim calcmode="lin" valueType="num">
                                      <p:cBhvr>
                                        <p:cTn id="40" dur="2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41" dur="2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42" dur="2000"/>
                                        <p:tgtEl>
                                          <p:spTgt spid="2">
                                            <p:txEl>
                                              <p:pRg st="3" end="3"/>
                                            </p:txEl>
                                          </p:spTgt>
                                        </p:tgtEl>
                                      </p:cBhvr>
                                    </p:animEffect>
                                  </p:childTnLst>
                                </p:cTn>
                              </p:par>
                            </p:childTnLst>
                          </p:cTn>
                        </p:par>
                        <p:par>
                          <p:cTn id="43" fill="hold">
                            <p:stCondLst>
                              <p:cond delay="10000"/>
                            </p:stCondLst>
                            <p:childTnLst>
                              <p:par>
                                <p:cTn id="44" presetID="55" presetClass="entr" presetSubtype="0" fill="hold" grpId="1" nodeType="afterEffect">
                                  <p:stCondLst>
                                    <p:cond delay="2000"/>
                                  </p:stCondLst>
                                  <p:childTnLst>
                                    <p:set>
                                      <p:cBhvr>
                                        <p:cTn id="45" dur="1" fill="hold">
                                          <p:stCondLst>
                                            <p:cond delay="0"/>
                                          </p:stCondLst>
                                        </p:cTn>
                                        <p:tgtEl>
                                          <p:spTgt spid="2">
                                            <p:txEl>
                                              <p:pRg st="4" end="4"/>
                                            </p:txEl>
                                          </p:spTgt>
                                        </p:tgtEl>
                                        <p:attrNameLst>
                                          <p:attrName>style.visibility</p:attrName>
                                        </p:attrNameLst>
                                      </p:cBhvr>
                                      <p:to>
                                        <p:strVal val="visible"/>
                                      </p:to>
                                    </p:set>
                                    <p:anim calcmode="lin" valueType="num">
                                      <p:cBhvr>
                                        <p:cTn id="46" dur="2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47" dur="2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48" dur="2000"/>
                                        <p:tgtEl>
                                          <p:spTgt spid="2">
                                            <p:txEl>
                                              <p:pRg st="4" end="4"/>
                                            </p:txEl>
                                          </p:spTgt>
                                        </p:tgtEl>
                                      </p:cBhvr>
                                    </p:animEffect>
                                  </p:childTnLst>
                                </p:cTn>
                              </p:par>
                            </p:childTnLst>
                          </p:cTn>
                        </p:par>
                        <p:par>
                          <p:cTn id="49" fill="hold">
                            <p:stCondLst>
                              <p:cond delay="14000"/>
                            </p:stCondLst>
                            <p:childTnLst>
                              <p:par>
                                <p:cTn id="50" presetID="55" presetClass="entr" presetSubtype="0" fill="hold" grpId="1" nodeType="afterEffect">
                                  <p:stCondLst>
                                    <p:cond delay="2000"/>
                                  </p:stCondLst>
                                  <p:childTnLst>
                                    <p:set>
                                      <p:cBhvr>
                                        <p:cTn id="51" dur="1" fill="hold">
                                          <p:stCondLst>
                                            <p:cond delay="0"/>
                                          </p:stCondLst>
                                        </p:cTn>
                                        <p:tgtEl>
                                          <p:spTgt spid="2">
                                            <p:txEl>
                                              <p:pRg st="5" end="5"/>
                                            </p:txEl>
                                          </p:spTgt>
                                        </p:tgtEl>
                                        <p:attrNameLst>
                                          <p:attrName>style.visibility</p:attrName>
                                        </p:attrNameLst>
                                      </p:cBhvr>
                                      <p:to>
                                        <p:strVal val="visible"/>
                                      </p:to>
                                    </p:set>
                                    <p:anim calcmode="lin" valueType="num">
                                      <p:cBhvr>
                                        <p:cTn id="52" dur="2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53" dur="2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54" dur="2000"/>
                                        <p:tgtEl>
                                          <p:spTgt spid="2">
                                            <p:txEl>
                                              <p:pRg st="5" end="5"/>
                                            </p:txEl>
                                          </p:spTgt>
                                        </p:tgtEl>
                                      </p:cBhvr>
                                    </p:animEffect>
                                  </p:childTnLst>
                                </p:cTn>
                              </p:par>
                            </p:childTnLst>
                          </p:cTn>
                        </p:par>
                        <p:par>
                          <p:cTn id="55" fill="hold">
                            <p:stCondLst>
                              <p:cond delay="18000"/>
                            </p:stCondLst>
                            <p:childTnLst>
                              <p:par>
                                <p:cTn id="56" presetID="55" presetClass="entr" presetSubtype="0" fill="hold" grpId="1" nodeType="afterEffect">
                                  <p:stCondLst>
                                    <p:cond delay="2000"/>
                                  </p:stCondLst>
                                  <p:childTnLst>
                                    <p:set>
                                      <p:cBhvr>
                                        <p:cTn id="57" dur="1" fill="hold">
                                          <p:stCondLst>
                                            <p:cond delay="0"/>
                                          </p:stCondLst>
                                        </p:cTn>
                                        <p:tgtEl>
                                          <p:spTgt spid="2">
                                            <p:txEl>
                                              <p:pRg st="6" end="6"/>
                                            </p:txEl>
                                          </p:spTgt>
                                        </p:tgtEl>
                                        <p:attrNameLst>
                                          <p:attrName>style.visibility</p:attrName>
                                        </p:attrNameLst>
                                      </p:cBhvr>
                                      <p:to>
                                        <p:strVal val="visible"/>
                                      </p:to>
                                    </p:set>
                                    <p:anim calcmode="lin" valueType="num">
                                      <p:cBhvr>
                                        <p:cTn id="58" dur="2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59" dur="2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60" dur="2000"/>
                                        <p:tgtEl>
                                          <p:spTgt spid="2">
                                            <p:txEl>
                                              <p:pRg st="6" end="6"/>
                                            </p:txEl>
                                          </p:spTgt>
                                        </p:tgtEl>
                                      </p:cBhvr>
                                    </p:animEffect>
                                  </p:childTnLst>
                                </p:cTn>
                              </p:par>
                            </p:childTnLst>
                          </p:cTn>
                        </p:par>
                        <p:par>
                          <p:cTn id="61" fill="hold">
                            <p:stCondLst>
                              <p:cond delay="22000"/>
                            </p:stCondLst>
                            <p:childTnLst>
                              <p:par>
                                <p:cTn id="62" presetID="55" presetClass="entr" presetSubtype="0" fill="hold" grpId="1" nodeType="afterEffect">
                                  <p:stCondLst>
                                    <p:cond delay="2000"/>
                                  </p:stCondLst>
                                  <p:childTnLst>
                                    <p:set>
                                      <p:cBhvr>
                                        <p:cTn id="63" dur="1" fill="hold">
                                          <p:stCondLst>
                                            <p:cond delay="0"/>
                                          </p:stCondLst>
                                        </p:cTn>
                                        <p:tgtEl>
                                          <p:spTgt spid="2">
                                            <p:txEl>
                                              <p:pRg st="7" end="7"/>
                                            </p:txEl>
                                          </p:spTgt>
                                        </p:tgtEl>
                                        <p:attrNameLst>
                                          <p:attrName>style.visibility</p:attrName>
                                        </p:attrNameLst>
                                      </p:cBhvr>
                                      <p:to>
                                        <p:strVal val="visible"/>
                                      </p:to>
                                    </p:set>
                                    <p:anim calcmode="lin" valueType="num">
                                      <p:cBhvr>
                                        <p:cTn id="64" dur="2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65" dur="2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66" dur="2000"/>
                                        <p:tgtEl>
                                          <p:spTgt spid="2">
                                            <p:txEl>
                                              <p:pRg st="7" end="7"/>
                                            </p:txEl>
                                          </p:spTgt>
                                        </p:tgtEl>
                                      </p:cBhvr>
                                    </p:animEffect>
                                  </p:childTnLst>
                                </p:cTn>
                              </p:par>
                            </p:childTnLst>
                          </p:cTn>
                        </p:par>
                        <p:par>
                          <p:cTn id="67" fill="hold">
                            <p:stCondLst>
                              <p:cond delay="26000"/>
                            </p:stCondLst>
                            <p:childTnLst>
                              <p:par>
                                <p:cTn id="68" presetID="55" presetClass="entr" presetSubtype="0" fill="hold" grpId="1" nodeType="afterEffect">
                                  <p:stCondLst>
                                    <p:cond delay="2000"/>
                                  </p:stCondLst>
                                  <p:childTnLst>
                                    <p:set>
                                      <p:cBhvr>
                                        <p:cTn id="69" dur="1" fill="hold">
                                          <p:stCondLst>
                                            <p:cond delay="0"/>
                                          </p:stCondLst>
                                        </p:cTn>
                                        <p:tgtEl>
                                          <p:spTgt spid="2">
                                            <p:txEl>
                                              <p:pRg st="8" end="8"/>
                                            </p:txEl>
                                          </p:spTgt>
                                        </p:tgtEl>
                                        <p:attrNameLst>
                                          <p:attrName>style.visibility</p:attrName>
                                        </p:attrNameLst>
                                      </p:cBhvr>
                                      <p:to>
                                        <p:strVal val="visible"/>
                                      </p:to>
                                    </p:set>
                                    <p:anim calcmode="lin" valueType="num">
                                      <p:cBhvr>
                                        <p:cTn id="70" dur="2000" fill="hold"/>
                                        <p:tgtEl>
                                          <p:spTgt spid="2">
                                            <p:txEl>
                                              <p:pRg st="8" end="8"/>
                                            </p:txEl>
                                          </p:spTgt>
                                        </p:tgtEl>
                                        <p:attrNameLst>
                                          <p:attrName>ppt_w</p:attrName>
                                        </p:attrNameLst>
                                      </p:cBhvr>
                                      <p:tavLst>
                                        <p:tav tm="0">
                                          <p:val>
                                            <p:strVal val="#ppt_w*0.70"/>
                                          </p:val>
                                        </p:tav>
                                        <p:tav tm="100000">
                                          <p:val>
                                            <p:strVal val="#ppt_w"/>
                                          </p:val>
                                        </p:tav>
                                      </p:tavLst>
                                    </p:anim>
                                    <p:anim calcmode="lin" valueType="num">
                                      <p:cBhvr>
                                        <p:cTn id="71" dur="2000" fill="hold"/>
                                        <p:tgtEl>
                                          <p:spTgt spid="2">
                                            <p:txEl>
                                              <p:pRg st="8" end="8"/>
                                            </p:txEl>
                                          </p:spTgt>
                                        </p:tgtEl>
                                        <p:attrNameLst>
                                          <p:attrName>ppt_h</p:attrName>
                                        </p:attrNameLst>
                                      </p:cBhvr>
                                      <p:tavLst>
                                        <p:tav tm="0">
                                          <p:val>
                                            <p:strVal val="#ppt_h"/>
                                          </p:val>
                                        </p:tav>
                                        <p:tav tm="100000">
                                          <p:val>
                                            <p:strVal val="#ppt_h"/>
                                          </p:val>
                                        </p:tav>
                                      </p:tavLst>
                                    </p:anim>
                                    <p:animEffect transition="in" filter="fade">
                                      <p:cBhvr>
                                        <p:cTn id="72" dur="2000"/>
                                        <p:tgtEl>
                                          <p:spTgt spid="2">
                                            <p:txEl>
                                              <p:pRg st="8" end="8"/>
                                            </p:txEl>
                                          </p:spTgt>
                                        </p:tgtEl>
                                      </p:cBhvr>
                                    </p:animEffect>
                                  </p:childTnLst>
                                </p:cTn>
                              </p:par>
                            </p:childTnLst>
                          </p:cTn>
                        </p:par>
                        <p:par>
                          <p:cTn id="73" fill="hold">
                            <p:stCondLst>
                              <p:cond delay="30000"/>
                            </p:stCondLst>
                            <p:childTnLst>
                              <p:par>
                                <p:cTn id="74" presetID="55" presetClass="entr" presetSubtype="0" fill="hold" grpId="1" nodeType="afterEffect">
                                  <p:stCondLst>
                                    <p:cond delay="2000"/>
                                  </p:stCondLst>
                                  <p:childTnLst>
                                    <p:set>
                                      <p:cBhvr>
                                        <p:cTn id="75" dur="1" fill="hold">
                                          <p:stCondLst>
                                            <p:cond delay="0"/>
                                          </p:stCondLst>
                                        </p:cTn>
                                        <p:tgtEl>
                                          <p:spTgt spid="2">
                                            <p:txEl>
                                              <p:pRg st="9" end="9"/>
                                            </p:txEl>
                                          </p:spTgt>
                                        </p:tgtEl>
                                        <p:attrNameLst>
                                          <p:attrName>style.visibility</p:attrName>
                                        </p:attrNameLst>
                                      </p:cBhvr>
                                      <p:to>
                                        <p:strVal val="visible"/>
                                      </p:to>
                                    </p:set>
                                    <p:anim calcmode="lin" valueType="num">
                                      <p:cBhvr>
                                        <p:cTn id="76" dur="2000" fill="hold"/>
                                        <p:tgtEl>
                                          <p:spTgt spid="2">
                                            <p:txEl>
                                              <p:pRg st="9" end="9"/>
                                            </p:txEl>
                                          </p:spTgt>
                                        </p:tgtEl>
                                        <p:attrNameLst>
                                          <p:attrName>ppt_w</p:attrName>
                                        </p:attrNameLst>
                                      </p:cBhvr>
                                      <p:tavLst>
                                        <p:tav tm="0">
                                          <p:val>
                                            <p:strVal val="#ppt_w*0.70"/>
                                          </p:val>
                                        </p:tav>
                                        <p:tav tm="100000">
                                          <p:val>
                                            <p:strVal val="#ppt_w"/>
                                          </p:val>
                                        </p:tav>
                                      </p:tavLst>
                                    </p:anim>
                                    <p:anim calcmode="lin" valueType="num">
                                      <p:cBhvr>
                                        <p:cTn id="77" dur="2000" fill="hold"/>
                                        <p:tgtEl>
                                          <p:spTgt spid="2">
                                            <p:txEl>
                                              <p:pRg st="9" end="9"/>
                                            </p:txEl>
                                          </p:spTgt>
                                        </p:tgtEl>
                                        <p:attrNameLst>
                                          <p:attrName>ppt_h</p:attrName>
                                        </p:attrNameLst>
                                      </p:cBhvr>
                                      <p:tavLst>
                                        <p:tav tm="0">
                                          <p:val>
                                            <p:strVal val="#ppt_h"/>
                                          </p:val>
                                        </p:tav>
                                        <p:tav tm="100000">
                                          <p:val>
                                            <p:strVal val="#ppt_h"/>
                                          </p:val>
                                        </p:tav>
                                      </p:tavLst>
                                    </p:anim>
                                    <p:animEffect transition="in" filter="fade">
                                      <p:cBhvr>
                                        <p:cTn id="78" dur="2000"/>
                                        <p:tgtEl>
                                          <p:spTgt spid="2">
                                            <p:txEl>
                                              <p:pRg st="9" end="9"/>
                                            </p:txEl>
                                          </p:spTgt>
                                        </p:tgtEl>
                                      </p:cBhvr>
                                    </p:animEffect>
                                  </p:childTnLst>
                                </p:cTn>
                              </p:par>
                            </p:childTnLst>
                          </p:cTn>
                        </p:par>
                        <p:par>
                          <p:cTn id="79" fill="hold">
                            <p:stCondLst>
                              <p:cond delay="34000"/>
                            </p:stCondLst>
                            <p:childTnLst>
                              <p:par>
                                <p:cTn id="80" presetID="55" presetClass="entr" presetSubtype="0" fill="hold" grpId="1" nodeType="afterEffect">
                                  <p:stCondLst>
                                    <p:cond delay="2000"/>
                                  </p:stCondLst>
                                  <p:childTnLst>
                                    <p:set>
                                      <p:cBhvr>
                                        <p:cTn id="81" dur="1" fill="hold">
                                          <p:stCondLst>
                                            <p:cond delay="0"/>
                                          </p:stCondLst>
                                        </p:cTn>
                                        <p:tgtEl>
                                          <p:spTgt spid="2">
                                            <p:txEl>
                                              <p:pRg st="10" end="10"/>
                                            </p:txEl>
                                          </p:spTgt>
                                        </p:tgtEl>
                                        <p:attrNameLst>
                                          <p:attrName>style.visibility</p:attrName>
                                        </p:attrNameLst>
                                      </p:cBhvr>
                                      <p:to>
                                        <p:strVal val="visible"/>
                                      </p:to>
                                    </p:set>
                                    <p:anim calcmode="lin" valueType="num">
                                      <p:cBhvr>
                                        <p:cTn id="82" dur="2000" fill="hold"/>
                                        <p:tgtEl>
                                          <p:spTgt spid="2">
                                            <p:txEl>
                                              <p:pRg st="10" end="10"/>
                                            </p:txEl>
                                          </p:spTgt>
                                        </p:tgtEl>
                                        <p:attrNameLst>
                                          <p:attrName>ppt_w</p:attrName>
                                        </p:attrNameLst>
                                      </p:cBhvr>
                                      <p:tavLst>
                                        <p:tav tm="0">
                                          <p:val>
                                            <p:strVal val="#ppt_w*0.70"/>
                                          </p:val>
                                        </p:tav>
                                        <p:tav tm="100000">
                                          <p:val>
                                            <p:strVal val="#ppt_w"/>
                                          </p:val>
                                        </p:tav>
                                      </p:tavLst>
                                    </p:anim>
                                    <p:anim calcmode="lin" valueType="num">
                                      <p:cBhvr>
                                        <p:cTn id="83" dur="2000" fill="hold"/>
                                        <p:tgtEl>
                                          <p:spTgt spid="2">
                                            <p:txEl>
                                              <p:pRg st="10" end="10"/>
                                            </p:txEl>
                                          </p:spTgt>
                                        </p:tgtEl>
                                        <p:attrNameLst>
                                          <p:attrName>ppt_h</p:attrName>
                                        </p:attrNameLst>
                                      </p:cBhvr>
                                      <p:tavLst>
                                        <p:tav tm="0">
                                          <p:val>
                                            <p:strVal val="#ppt_h"/>
                                          </p:val>
                                        </p:tav>
                                        <p:tav tm="100000">
                                          <p:val>
                                            <p:strVal val="#ppt_h"/>
                                          </p:val>
                                        </p:tav>
                                      </p:tavLst>
                                    </p:anim>
                                    <p:animEffect transition="in" filter="fade">
                                      <p:cBhvr>
                                        <p:cTn id="84" dur="20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uiExpand="1" build="p" bldLvl="5"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FDFE"/>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19" y="60960"/>
            <a:ext cx="4343400" cy="2606040"/>
          </a:xfrm>
          <a:prstGeom prst="rect">
            <a:avLst/>
          </a:prstGeom>
          <a:effectLst>
            <a:softEdge rad="635000"/>
          </a:effectLst>
        </p:spPr>
      </p:pic>
      <p:sp>
        <p:nvSpPr>
          <p:cNvPr id="4" name="TextBox 3"/>
          <p:cNvSpPr txBox="1"/>
          <p:nvPr/>
        </p:nvSpPr>
        <p:spPr>
          <a:xfrm>
            <a:off x="4252119" y="60960"/>
            <a:ext cx="7315200" cy="2554545"/>
          </a:xfrm>
          <a:prstGeom prst="rect">
            <a:avLst/>
          </a:prstGeom>
          <a:noFill/>
        </p:spPr>
        <p:txBody>
          <a:bodyPr wrap="square" rtlCol="0">
            <a:spAutoFit/>
          </a:bodyPr>
          <a:lstStyle/>
          <a:p>
            <a:pPr marL="285750" indent="-285750">
              <a:buFont typeface="Wingdings" panose="05000000000000000000" pitchFamily="2" charset="2"/>
              <a:buChar char="§"/>
            </a:pPr>
            <a:r>
              <a:rPr lang="en-US" sz="2000" b="1" u="sng" dirty="0" smtClean="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Greed </a:t>
            </a:r>
            <a:r>
              <a:rPr lang="en-US" sz="2000" b="1" u="sng" dirty="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is </a:t>
            </a:r>
            <a:r>
              <a:rPr lang="en-US" sz="2000" b="1" u="sng" dirty="0" smtClean="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covetousness</a:t>
            </a:r>
            <a:r>
              <a:rPr lang="en-US" sz="2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“inordinate [</a:t>
            </a:r>
            <a:r>
              <a:rPr lang="en-US" sz="2000" b="1"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beyond what is usual, proper</a:t>
            </a:r>
            <a:r>
              <a:rPr lang="en-US" sz="2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desire </a:t>
            </a:r>
            <a: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for wealth or possessions or for </a:t>
            </a:r>
            <a:r>
              <a:rPr lang="en-US" sz="2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another’s possessions.”</a:t>
            </a:r>
          </a:p>
          <a:p>
            <a:pPr marL="285750" indent="-285750">
              <a:buFont typeface="Wingdings" panose="05000000000000000000" pitchFamily="2" charset="2"/>
              <a:buChar char="§"/>
            </a:pPr>
            <a:endParaRPr lang="en-US" sz="2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2000" b="1" u="sng" dirty="0" smtClean="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Greed is the love </a:t>
            </a:r>
            <a:r>
              <a:rPr lang="en-US" sz="2000" b="1" u="sng" dirty="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of money</a:t>
            </a:r>
            <a: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000" b="1"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“For </a:t>
            </a:r>
            <a:r>
              <a:rPr lang="en-US" sz="2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love of money is a root of all kinds of evil, for which some have strayed from the faith in their greediness, and pierced themselves through with many </a:t>
            </a:r>
            <a:r>
              <a:rPr lang="en-US" sz="2000" b="1"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sorrows” </a:t>
            </a:r>
            <a:r>
              <a:rPr lang="en-US" sz="2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(1 Tim 6:10).</a:t>
            </a:r>
            <a:endPar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Box 5"/>
          <p:cNvSpPr txBox="1"/>
          <p:nvPr/>
        </p:nvSpPr>
        <p:spPr>
          <a:xfrm>
            <a:off x="594519" y="2706231"/>
            <a:ext cx="10972800" cy="3785652"/>
          </a:xfrm>
          <a:prstGeom prst="rect">
            <a:avLst/>
          </a:prstGeom>
          <a:noFill/>
        </p:spPr>
        <p:txBody>
          <a:bodyPr wrap="square" rtlCol="0">
            <a:spAutoFit/>
          </a:bodyPr>
          <a:lstStyle/>
          <a:p>
            <a:pPr marL="285750" indent="-285750">
              <a:buFont typeface="Wingdings" panose="05000000000000000000" pitchFamily="2" charset="2"/>
              <a:buChar char="§"/>
            </a:pPr>
            <a:r>
              <a:rPr lang="en-US" sz="2000" b="1" u="sng" dirty="0" smtClean="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Greed </a:t>
            </a:r>
            <a:r>
              <a:rPr lang="en-US" sz="2000" b="1" u="sng" dirty="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is </a:t>
            </a:r>
            <a:r>
              <a:rPr lang="en-US" sz="2000" b="1" u="sng" dirty="0" smtClean="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never commended</a:t>
            </a:r>
            <a:r>
              <a:rPr lang="en-US" sz="2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Consider the Old Testament—10</a:t>
            </a:r>
            <a:r>
              <a:rPr lang="en-US" sz="2000" b="1" baseline="30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th</a:t>
            </a:r>
            <a: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Commandment (Exod 20:17); Psa 119:36, </a:t>
            </a:r>
            <a:r>
              <a:rPr lang="en-US" sz="2000" b="1"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“Incline </a:t>
            </a:r>
            <a:r>
              <a:rPr lang="en-US" sz="2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my heart to Your testimonies</a:t>
            </a:r>
            <a:r>
              <a:rPr lang="en-US" sz="2000" b="1"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and </a:t>
            </a:r>
            <a:r>
              <a:rPr lang="en-US" sz="2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not to covetousness</a:t>
            </a:r>
            <a:r>
              <a:rPr lang="en-US" sz="2000" b="1"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endPar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2000" b="1" u="sng" dirty="0" smtClean="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Condemned in the New Testament</a:t>
            </a:r>
            <a:r>
              <a:rPr lang="en-US" sz="2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marL="914400" lvl="1" indent="-457200">
              <a:buFont typeface="+mj-lt"/>
              <a:buAutoNum type="arabicPeriod"/>
            </a:pPr>
            <a:r>
              <a:rPr lang="en-US" sz="2000" b="1" u="sng" dirty="0" smtClean="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Lk 12:15</a:t>
            </a:r>
            <a: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000" b="1"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“And </a:t>
            </a:r>
            <a:r>
              <a:rPr lang="en-US" sz="2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He said to them, t</a:t>
            </a:r>
            <a:r>
              <a:rPr lang="en-US" sz="2000" b="1"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ake </a:t>
            </a:r>
            <a:r>
              <a:rPr lang="en-US" sz="2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heed and beware of </a:t>
            </a:r>
            <a:r>
              <a:rPr lang="en-US" sz="2000" b="1" i="1" u="sng"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covetousness</a:t>
            </a:r>
            <a:r>
              <a:rPr lang="en-US" sz="2000" b="1"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for one’s life does not consist in the abundance of the things he possesses</a:t>
            </a:r>
            <a:r>
              <a:rPr lang="en-US" sz="2000" b="1"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marL="914400" lvl="1" indent="-457200">
              <a:buFont typeface="+mj-lt"/>
              <a:buAutoNum type="arabicPeriod"/>
            </a:pPr>
            <a:r>
              <a:rPr lang="en-US" sz="2000" b="1" u="sng" dirty="0" smtClean="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2 Tim 3:2</a:t>
            </a:r>
            <a: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000" b="1"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“For </a:t>
            </a:r>
            <a:r>
              <a:rPr lang="en-US" sz="2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men will be lovers of themselves, </a:t>
            </a:r>
            <a:r>
              <a:rPr lang="en-US" sz="2000" b="1" i="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lovers of money</a:t>
            </a:r>
            <a:r>
              <a:rPr lang="en-US" sz="2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boasters, proud, blasphemers, disobedient to parents, unthankful, </a:t>
            </a:r>
            <a:r>
              <a:rPr lang="en-US" sz="2000" b="1"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unholy”</a:t>
            </a:r>
          </a:p>
          <a:p>
            <a:pPr marL="914400" lvl="1" indent="-457200">
              <a:buFont typeface="+mj-lt"/>
              <a:buAutoNum type="arabicPeriod"/>
            </a:pPr>
            <a:r>
              <a:rPr lang="en-US" sz="2000" b="1" u="sng" dirty="0" smtClean="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Heb 13:5</a:t>
            </a:r>
            <a: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000" b="1"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“Let </a:t>
            </a:r>
            <a:r>
              <a:rPr lang="en-US" sz="2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your conduct be </a:t>
            </a:r>
            <a:r>
              <a:rPr lang="en-US" sz="2000" b="1" i="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without covetousness</a:t>
            </a:r>
            <a:r>
              <a:rPr lang="en-US" sz="2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be content with such things as you have</a:t>
            </a:r>
            <a:r>
              <a:rPr lang="en-US" sz="2000" b="1"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marL="914400" lvl="1" indent="-457200">
              <a:buFont typeface="+mj-lt"/>
              <a:buAutoNum type="arabicPeriod"/>
            </a:pPr>
            <a:r>
              <a:rPr lang="en-US" sz="2000" b="1" u="sng" dirty="0" smtClean="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Lk 16:13-14</a:t>
            </a:r>
            <a: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000" b="1"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“You </a:t>
            </a:r>
            <a:r>
              <a:rPr lang="en-US" sz="2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cannot serve God and mammon</a:t>
            </a:r>
            <a:r>
              <a:rPr lang="en-US" sz="2000" b="1"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Now </a:t>
            </a:r>
            <a:r>
              <a:rPr lang="en-US" sz="2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Pharisees, who were </a:t>
            </a:r>
            <a:r>
              <a:rPr lang="en-US" sz="2000" b="1" i="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lovers of money</a:t>
            </a:r>
            <a:r>
              <a:rPr lang="en-US" sz="2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also heard all these things, and they derided Him</a:t>
            </a:r>
            <a:r>
              <a:rPr lang="en-US" sz="2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7026963"/>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 calcmode="lin" valueType="num">
                                      <p:cBhvr>
                                        <p:cTn id="14" dur="2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15" dur="2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16" dur="2000"/>
                                        <p:tgtEl>
                                          <p:spTgt spid="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 calcmode="lin" valueType="num">
                                      <p:cBhvr>
                                        <p:cTn id="21" dur="2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22" dur="2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23" dur="2000"/>
                                        <p:tgtEl>
                                          <p:spTgt spid="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 calcmode="lin" valueType="num">
                                      <p:cBhvr>
                                        <p:cTn id="28" dur="2000" fill="hold"/>
                                        <p:tgtEl>
                                          <p:spTgt spid="6">
                                            <p:txEl>
                                              <p:pRg st="2" end="2"/>
                                            </p:txEl>
                                          </p:spTgt>
                                        </p:tgtEl>
                                        <p:attrNameLst>
                                          <p:attrName>ppt_w</p:attrName>
                                        </p:attrNameLst>
                                      </p:cBhvr>
                                      <p:tavLst>
                                        <p:tav tm="0">
                                          <p:val>
                                            <p:strVal val="#ppt_w*0.70"/>
                                          </p:val>
                                        </p:tav>
                                        <p:tav tm="100000">
                                          <p:val>
                                            <p:strVal val="#ppt_w"/>
                                          </p:val>
                                        </p:tav>
                                      </p:tavLst>
                                    </p:anim>
                                    <p:anim calcmode="lin" valueType="num">
                                      <p:cBhvr>
                                        <p:cTn id="29" dur="2000" fill="hold"/>
                                        <p:tgtEl>
                                          <p:spTgt spid="6">
                                            <p:txEl>
                                              <p:pRg st="2" end="2"/>
                                            </p:txEl>
                                          </p:spTgt>
                                        </p:tgtEl>
                                        <p:attrNameLst>
                                          <p:attrName>ppt_h</p:attrName>
                                        </p:attrNameLst>
                                      </p:cBhvr>
                                      <p:tavLst>
                                        <p:tav tm="0">
                                          <p:val>
                                            <p:strVal val="#ppt_h"/>
                                          </p:val>
                                        </p:tav>
                                        <p:tav tm="100000">
                                          <p:val>
                                            <p:strVal val="#ppt_h"/>
                                          </p:val>
                                        </p:tav>
                                      </p:tavLst>
                                    </p:anim>
                                    <p:animEffect transition="in" filter="fade">
                                      <p:cBhvr>
                                        <p:cTn id="30" dur="2000"/>
                                        <p:tgtEl>
                                          <p:spTgt spid="6">
                                            <p:txEl>
                                              <p:pRg st="2" end="2"/>
                                            </p:txEl>
                                          </p:spTgt>
                                        </p:tgtEl>
                                      </p:cBhvr>
                                    </p:animEffect>
                                  </p:childTnLst>
                                </p:cTn>
                              </p:par>
                            </p:childTnLst>
                          </p:cTn>
                        </p:par>
                        <p:par>
                          <p:cTn id="31" fill="hold">
                            <p:stCondLst>
                              <p:cond delay="2000"/>
                            </p:stCondLst>
                            <p:childTnLst>
                              <p:par>
                                <p:cTn id="32" presetID="55" presetClass="entr" presetSubtype="0" fill="hold" grpId="0" nodeType="afterEffect">
                                  <p:stCondLst>
                                    <p:cond delay="0"/>
                                  </p:stCondLst>
                                  <p:childTnLst>
                                    <p:set>
                                      <p:cBhvr>
                                        <p:cTn id="33" dur="1" fill="hold">
                                          <p:stCondLst>
                                            <p:cond delay="0"/>
                                          </p:stCondLst>
                                        </p:cTn>
                                        <p:tgtEl>
                                          <p:spTgt spid="6">
                                            <p:txEl>
                                              <p:pRg st="3" end="3"/>
                                            </p:txEl>
                                          </p:spTgt>
                                        </p:tgtEl>
                                        <p:attrNameLst>
                                          <p:attrName>style.visibility</p:attrName>
                                        </p:attrNameLst>
                                      </p:cBhvr>
                                      <p:to>
                                        <p:strVal val="visible"/>
                                      </p:to>
                                    </p:set>
                                    <p:anim calcmode="lin" valueType="num">
                                      <p:cBhvr>
                                        <p:cTn id="34" dur="2000" fill="hold"/>
                                        <p:tgtEl>
                                          <p:spTgt spid="6">
                                            <p:txEl>
                                              <p:pRg st="3" end="3"/>
                                            </p:txEl>
                                          </p:spTgt>
                                        </p:tgtEl>
                                        <p:attrNameLst>
                                          <p:attrName>ppt_w</p:attrName>
                                        </p:attrNameLst>
                                      </p:cBhvr>
                                      <p:tavLst>
                                        <p:tav tm="0">
                                          <p:val>
                                            <p:strVal val="#ppt_w*0.70"/>
                                          </p:val>
                                        </p:tav>
                                        <p:tav tm="100000">
                                          <p:val>
                                            <p:strVal val="#ppt_w"/>
                                          </p:val>
                                        </p:tav>
                                      </p:tavLst>
                                    </p:anim>
                                    <p:anim calcmode="lin" valueType="num">
                                      <p:cBhvr>
                                        <p:cTn id="35" dur="2000" fill="hold"/>
                                        <p:tgtEl>
                                          <p:spTgt spid="6">
                                            <p:txEl>
                                              <p:pRg st="3" end="3"/>
                                            </p:txEl>
                                          </p:spTgt>
                                        </p:tgtEl>
                                        <p:attrNameLst>
                                          <p:attrName>ppt_h</p:attrName>
                                        </p:attrNameLst>
                                      </p:cBhvr>
                                      <p:tavLst>
                                        <p:tav tm="0">
                                          <p:val>
                                            <p:strVal val="#ppt_h"/>
                                          </p:val>
                                        </p:tav>
                                        <p:tav tm="100000">
                                          <p:val>
                                            <p:strVal val="#ppt_h"/>
                                          </p:val>
                                        </p:tav>
                                      </p:tavLst>
                                    </p:anim>
                                    <p:animEffect transition="in" filter="fade">
                                      <p:cBhvr>
                                        <p:cTn id="36" dur="2000"/>
                                        <p:tgtEl>
                                          <p:spTgt spid="6">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grpId="0" nodeType="clickEffect">
                                  <p:stCondLst>
                                    <p:cond delay="0"/>
                                  </p:stCondLst>
                                  <p:childTnLst>
                                    <p:set>
                                      <p:cBhvr>
                                        <p:cTn id="40" dur="1" fill="hold">
                                          <p:stCondLst>
                                            <p:cond delay="0"/>
                                          </p:stCondLst>
                                        </p:cTn>
                                        <p:tgtEl>
                                          <p:spTgt spid="6">
                                            <p:txEl>
                                              <p:pRg st="4" end="4"/>
                                            </p:txEl>
                                          </p:spTgt>
                                        </p:tgtEl>
                                        <p:attrNameLst>
                                          <p:attrName>style.visibility</p:attrName>
                                        </p:attrNameLst>
                                      </p:cBhvr>
                                      <p:to>
                                        <p:strVal val="visible"/>
                                      </p:to>
                                    </p:set>
                                    <p:anim calcmode="lin" valueType="num">
                                      <p:cBhvr>
                                        <p:cTn id="41" dur="2000" fill="hold"/>
                                        <p:tgtEl>
                                          <p:spTgt spid="6">
                                            <p:txEl>
                                              <p:pRg st="4" end="4"/>
                                            </p:txEl>
                                          </p:spTgt>
                                        </p:tgtEl>
                                        <p:attrNameLst>
                                          <p:attrName>ppt_w</p:attrName>
                                        </p:attrNameLst>
                                      </p:cBhvr>
                                      <p:tavLst>
                                        <p:tav tm="0">
                                          <p:val>
                                            <p:strVal val="#ppt_w*0.70"/>
                                          </p:val>
                                        </p:tav>
                                        <p:tav tm="100000">
                                          <p:val>
                                            <p:strVal val="#ppt_w"/>
                                          </p:val>
                                        </p:tav>
                                      </p:tavLst>
                                    </p:anim>
                                    <p:anim calcmode="lin" valueType="num">
                                      <p:cBhvr>
                                        <p:cTn id="42" dur="2000" fill="hold"/>
                                        <p:tgtEl>
                                          <p:spTgt spid="6">
                                            <p:txEl>
                                              <p:pRg st="4" end="4"/>
                                            </p:txEl>
                                          </p:spTgt>
                                        </p:tgtEl>
                                        <p:attrNameLst>
                                          <p:attrName>ppt_h</p:attrName>
                                        </p:attrNameLst>
                                      </p:cBhvr>
                                      <p:tavLst>
                                        <p:tav tm="0">
                                          <p:val>
                                            <p:strVal val="#ppt_h"/>
                                          </p:val>
                                        </p:tav>
                                        <p:tav tm="100000">
                                          <p:val>
                                            <p:strVal val="#ppt_h"/>
                                          </p:val>
                                        </p:tav>
                                      </p:tavLst>
                                    </p:anim>
                                    <p:animEffect transition="in" filter="fade">
                                      <p:cBhvr>
                                        <p:cTn id="43" dur="2000"/>
                                        <p:tgtEl>
                                          <p:spTgt spid="6">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grpId="0" nodeType="clickEffect">
                                  <p:stCondLst>
                                    <p:cond delay="0"/>
                                  </p:stCondLst>
                                  <p:childTnLst>
                                    <p:set>
                                      <p:cBhvr>
                                        <p:cTn id="47" dur="1" fill="hold">
                                          <p:stCondLst>
                                            <p:cond delay="0"/>
                                          </p:stCondLst>
                                        </p:cTn>
                                        <p:tgtEl>
                                          <p:spTgt spid="6">
                                            <p:txEl>
                                              <p:pRg st="5" end="5"/>
                                            </p:txEl>
                                          </p:spTgt>
                                        </p:tgtEl>
                                        <p:attrNameLst>
                                          <p:attrName>style.visibility</p:attrName>
                                        </p:attrNameLst>
                                      </p:cBhvr>
                                      <p:to>
                                        <p:strVal val="visible"/>
                                      </p:to>
                                    </p:set>
                                    <p:anim calcmode="lin" valueType="num">
                                      <p:cBhvr>
                                        <p:cTn id="48" dur="2000" fill="hold"/>
                                        <p:tgtEl>
                                          <p:spTgt spid="6">
                                            <p:txEl>
                                              <p:pRg st="5" end="5"/>
                                            </p:txEl>
                                          </p:spTgt>
                                        </p:tgtEl>
                                        <p:attrNameLst>
                                          <p:attrName>ppt_w</p:attrName>
                                        </p:attrNameLst>
                                      </p:cBhvr>
                                      <p:tavLst>
                                        <p:tav tm="0">
                                          <p:val>
                                            <p:strVal val="#ppt_w*0.70"/>
                                          </p:val>
                                        </p:tav>
                                        <p:tav tm="100000">
                                          <p:val>
                                            <p:strVal val="#ppt_w"/>
                                          </p:val>
                                        </p:tav>
                                      </p:tavLst>
                                    </p:anim>
                                    <p:anim calcmode="lin" valueType="num">
                                      <p:cBhvr>
                                        <p:cTn id="49" dur="2000" fill="hold"/>
                                        <p:tgtEl>
                                          <p:spTgt spid="6">
                                            <p:txEl>
                                              <p:pRg st="5" end="5"/>
                                            </p:txEl>
                                          </p:spTgt>
                                        </p:tgtEl>
                                        <p:attrNameLst>
                                          <p:attrName>ppt_h</p:attrName>
                                        </p:attrNameLst>
                                      </p:cBhvr>
                                      <p:tavLst>
                                        <p:tav tm="0">
                                          <p:val>
                                            <p:strVal val="#ppt_h"/>
                                          </p:val>
                                        </p:tav>
                                        <p:tav tm="100000">
                                          <p:val>
                                            <p:strVal val="#ppt_h"/>
                                          </p:val>
                                        </p:tav>
                                      </p:tavLst>
                                    </p:anim>
                                    <p:animEffect transition="in" filter="fade">
                                      <p:cBhvr>
                                        <p:cTn id="50" dur="2000"/>
                                        <p:tgtEl>
                                          <p:spTgt spid="6">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55" presetClass="entr" presetSubtype="0" fill="hold" grpId="0" nodeType="clickEffect">
                                  <p:stCondLst>
                                    <p:cond delay="0"/>
                                  </p:stCondLst>
                                  <p:childTnLst>
                                    <p:set>
                                      <p:cBhvr>
                                        <p:cTn id="54" dur="1" fill="hold">
                                          <p:stCondLst>
                                            <p:cond delay="0"/>
                                          </p:stCondLst>
                                        </p:cTn>
                                        <p:tgtEl>
                                          <p:spTgt spid="6">
                                            <p:txEl>
                                              <p:pRg st="6" end="6"/>
                                            </p:txEl>
                                          </p:spTgt>
                                        </p:tgtEl>
                                        <p:attrNameLst>
                                          <p:attrName>style.visibility</p:attrName>
                                        </p:attrNameLst>
                                      </p:cBhvr>
                                      <p:to>
                                        <p:strVal val="visible"/>
                                      </p:to>
                                    </p:set>
                                    <p:anim calcmode="lin" valueType="num">
                                      <p:cBhvr>
                                        <p:cTn id="55" dur="2000" fill="hold"/>
                                        <p:tgtEl>
                                          <p:spTgt spid="6">
                                            <p:txEl>
                                              <p:pRg st="6" end="6"/>
                                            </p:txEl>
                                          </p:spTgt>
                                        </p:tgtEl>
                                        <p:attrNameLst>
                                          <p:attrName>ppt_w</p:attrName>
                                        </p:attrNameLst>
                                      </p:cBhvr>
                                      <p:tavLst>
                                        <p:tav tm="0">
                                          <p:val>
                                            <p:strVal val="#ppt_w*0.70"/>
                                          </p:val>
                                        </p:tav>
                                        <p:tav tm="100000">
                                          <p:val>
                                            <p:strVal val="#ppt_w"/>
                                          </p:val>
                                        </p:tav>
                                      </p:tavLst>
                                    </p:anim>
                                    <p:anim calcmode="lin" valueType="num">
                                      <p:cBhvr>
                                        <p:cTn id="56" dur="2000" fill="hold"/>
                                        <p:tgtEl>
                                          <p:spTgt spid="6">
                                            <p:txEl>
                                              <p:pRg st="6" end="6"/>
                                            </p:txEl>
                                          </p:spTgt>
                                        </p:tgtEl>
                                        <p:attrNameLst>
                                          <p:attrName>ppt_h</p:attrName>
                                        </p:attrNameLst>
                                      </p:cBhvr>
                                      <p:tavLst>
                                        <p:tav tm="0">
                                          <p:val>
                                            <p:strVal val="#ppt_h"/>
                                          </p:val>
                                        </p:tav>
                                        <p:tav tm="100000">
                                          <p:val>
                                            <p:strVal val="#ppt_h"/>
                                          </p:val>
                                        </p:tav>
                                      </p:tavLst>
                                    </p:anim>
                                    <p:animEffect transition="in" filter="fade">
                                      <p:cBhvr>
                                        <p:cTn id="57" dur="2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P spid="6" grpId="0" uiExpand="1" build="p" bldLvl="5"/>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DFE"/>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19" y="60960"/>
            <a:ext cx="4343400" cy="2606040"/>
          </a:xfrm>
          <a:prstGeom prst="rect">
            <a:avLst/>
          </a:prstGeom>
          <a:effectLst>
            <a:softEdge rad="635000"/>
          </a:effectLst>
        </p:spPr>
      </p:pic>
      <p:sp>
        <p:nvSpPr>
          <p:cNvPr id="4" name="TextBox 3"/>
          <p:cNvSpPr txBox="1"/>
          <p:nvPr/>
        </p:nvSpPr>
        <p:spPr>
          <a:xfrm>
            <a:off x="4252119" y="60960"/>
            <a:ext cx="7315200" cy="2862322"/>
          </a:xfrm>
          <a:prstGeom prst="rect">
            <a:avLst/>
          </a:prstGeom>
          <a:noFill/>
        </p:spPr>
        <p:txBody>
          <a:bodyPr wrap="square" rtlCol="0">
            <a:spAutoFit/>
          </a:bodyPr>
          <a:lstStyle/>
          <a:p>
            <a:pPr marL="285750" indent="-285750">
              <a:buFont typeface="Wingdings" panose="05000000000000000000" pitchFamily="2" charset="2"/>
              <a:buChar char="§"/>
            </a:pPr>
            <a:r>
              <a:rPr lang="en-US" sz="2000" b="1" u="sng" dirty="0" smtClean="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More N.T. Condemnations</a:t>
            </a:r>
            <a:r>
              <a:rPr lang="en-US" sz="2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marL="457200" indent="-457200">
              <a:buFont typeface="+mj-lt"/>
              <a:buAutoNum type="arabicPeriod"/>
            </a:pPr>
            <a:r>
              <a:rPr lang="en-US" sz="2000" b="1" u="sng" dirty="0" smtClean="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1 Cor 6: 9-10</a:t>
            </a:r>
            <a:r>
              <a:rPr lang="en-US" sz="2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000" b="1"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“Do </a:t>
            </a:r>
            <a:r>
              <a:rPr lang="en-US" sz="2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not be deceived. Neither fornicators, nor idolaters, nor adulterers, nor </a:t>
            </a:r>
            <a:r>
              <a:rPr lang="en-US" sz="2000" b="1"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homosexuals, </a:t>
            </a:r>
            <a:r>
              <a:rPr lang="en-US" sz="2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nor sodomites, </a:t>
            </a:r>
            <a:r>
              <a:rPr lang="en-US" sz="2000" b="1"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nor </a:t>
            </a:r>
            <a:r>
              <a:rPr lang="en-US" sz="2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thieves, </a:t>
            </a:r>
            <a:r>
              <a:rPr lang="en-US" sz="2000" b="1" i="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nor covetous</a:t>
            </a:r>
            <a:r>
              <a:rPr lang="en-US" sz="2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nor drunkards, nor revilers, nor extortioners will inherit the kingdom of God</a:t>
            </a:r>
            <a:r>
              <a:rPr lang="en-US" sz="2000" b="1"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marL="457200" indent="-457200">
              <a:buFont typeface="+mj-lt"/>
              <a:buAutoNum type="arabicPeriod"/>
            </a:pPr>
            <a:r>
              <a:rPr lang="en-US" sz="2000" b="1" u="sng" dirty="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Eph 5:5</a:t>
            </a:r>
            <a: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000" b="1"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“For </a:t>
            </a:r>
            <a:r>
              <a:rPr lang="en-US" sz="2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this you know, that no fornicator, unclean person, </a:t>
            </a:r>
            <a:r>
              <a:rPr lang="en-US" sz="2000" b="1" i="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nor covetous man</a:t>
            </a:r>
            <a:r>
              <a:rPr lang="en-US" sz="2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who is an idolater, has any inheritance in the kingdom of Christ and God</a:t>
            </a:r>
            <a:r>
              <a:rPr lang="en-US" sz="2000" b="1"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sz="2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Box 5"/>
          <p:cNvSpPr txBox="1"/>
          <p:nvPr/>
        </p:nvSpPr>
        <p:spPr>
          <a:xfrm>
            <a:off x="593725" y="3124200"/>
            <a:ext cx="10972800" cy="2862322"/>
          </a:xfrm>
          <a:prstGeom prst="rect">
            <a:avLst/>
          </a:prstGeom>
          <a:noFill/>
        </p:spPr>
        <p:txBody>
          <a:bodyPr wrap="square" rtlCol="0">
            <a:spAutoFit/>
          </a:bodyPr>
          <a:lstStyle/>
          <a:p>
            <a:pPr marL="285750" indent="-285750">
              <a:buFont typeface="Wingdings" panose="05000000000000000000" pitchFamily="2" charset="2"/>
              <a:buChar char="§"/>
            </a:pPr>
            <a:r>
              <a:rPr lang="en-US" sz="2000" b="1" u="sng" dirty="0" smtClean="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Covetous are to be Withdrawn From</a:t>
            </a:r>
            <a:r>
              <a:rPr lang="en-US" sz="2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marL="285750" indent="-285750">
              <a:buFont typeface="Wingdings" panose="05000000000000000000" pitchFamily="2" charset="2"/>
              <a:buChar char="§"/>
            </a:pPr>
            <a:endParaRPr lang="en-US" sz="2000" b="1" u="sng" dirty="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914400" lvl="1" indent="-457200">
              <a:buFont typeface="+mj-lt"/>
              <a:buAutoNum type="arabicPeriod"/>
            </a:pPr>
            <a:r>
              <a:rPr lang="en-US" sz="2000" b="1" u="sng" dirty="0" smtClean="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1 Cor 5:9-11</a:t>
            </a:r>
            <a:r>
              <a:rPr lang="en-US" sz="2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 wrote to you in my epistle not to keep company with sexually immoral </a:t>
            </a:r>
            <a:r>
              <a:rPr lang="en-US" sz="2000" b="1"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people. Yet </a:t>
            </a:r>
            <a:r>
              <a:rPr lang="en-US" sz="2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 certainly did not mean with the sexually immoral people of this world, or with the covetous, or extortioners, or idolaters, since then you would need to go out of the world. </a:t>
            </a:r>
            <a:r>
              <a:rPr lang="en-US" sz="2000" b="1"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But </a:t>
            </a:r>
            <a:r>
              <a:rPr lang="en-US" sz="2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now I have written to you not to keep company with anyone named a brother, who is sexually immoral, </a:t>
            </a:r>
            <a:r>
              <a:rPr lang="en-US" sz="2000" b="1" i="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or covetous</a:t>
            </a:r>
            <a:r>
              <a:rPr lang="en-US" sz="2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or an idolater, or a reviler, or a drunkard, or an extortioner—not even to eat with such a person.</a:t>
            </a:r>
            <a:r>
              <a:rPr lang="en-US" sz="2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2029513"/>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p:cTn id="7" dur="2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8" dur="2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9" dur="2000"/>
                                        <p:tgtEl>
                                          <p:spTgt spid="4">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 calcmode="lin" valueType="num">
                                      <p:cBhvr>
                                        <p:cTn id="14" dur="2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15" dur="2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16" dur="2000"/>
                                        <p:tgtEl>
                                          <p:spTgt spid="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 calcmode="lin" valueType="num">
                                      <p:cBhvr>
                                        <p:cTn id="21" dur="2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22" dur="2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23" dur="2000"/>
                                        <p:tgtEl>
                                          <p:spTgt spid="6">
                                            <p:txEl>
                                              <p:pRg st="0" end="0"/>
                                            </p:txEl>
                                          </p:spTgt>
                                        </p:tgtEl>
                                      </p:cBhvr>
                                    </p:animEffect>
                                  </p:childTnLst>
                                </p:cTn>
                              </p:par>
                            </p:childTnLst>
                          </p:cTn>
                        </p:par>
                        <p:par>
                          <p:cTn id="24" fill="hold">
                            <p:stCondLst>
                              <p:cond delay="2000"/>
                            </p:stCondLst>
                            <p:childTnLst>
                              <p:par>
                                <p:cTn id="25" presetID="55" presetClass="entr" presetSubtype="0" fill="hold" grpId="0" nodeType="after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 calcmode="lin" valueType="num">
                                      <p:cBhvr>
                                        <p:cTn id="27" dur="2000" fill="hold"/>
                                        <p:tgtEl>
                                          <p:spTgt spid="6">
                                            <p:txEl>
                                              <p:pRg st="2" end="2"/>
                                            </p:txEl>
                                          </p:spTgt>
                                        </p:tgtEl>
                                        <p:attrNameLst>
                                          <p:attrName>ppt_w</p:attrName>
                                        </p:attrNameLst>
                                      </p:cBhvr>
                                      <p:tavLst>
                                        <p:tav tm="0">
                                          <p:val>
                                            <p:strVal val="#ppt_w*0.70"/>
                                          </p:val>
                                        </p:tav>
                                        <p:tav tm="100000">
                                          <p:val>
                                            <p:strVal val="#ppt_w"/>
                                          </p:val>
                                        </p:tav>
                                      </p:tavLst>
                                    </p:anim>
                                    <p:anim calcmode="lin" valueType="num">
                                      <p:cBhvr>
                                        <p:cTn id="28" dur="2000" fill="hold"/>
                                        <p:tgtEl>
                                          <p:spTgt spid="6">
                                            <p:txEl>
                                              <p:pRg st="2" end="2"/>
                                            </p:txEl>
                                          </p:spTgt>
                                        </p:tgtEl>
                                        <p:attrNameLst>
                                          <p:attrName>ppt_h</p:attrName>
                                        </p:attrNameLst>
                                      </p:cBhvr>
                                      <p:tavLst>
                                        <p:tav tm="0">
                                          <p:val>
                                            <p:strVal val="#ppt_h"/>
                                          </p:val>
                                        </p:tav>
                                        <p:tav tm="100000">
                                          <p:val>
                                            <p:strVal val="#ppt_h"/>
                                          </p:val>
                                        </p:tav>
                                      </p:tavLst>
                                    </p:anim>
                                    <p:animEffect transition="in" filter="fade">
                                      <p:cBhvr>
                                        <p:cTn id="29"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P spid="6" grpId="0" uiExpand="1" build="p" bldLvl="5"/>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8" name="TextBox 27"/>
          <p:cNvSpPr txBox="1"/>
          <p:nvPr/>
        </p:nvSpPr>
        <p:spPr>
          <a:xfrm>
            <a:off x="594519" y="2895600"/>
            <a:ext cx="10972800" cy="3231654"/>
          </a:xfrm>
          <a:prstGeom prst="rect">
            <a:avLst/>
          </a:prstGeom>
          <a:solidFill>
            <a:srgbClr val="FFFFFF">
              <a:alpha val="69804"/>
            </a:srgbClr>
          </a:solidFill>
        </p:spPr>
        <p:txBody>
          <a:bodyPr wrap="square" rtlCol="0">
            <a:spAutoFit/>
          </a:bodyPr>
          <a:lstStyle/>
          <a:p>
            <a:pPr marL="285750" indent="-285750">
              <a:buFont typeface="Arial" panose="020B0604020202020204" pitchFamily="34" charset="0"/>
              <a:buChar char="•"/>
            </a:pPr>
            <a:r>
              <a:rPr lang="en-US" sz="2400" b="1" dirty="0" smtClean="0">
                <a:latin typeface="Arial" panose="020B0604020202020204" pitchFamily="34" charset="0"/>
                <a:cs typeface="Arial" panose="020B0604020202020204" pitchFamily="34" charset="0"/>
              </a:rPr>
              <a:t>Society views covetousness as </a:t>
            </a:r>
            <a:r>
              <a:rPr lang="en-US" sz="2400" b="1" dirty="0">
                <a:latin typeface="Arial" panose="020B0604020202020204" pitchFamily="34" charset="0"/>
                <a:cs typeface="Arial" panose="020B0604020202020204" pitchFamily="34" charset="0"/>
              </a:rPr>
              <a:t>a virtue: </a:t>
            </a:r>
            <a:r>
              <a:rPr lang="en-US" b="1" dirty="0">
                <a:latin typeface="Arial" panose="020B0604020202020204" pitchFamily="34" charset="0"/>
                <a:cs typeface="Arial" panose="020B0604020202020204" pitchFamily="34" charset="0"/>
              </a:rPr>
              <a:t>(1996 film “Jerry Maguire,” &amp; </a:t>
            </a:r>
            <a:r>
              <a:rPr lang="en-US" b="1" dirty="0" smtClean="0">
                <a:latin typeface="Arial" panose="020B0604020202020204" pitchFamily="34" charset="0"/>
                <a:cs typeface="Arial" panose="020B0604020202020204" pitchFamily="34" charset="0"/>
              </a:rPr>
              <a:t>an ABC </a:t>
            </a:r>
            <a:r>
              <a:rPr lang="en-US" b="1" dirty="0">
                <a:latin typeface="Arial" panose="020B0604020202020204" pitchFamily="34" charset="0"/>
                <a:cs typeface="Arial" panose="020B0604020202020204" pitchFamily="34" charset="0"/>
              </a:rPr>
              <a:t>game show hosted by William </a:t>
            </a:r>
            <a:r>
              <a:rPr lang="en-US" b="1" dirty="0" smtClean="0">
                <a:latin typeface="Arial" panose="020B0604020202020204" pitchFamily="34" charset="0"/>
                <a:cs typeface="Arial" panose="020B0604020202020204" pitchFamily="34" charset="0"/>
              </a:rPr>
              <a:t>Shatner; </a:t>
            </a:r>
            <a:r>
              <a:rPr lang="en-US" b="1" i="1" dirty="0" smtClean="0">
                <a:latin typeface="Arial" panose="020B0604020202020204" pitchFamily="34" charset="0"/>
                <a:cs typeface="Arial" panose="020B0604020202020204" pitchFamily="34" charset="0"/>
              </a:rPr>
              <a:t>“Show me the Money”</a:t>
            </a:r>
            <a:r>
              <a:rPr lang="en-US" b="1"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US" b="1"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b="1" dirty="0" smtClean="0">
                <a:latin typeface="Arial" panose="020B0604020202020204" pitchFamily="34" charset="0"/>
                <a:cs typeface="Arial" panose="020B0604020202020204" pitchFamily="34" charset="0"/>
              </a:rPr>
              <a:t>Or, an amusing flaw: </a:t>
            </a:r>
            <a:r>
              <a:rPr lang="en-US" b="1" dirty="0" smtClean="0">
                <a:latin typeface="Arial" panose="020B0604020202020204" pitchFamily="34" charset="0"/>
                <a:cs typeface="Arial" panose="020B0604020202020204" pitchFamily="34" charset="0"/>
              </a:rPr>
              <a:t>(Maybe money can’t buy happiness, but I’d rather cry in a mansion).</a:t>
            </a:r>
          </a:p>
          <a:p>
            <a:pPr marL="285750" indent="-285750">
              <a:buFont typeface="Arial" panose="020B0604020202020204" pitchFamily="34" charset="0"/>
              <a:buChar char="•"/>
            </a:pPr>
            <a:endParaRPr lang="en-US" b="1"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b="1" dirty="0" smtClean="0">
                <a:latin typeface="Arial" panose="020B0604020202020204" pitchFamily="34" charset="0"/>
                <a:cs typeface="Arial" panose="020B0604020202020204" pitchFamily="34" charset="0"/>
              </a:rPr>
              <a:t>I’m not greedy: </a:t>
            </a:r>
            <a:r>
              <a:rPr lang="en-US" b="1" dirty="0" smtClean="0">
                <a:latin typeface="Arial" panose="020B0604020202020204" pitchFamily="34" charset="0"/>
                <a:cs typeface="Arial" panose="020B0604020202020204" pitchFamily="34" charset="0"/>
              </a:rPr>
              <a:t>Instead I’m frugal, thrifty, penny-wise—after all “A fool and his money are soon parted.”</a:t>
            </a:r>
          </a:p>
          <a:p>
            <a:pPr marL="285750" indent="-285750">
              <a:buFont typeface="Arial" panose="020B0604020202020204" pitchFamily="34" charset="0"/>
              <a:buChar char="•"/>
            </a:pPr>
            <a:endParaRPr lang="en-US" b="1"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b="1" dirty="0" smtClean="0">
                <a:latin typeface="Arial" panose="020B0604020202020204" pitchFamily="34" charset="0"/>
                <a:cs typeface="Arial" panose="020B0604020202020204" pitchFamily="34" charset="0"/>
              </a:rPr>
              <a:t>Ask yourself: </a:t>
            </a:r>
            <a:r>
              <a:rPr lang="en-US" b="1" dirty="0" smtClean="0">
                <a:latin typeface="Arial" panose="020B0604020202020204" pitchFamily="34" charset="0"/>
                <a:cs typeface="Arial" panose="020B0604020202020204" pitchFamily="34" charset="0"/>
              </a:rPr>
              <a:t>When is the last time you heard of a church disciplining a covetous member, or of someone confessing the sin of covetousness?</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2893253"/>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8">
                                            <p:bg/>
                                          </p:spTgt>
                                        </p:tgtEl>
                                        <p:attrNameLst>
                                          <p:attrName>style.visibility</p:attrName>
                                        </p:attrNameLst>
                                      </p:cBhvr>
                                      <p:to>
                                        <p:strVal val="visible"/>
                                      </p:to>
                                    </p:set>
                                    <p:anim calcmode="lin" valueType="num">
                                      <p:cBhvr>
                                        <p:cTn id="7" dur="2000" fill="hold"/>
                                        <p:tgtEl>
                                          <p:spTgt spid="28">
                                            <p:bg/>
                                          </p:spTgt>
                                        </p:tgtEl>
                                        <p:attrNameLst>
                                          <p:attrName>ppt_w</p:attrName>
                                        </p:attrNameLst>
                                      </p:cBhvr>
                                      <p:tavLst>
                                        <p:tav tm="0">
                                          <p:val>
                                            <p:strVal val="#ppt_w*0.70"/>
                                          </p:val>
                                        </p:tav>
                                        <p:tav tm="100000">
                                          <p:val>
                                            <p:strVal val="#ppt_w"/>
                                          </p:val>
                                        </p:tav>
                                      </p:tavLst>
                                    </p:anim>
                                    <p:anim calcmode="lin" valueType="num">
                                      <p:cBhvr>
                                        <p:cTn id="8" dur="2000" fill="hold"/>
                                        <p:tgtEl>
                                          <p:spTgt spid="28">
                                            <p:bg/>
                                          </p:spTgt>
                                        </p:tgtEl>
                                        <p:attrNameLst>
                                          <p:attrName>ppt_h</p:attrName>
                                        </p:attrNameLst>
                                      </p:cBhvr>
                                      <p:tavLst>
                                        <p:tav tm="0">
                                          <p:val>
                                            <p:strVal val="#ppt_h"/>
                                          </p:val>
                                        </p:tav>
                                        <p:tav tm="100000">
                                          <p:val>
                                            <p:strVal val="#ppt_h"/>
                                          </p:val>
                                        </p:tav>
                                      </p:tavLst>
                                    </p:anim>
                                    <p:animEffect transition="in" filter="fade">
                                      <p:cBhvr>
                                        <p:cTn id="9" dur="2000"/>
                                        <p:tgtEl>
                                          <p:spTgt spid="28">
                                            <p:bg/>
                                          </p:spTgt>
                                        </p:tgtEl>
                                      </p:cBhvr>
                                    </p:animEffect>
                                  </p:childTnLst>
                                </p:cTn>
                              </p:par>
                              <p:par>
                                <p:cTn id="10" presetID="55" presetClass="entr" presetSubtype="0" fill="hold" grpId="0" nodeType="withEffect">
                                  <p:stCondLst>
                                    <p:cond delay="1000"/>
                                  </p:stCondLst>
                                  <p:childTnLst>
                                    <p:set>
                                      <p:cBhvr>
                                        <p:cTn id="11" dur="1" fill="hold">
                                          <p:stCondLst>
                                            <p:cond delay="0"/>
                                          </p:stCondLst>
                                        </p:cTn>
                                        <p:tgtEl>
                                          <p:spTgt spid="28">
                                            <p:txEl>
                                              <p:pRg st="0" end="0"/>
                                            </p:txEl>
                                          </p:spTgt>
                                        </p:tgtEl>
                                        <p:attrNameLst>
                                          <p:attrName>style.visibility</p:attrName>
                                        </p:attrNameLst>
                                      </p:cBhvr>
                                      <p:to>
                                        <p:strVal val="visible"/>
                                      </p:to>
                                    </p:set>
                                    <p:anim calcmode="lin" valueType="num">
                                      <p:cBhvr>
                                        <p:cTn id="12" dur="2000" fill="hold"/>
                                        <p:tgtEl>
                                          <p:spTgt spid="28">
                                            <p:txEl>
                                              <p:pRg st="0" end="0"/>
                                            </p:txEl>
                                          </p:spTgt>
                                        </p:tgtEl>
                                        <p:attrNameLst>
                                          <p:attrName>ppt_w</p:attrName>
                                        </p:attrNameLst>
                                      </p:cBhvr>
                                      <p:tavLst>
                                        <p:tav tm="0">
                                          <p:val>
                                            <p:strVal val="#ppt_w*0.70"/>
                                          </p:val>
                                        </p:tav>
                                        <p:tav tm="100000">
                                          <p:val>
                                            <p:strVal val="#ppt_w"/>
                                          </p:val>
                                        </p:tav>
                                      </p:tavLst>
                                    </p:anim>
                                    <p:anim calcmode="lin" valueType="num">
                                      <p:cBhvr>
                                        <p:cTn id="13" dur="2000" fill="hold"/>
                                        <p:tgtEl>
                                          <p:spTgt spid="28">
                                            <p:txEl>
                                              <p:pRg st="0" end="0"/>
                                            </p:txEl>
                                          </p:spTgt>
                                        </p:tgtEl>
                                        <p:attrNameLst>
                                          <p:attrName>ppt_h</p:attrName>
                                        </p:attrNameLst>
                                      </p:cBhvr>
                                      <p:tavLst>
                                        <p:tav tm="0">
                                          <p:val>
                                            <p:strVal val="#ppt_h"/>
                                          </p:val>
                                        </p:tav>
                                        <p:tav tm="100000">
                                          <p:val>
                                            <p:strVal val="#ppt_h"/>
                                          </p:val>
                                        </p:tav>
                                      </p:tavLst>
                                    </p:anim>
                                    <p:animEffect transition="in" filter="fade">
                                      <p:cBhvr>
                                        <p:cTn id="14" dur="2000"/>
                                        <p:tgtEl>
                                          <p:spTgt spid="2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28">
                                            <p:txEl>
                                              <p:pRg st="2" end="2"/>
                                            </p:txEl>
                                          </p:spTgt>
                                        </p:tgtEl>
                                        <p:attrNameLst>
                                          <p:attrName>style.visibility</p:attrName>
                                        </p:attrNameLst>
                                      </p:cBhvr>
                                      <p:to>
                                        <p:strVal val="visible"/>
                                      </p:to>
                                    </p:set>
                                    <p:anim calcmode="lin" valueType="num">
                                      <p:cBhvr>
                                        <p:cTn id="19" dur="2000" fill="hold"/>
                                        <p:tgtEl>
                                          <p:spTgt spid="28">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28">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28">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28">
                                            <p:txEl>
                                              <p:pRg st="4" end="4"/>
                                            </p:txEl>
                                          </p:spTgt>
                                        </p:tgtEl>
                                        <p:attrNameLst>
                                          <p:attrName>style.visibility</p:attrName>
                                        </p:attrNameLst>
                                      </p:cBhvr>
                                      <p:to>
                                        <p:strVal val="visible"/>
                                      </p:to>
                                    </p:set>
                                    <p:anim calcmode="lin" valueType="num">
                                      <p:cBhvr>
                                        <p:cTn id="26" dur="2000" fill="hold"/>
                                        <p:tgtEl>
                                          <p:spTgt spid="28">
                                            <p:txEl>
                                              <p:pRg st="4" end="4"/>
                                            </p:txEl>
                                          </p:spTgt>
                                        </p:tgtEl>
                                        <p:attrNameLst>
                                          <p:attrName>ppt_w</p:attrName>
                                        </p:attrNameLst>
                                      </p:cBhvr>
                                      <p:tavLst>
                                        <p:tav tm="0">
                                          <p:val>
                                            <p:strVal val="#ppt_w*0.70"/>
                                          </p:val>
                                        </p:tav>
                                        <p:tav tm="100000">
                                          <p:val>
                                            <p:strVal val="#ppt_w"/>
                                          </p:val>
                                        </p:tav>
                                      </p:tavLst>
                                    </p:anim>
                                    <p:anim calcmode="lin" valueType="num">
                                      <p:cBhvr>
                                        <p:cTn id="27" dur="2000" fill="hold"/>
                                        <p:tgtEl>
                                          <p:spTgt spid="28">
                                            <p:txEl>
                                              <p:pRg st="4" end="4"/>
                                            </p:txEl>
                                          </p:spTgt>
                                        </p:tgtEl>
                                        <p:attrNameLst>
                                          <p:attrName>ppt_h</p:attrName>
                                        </p:attrNameLst>
                                      </p:cBhvr>
                                      <p:tavLst>
                                        <p:tav tm="0">
                                          <p:val>
                                            <p:strVal val="#ppt_h"/>
                                          </p:val>
                                        </p:tav>
                                        <p:tav tm="100000">
                                          <p:val>
                                            <p:strVal val="#ppt_h"/>
                                          </p:val>
                                        </p:tav>
                                      </p:tavLst>
                                    </p:anim>
                                    <p:animEffect transition="in" filter="fade">
                                      <p:cBhvr>
                                        <p:cTn id="28" dur="2000"/>
                                        <p:tgtEl>
                                          <p:spTgt spid="28">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28">
                                            <p:txEl>
                                              <p:pRg st="6" end="6"/>
                                            </p:txEl>
                                          </p:spTgt>
                                        </p:tgtEl>
                                        <p:attrNameLst>
                                          <p:attrName>style.visibility</p:attrName>
                                        </p:attrNameLst>
                                      </p:cBhvr>
                                      <p:to>
                                        <p:strVal val="visible"/>
                                      </p:to>
                                    </p:set>
                                    <p:anim calcmode="lin" valueType="num">
                                      <p:cBhvr>
                                        <p:cTn id="33" dur="2000" fill="hold"/>
                                        <p:tgtEl>
                                          <p:spTgt spid="28">
                                            <p:txEl>
                                              <p:pRg st="6" end="6"/>
                                            </p:txEl>
                                          </p:spTgt>
                                        </p:tgtEl>
                                        <p:attrNameLst>
                                          <p:attrName>ppt_w</p:attrName>
                                        </p:attrNameLst>
                                      </p:cBhvr>
                                      <p:tavLst>
                                        <p:tav tm="0">
                                          <p:val>
                                            <p:strVal val="#ppt_w*0.70"/>
                                          </p:val>
                                        </p:tav>
                                        <p:tav tm="100000">
                                          <p:val>
                                            <p:strVal val="#ppt_w"/>
                                          </p:val>
                                        </p:tav>
                                      </p:tavLst>
                                    </p:anim>
                                    <p:anim calcmode="lin" valueType="num">
                                      <p:cBhvr>
                                        <p:cTn id="34" dur="2000" fill="hold"/>
                                        <p:tgtEl>
                                          <p:spTgt spid="28">
                                            <p:txEl>
                                              <p:pRg st="6" end="6"/>
                                            </p:txEl>
                                          </p:spTgt>
                                        </p:tgtEl>
                                        <p:attrNameLst>
                                          <p:attrName>ppt_h</p:attrName>
                                        </p:attrNameLst>
                                      </p:cBhvr>
                                      <p:tavLst>
                                        <p:tav tm="0">
                                          <p:val>
                                            <p:strVal val="#ppt_h"/>
                                          </p:val>
                                        </p:tav>
                                        <p:tav tm="100000">
                                          <p:val>
                                            <p:strVal val="#ppt_h"/>
                                          </p:val>
                                        </p:tav>
                                      </p:tavLst>
                                    </p:anim>
                                    <p:animEffect transition="in" filter="fade">
                                      <p:cBhvr>
                                        <p:cTn id="35" dur="2000"/>
                                        <p:tgtEl>
                                          <p:spTgt spid="2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uiExpand="1" build="p" bldLvl="5"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4186041" cy="2514600"/>
          </a:xfrm>
          <a:prstGeom prst="rect">
            <a:avLst/>
          </a:prstGeom>
          <a:ln>
            <a:noFill/>
          </a:ln>
          <a:effectLst>
            <a:softEdge rad="112500"/>
          </a:effectLst>
        </p:spPr>
      </p:pic>
      <p:sp>
        <p:nvSpPr>
          <p:cNvPr id="7" name="Rectangle 6"/>
          <p:cNvSpPr/>
          <p:nvPr/>
        </p:nvSpPr>
        <p:spPr>
          <a:xfrm>
            <a:off x="4393011" y="152400"/>
            <a:ext cx="7478329" cy="1323439"/>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4000" b="1" cap="none" spc="0" dirty="0" smtClean="0">
                <a:ln/>
                <a:solidFill>
                  <a:schemeClr val="accent3">
                    <a:lumMod val="75000"/>
                  </a:schemeClr>
                </a:solidFill>
                <a:effectLst/>
                <a:latin typeface="Arial" panose="020B0604020202020204" pitchFamily="34" charset="0"/>
                <a:cs typeface="Arial" panose="020B0604020202020204" pitchFamily="34" charset="0"/>
              </a:rPr>
              <a:t>Covetousness is a sin known </a:t>
            </a:r>
          </a:p>
          <a:p>
            <a:pPr algn="ctr"/>
            <a:r>
              <a:rPr lang="en-US" sz="4000" b="1" dirty="0" smtClean="0">
                <a:ln/>
                <a:solidFill>
                  <a:schemeClr val="accent3">
                    <a:lumMod val="75000"/>
                  </a:schemeClr>
                </a:solidFill>
                <a:latin typeface="Arial" panose="020B0604020202020204" pitchFamily="34" charset="0"/>
                <a:cs typeface="Arial" panose="020B0604020202020204" pitchFamily="34" charset="0"/>
              </a:rPr>
              <a:t>by what it causes us to do! </a:t>
            </a:r>
            <a:endParaRPr lang="en-US" sz="4000" b="1" cap="none" spc="0" dirty="0">
              <a:ln/>
              <a:solidFill>
                <a:schemeClr val="accent3">
                  <a:lumMod val="75000"/>
                </a:schemeClr>
              </a:solidFill>
              <a:effectLst/>
              <a:latin typeface="Arial" panose="020B0604020202020204" pitchFamily="34" charset="0"/>
              <a:cs typeface="Arial" panose="020B0604020202020204" pitchFamily="34" charset="0"/>
            </a:endParaRPr>
          </a:p>
        </p:txBody>
      </p:sp>
      <p:sp>
        <p:nvSpPr>
          <p:cNvPr id="8" name="TextBox 7"/>
          <p:cNvSpPr txBox="1"/>
          <p:nvPr/>
        </p:nvSpPr>
        <p:spPr>
          <a:xfrm>
            <a:off x="317151" y="2514600"/>
            <a:ext cx="11505421" cy="3785652"/>
          </a:xfrm>
          <a:prstGeom prst="rect">
            <a:avLst/>
          </a:prstGeom>
          <a:noFill/>
        </p:spPr>
        <p:txBody>
          <a:bodyPr wrap="square" rtlCol="0">
            <a:spAutoFit/>
          </a:bodyPr>
          <a:lstStyle/>
          <a:p>
            <a:pPr marL="285750" indent="-285750">
              <a:buFont typeface="Wingdings" panose="05000000000000000000" pitchFamily="2" charset="2"/>
              <a:buChar char="Ø"/>
            </a:pPr>
            <a:r>
              <a:rPr lang="en-US" sz="2400" b="1" dirty="0" smtClean="0">
                <a:solidFill>
                  <a:schemeClr val="bg1"/>
                </a:solidFill>
                <a:latin typeface="Arial" panose="020B0604020202020204" pitchFamily="34" charset="0"/>
                <a:cs typeface="Arial" panose="020B0604020202020204" pitchFamily="34" charset="0"/>
              </a:rPr>
              <a:t>Achan: Joshua 7:21</a:t>
            </a:r>
          </a:p>
          <a:p>
            <a:pPr marL="285750" indent="-285750">
              <a:buFont typeface="Wingdings" panose="05000000000000000000" pitchFamily="2" charset="2"/>
              <a:buChar char="Ø"/>
            </a:pPr>
            <a:endParaRPr lang="en-US" sz="2400" b="1" dirty="0">
              <a:solidFill>
                <a:schemeClr val="bg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400" b="1" dirty="0" smtClean="0">
                <a:solidFill>
                  <a:schemeClr val="bg1"/>
                </a:solidFill>
                <a:latin typeface="Arial" panose="020B0604020202020204" pitchFamily="34" charset="0"/>
                <a:cs typeface="Arial" panose="020B0604020202020204" pitchFamily="34" charset="0"/>
              </a:rPr>
              <a:t>Gehazi: 2 Kings 5:20-25</a:t>
            </a:r>
          </a:p>
          <a:p>
            <a:pPr marL="285750" indent="-285750">
              <a:buFont typeface="Wingdings" panose="05000000000000000000" pitchFamily="2" charset="2"/>
              <a:buChar char="Ø"/>
            </a:pPr>
            <a:endParaRPr lang="en-US" sz="2400" b="1" dirty="0">
              <a:solidFill>
                <a:schemeClr val="bg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400" b="1" dirty="0" smtClean="0">
                <a:solidFill>
                  <a:schemeClr val="bg1"/>
                </a:solidFill>
                <a:latin typeface="Arial" panose="020B0604020202020204" pitchFamily="34" charset="0"/>
                <a:cs typeface="Arial" panose="020B0604020202020204" pitchFamily="34" charset="0"/>
              </a:rPr>
              <a:t>Ananias &amp; Sapphira: Acts 5:3-4</a:t>
            </a:r>
          </a:p>
          <a:p>
            <a:pPr marL="285750" indent="-285750">
              <a:buFont typeface="Wingdings" panose="05000000000000000000" pitchFamily="2" charset="2"/>
              <a:buChar char="Ø"/>
            </a:pPr>
            <a:endParaRPr lang="en-US" sz="2400" b="1" dirty="0">
              <a:solidFill>
                <a:schemeClr val="bg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400" b="1" dirty="0" smtClean="0">
                <a:solidFill>
                  <a:schemeClr val="bg1"/>
                </a:solidFill>
                <a:latin typeface="Arial" panose="020B0604020202020204" pitchFamily="34" charset="0"/>
                <a:cs typeface="Arial" panose="020B0604020202020204" pitchFamily="34" charset="0"/>
              </a:rPr>
              <a:t>Covetousness can lead to Robbery, Embezzlement, Tax Fraud, Insurance Fraud, Business Dishonesty, or just taking $5.00 from Mom’s purse.</a:t>
            </a:r>
          </a:p>
          <a:p>
            <a:pPr marL="285750" indent="-285750">
              <a:buFont typeface="Wingdings" panose="05000000000000000000" pitchFamily="2" charset="2"/>
              <a:buChar char="Ø"/>
            </a:pPr>
            <a:endParaRPr lang="en-US" sz="2400" b="1" dirty="0">
              <a:solidFill>
                <a:schemeClr val="bg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400" b="1" dirty="0" smtClean="0">
                <a:solidFill>
                  <a:schemeClr val="bg1"/>
                </a:solidFill>
                <a:latin typeface="Arial" panose="020B0604020202020204" pitchFamily="34" charset="0"/>
                <a:cs typeface="Arial" panose="020B0604020202020204" pitchFamily="34" charset="0"/>
              </a:rPr>
              <a:t>Can lead to “robbing God” (Malachi 3:8).</a:t>
            </a:r>
          </a:p>
        </p:txBody>
      </p:sp>
    </p:spTree>
    <p:extLst>
      <p:ext uri="{BB962C8B-B14F-4D97-AF65-F5344CB8AC3E}">
        <p14:creationId xmlns:p14="http://schemas.microsoft.com/office/powerpoint/2010/main" val="941788074"/>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2000" fill="hold"/>
                                        <p:tgtEl>
                                          <p:spTgt spid="8">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 calcmode="lin" valueType="num">
                                      <p:cBhvr>
                                        <p:cTn id="14" dur="2000" fill="hold"/>
                                        <p:tgtEl>
                                          <p:spTgt spid="8">
                                            <p:txEl>
                                              <p:pRg st="2" end="2"/>
                                            </p:txEl>
                                          </p:spTgt>
                                        </p:tgtEl>
                                        <p:attrNameLst>
                                          <p:attrName>ppt_w</p:attrName>
                                        </p:attrNameLst>
                                      </p:cBhvr>
                                      <p:tavLst>
                                        <p:tav tm="0">
                                          <p:val>
                                            <p:strVal val="#ppt_w*0.70"/>
                                          </p:val>
                                        </p:tav>
                                        <p:tav tm="100000">
                                          <p:val>
                                            <p:strVal val="#ppt_w"/>
                                          </p:val>
                                        </p:tav>
                                      </p:tavLst>
                                    </p:anim>
                                    <p:anim calcmode="lin" valueType="num">
                                      <p:cBhvr>
                                        <p:cTn id="15" dur="2000" fill="hold"/>
                                        <p:tgtEl>
                                          <p:spTgt spid="8">
                                            <p:txEl>
                                              <p:pRg st="2" end="2"/>
                                            </p:txEl>
                                          </p:spTgt>
                                        </p:tgtEl>
                                        <p:attrNameLst>
                                          <p:attrName>ppt_h</p:attrName>
                                        </p:attrNameLst>
                                      </p:cBhvr>
                                      <p:tavLst>
                                        <p:tav tm="0">
                                          <p:val>
                                            <p:strVal val="#ppt_h"/>
                                          </p:val>
                                        </p:tav>
                                        <p:tav tm="100000">
                                          <p:val>
                                            <p:strVal val="#ppt_h"/>
                                          </p:val>
                                        </p:tav>
                                      </p:tavLst>
                                    </p:anim>
                                    <p:animEffect transition="in" filter="fade">
                                      <p:cBhvr>
                                        <p:cTn id="16" dur="2000"/>
                                        <p:tgtEl>
                                          <p:spTgt spid="8">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 calcmode="lin" valueType="num">
                                      <p:cBhvr>
                                        <p:cTn id="21" dur="2000" fill="hold"/>
                                        <p:tgtEl>
                                          <p:spTgt spid="8">
                                            <p:txEl>
                                              <p:pRg st="4" end="4"/>
                                            </p:txEl>
                                          </p:spTgt>
                                        </p:tgtEl>
                                        <p:attrNameLst>
                                          <p:attrName>ppt_w</p:attrName>
                                        </p:attrNameLst>
                                      </p:cBhvr>
                                      <p:tavLst>
                                        <p:tav tm="0">
                                          <p:val>
                                            <p:strVal val="#ppt_w*0.70"/>
                                          </p:val>
                                        </p:tav>
                                        <p:tav tm="100000">
                                          <p:val>
                                            <p:strVal val="#ppt_w"/>
                                          </p:val>
                                        </p:tav>
                                      </p:tavLst>
                                    </p:anim>
                                    <p:anim calcmode="lin" valueType="num">
                                      <p:cBhvr>
                                        <p:cTn id="22" dur="2000" fill="hold"/>
                                        <p:tgtEl>
                                          <p:spTgt spid="8">
                                            <p:txEl>
                                              <p:pRg st="4" end="4"/>
                                            </p:txEl>
                                          </p:spTgt>
                                        </p:tgtEl>
                                        <p:attrNameLst>
                                          <p:attrName>ppt_h</p:attrName>
                                        </p:attrNameLst>
                                      </p:cBhvr>
                                      <p:tavLst>
                                        <p:tav tm="0">
                                          <p:val>
                                            <p:strVal val="#ppt_h"/>
                                          </p:val>
                                        </p:tav>
                                        <p:tav tm="100000">
                                          <p:val>
                                            <p:strVal val="#ppt_h"/>
                                          </p:val>
                                        </p:tav>
                                      </p:tavLst>
                                    </p:anim>
                                    <p:animEffect transition="in" filter="fade">
                                      <p:cBhvr>
                                        <p:cTn id="23" dur="2000"/>
                                        <p:tgtEl>
                                          <p:spTgt spid="8">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8">
                                            <p:txEl>
                                              <p:pRg st="6" end="6"/>
                                            </p:txEl>
                                          </p:spTgt>
                                        </p:tgtEl>
                                        <p:attrNameLst>
                                          <p:attrName>style.visibility</p:attrName>
                                        </p:attrNameLst>
                                      </p:cBhvr>
                                      <p:to>
                                        <p:strVal val="visible"/>
                                      </p:to>
                                    </p:set>
                                    <p:anim calcmode="lin" valueType="num">
                                      <p:cBhvr>
                                        <p:cTn id="28" dur="2000" fill="hold"/>
                                        <p:tgtEl>
                                          <p:spTgt spid="8">
                                            <p:txEl>
                                              <p:pRg st="6" end="6"/>
                                            </p:txEl>
                                          </p:spTgt>
                                        </p:tgtEl>
                                        <p:attrNameLst>
                                          <p:attrName>ppt_w</p:attrName>
                                        </p:attrNameLst>
                                      </p:cBhvr>
                                      <p:tavLst>
                                        <p:tav tm="0">
                                          <p:val>
                                            <p:strVal val="#ppt_w*0.70"/>
                                          </p:val>
                                        </p:tav>
                                        <p:tav tm="100000">
                                          <p:val>
                                            <p:strVal val="#ppt_w"/>
                                          </p:val>
                                        </p:tav>
                                      </p:tavLst>
                                    </p:anim>
                                    <p:anim calcmode="lin" valueType="num">
                                      <p:cBhvr>
                                        <p:cTn id="29" dur="2000" fill="hold"/>
                                        <p:tgtEl>
                                          <p:spTgt spid="8">
                                            <p:txEl>
                                              <p:pRg st="6" end="6"/>
                                            </p:txEl>
                                          </p:spTgt>
                                        </p:tgtEl>
                                        <p:attrNameLst>
                                          <p:attrName>ppt_h</p:attrName>
                                        </p:attrNameLst>
                                      </p:cBhvr>
                                      <p:tavLst>
                                        <p:tav tm="0">
                                          <p:val>
                                            <p:strVal val="#ppt_h"/>
                                          </p:val>
                                        </p:tav>
                                        <p:tav tm="100000">
                                          <p:val>
                                            <p:strVal val="#ppt_h"/>
                                          </p:val>
                                        </p:tav>
                                      </p:tavLst>
                                    </p:anim>
                                    <p:animEffect transition="in" filter="fade">
                                      <p:cBhvr>
                                        <p:cTn id="30" dur="2000"/>
                                        <p:tgtEl>
                                          <p:spTgt spid="8">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8">
                                            <p:txEl>
                                              <p:pRg st="8" end="8"/>
                                            </p:txEl>
                                          </p:spTgt>
                                        </p:tgtEl>
                                        <p:attrNameLst>
                                          <p:attrName>style.visibility</p:attrName>
                                        </p:attrNameLst>
                                      </p:cBhvr>
                                      <p:to>
                                        <p:strVal val="visible"/>
                                      </p:to>
                                    </p:set>
                                    <p:anim calcmode="lin" valueType="num">
                                      <p:cBhvr>
                                        <p:cTn id="35" dur="2000" fill="hold"/>
                                        <p:tgtEl>
                                          <p:spTgt spid="8">
                                            <p:txEl>
                                              <p:pRg st="8" end="8"/>
                                            </p:txEl>
                                          </p:spTgt>
                                        </p:tgtEl>
                                        <p:attrNameLst>
                                          <p:attrName>ppt_w</p:attrName>
                                        </p:attrNameLst>
                                      </p:cBhvr>
                                      <p:tavLst>
                                        <p:tav tm="0">
                                          <p:val>
                                            <p:strVal val="#ppt_w*0.70"/>
                                          </p:val>
                                        </p:tav>
                                        <p:tav tm="100000">
                                          <p:val>
                                            <p:strVal val="#ppt_w"/>
                                          </p:val>
                                        </p:tav>
                                      </p:tavLst>
                                    </p:anim>
                                    <p:anim calcmode="lin" valueType="num">
                                      <p:cBhvr>
                                        <p:cTn id="36" dur="2000" fill="hold"/>
                                        <p:tgtEl>
                                          <p:spTgt spid="8">
                                            <p:txEl>
                                              <p:pRg st="8" end="8"/>
                                            </p:txEl>
                                          </p:spTgt>
                                        </p:tgtEl>
                                        <p:attrNameLst>
                                          <p:attrName>ppt_h</p:attrName>
                                        </p:attrNameLst>
                                      </p:cBhvr>
                                      <p:tavLst>
                                        <p:tav tm="0">
                                          <p:val>
                                            <p:strVal val="#ppt_h"/>
                                          </p:val>
                                        </p:tav>
                                        <p:tav tm="100000">
                                          <p:val>
                                            <p:strVal val="#ppt_h"/>
                                          </p:val>
                                        </p:tav>
                                      </p:tavLst>
                                    </p:anim>
                                    <p:animEffect transition="in" filter="fade">
                                      <p:cBhvr>
                                        <p:cTn id="37" dur="20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5"/>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1352</TotalTime>
  <Words>1007</Words>
  <Application>Microsoft Office PowerPoint</Application>
  <PresentationFormat>Custom</PresentationFormat>
  <Paragraphs>83</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Baskerville Old Face</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JRBRONGER</dc:creator>
  <cp:lastModifiedBy>Danville Church</cp:lastModifiedBy>
  <cp:revision>95</cp:revision>
  <dcterms:created xsi:type="dcterms:W3CDTF">2016-01-11T15:05:26Z</dcterms:created>
  <dcterms:modified xsi:type="dcterms:W3CDTF">2016-01-31T15:08:15Z</dcterms:modified>
</cp:coreProperties>
</file>