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72" r:id="rId15"/>
    <p:sldId id="271" r:id="rId16"/>
  </p:sldIdLst>
  <p:sldSz cx="12161838" cy="6858000"/>
  <p:notesSz cx="6858000" cy="9144000"/>
  <p:embeddedFontLst>
    <p:embeddedFont>
      <p:font typeface="Mistral" panose="03090702030407020403" pitchFamily="66" charset="0"/>
      <p:regular r:id="rId17"/>
    </p:embeddedFont>
    <p:embeddedFont>
      <p:font typeface="Juice ITC" panose="04040403040A02020202" pitchFamily="82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lgerian" panose="04020705040A02060702" pitchFamily="82" charset="0"/>
      <p:regular r:id="rId23"/>
    </p:embeddedFont>
    <p:embeddedFont>
      <p:font typeface="Janda Quirkygirl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8A4"/>
    <a:srgbClr val="FFFFFF"/>
    <a:srgbClr val="EEF2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504" y="-90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EB5-1658-4121-A8FD-629C4F1EA4C8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A188-E1BB-46E9-A08B-02717AC9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7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EB5-1658-4121-A8FD-629C4F1EA4C8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A188-E1BB-46E9-A08B-02717AC9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0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EB5-1658-4121-A8FD-629C4F1EA4C8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A188-E1BB-46E9-A08B-02717AC9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5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EB5-1658-4121-A8FD-629C4F1EA4C8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A188-E1BB-46E9-A08B-02717AC9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7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EB5-1658-4121-A8FD-629C4F1EA4C8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A188-E1BB-46E9-A08B-02717AC9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EB5-1658-4121-A8FD-629C4F1EA4C8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A188-E1BB-46E9-A08B-02717AC9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EB5-1658-4121-A8FD-629C4F1EA4C8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A188-E1BB-46E9-A08B-02717AC9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3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EB5-1658-4121-A8FD-629C4F1EA4C8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A188-E1BB-46E9-A08B-02717AC9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EB5-1658-4121-A8FD-629C4F1EA4C8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A188-E1BB-46E9-A08B-02717AC9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9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EB5-1658-4121-A8FD-629C4F1EA4C8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A188-E1BB-46E9-A08B-02717AC9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8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1EB5-1658-4121-A8FD-629C4F1EA4C8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A188-E1BB-46E9-A08B-02717AC9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8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E1EB5-1658-4121-A8FD-629C4F1EA4C8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1A188-E1BB-46E9-A08B-02717AC9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2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3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5556" y="0"/>
            <a:ext cx="94179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“Elephant in the Room”</a:t>
            </a:r>
          </a:p>
          <a:p>
            <a:pPr algn="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not discussed!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76119" y="2350008"/>
            <a:ext cx="6172201" cy="4038600"/>
            <a:chOff x="5776119" y="2350008"/>
            <a:chExt cx="6172201" cy="4038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119" y="2350008"/>
              <a:ext cx="6086543" cy="4038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776120" y="5557611"/>
              <a:ext cx="6172200" cy="83099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91440" tIns="45720" rIns="91440" bIns="45720">
              <a:prstTxWarp prst="textInflate">
                <a:avLst/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4800" b="1" i="1" cap="none" spc="300" dirty="0" smtClean="0">
                  <a:ln w="50800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ysClr val="windowText" lastClr="000000"/>
                  </a:solidFill>
                  <a:effectLst/>
                  <a:latin typeface="Algerian" panose="04020705040A02060702" pitchFamily="82" charset="0"/>
                </a:rPr>
                <a:t>Weekly Giving</a:t>
              </a:r>
              <a:endParaRPr lang="en-US" sz="4800" b="1" i="1" cap="none" spc="300" dirty="0">
                <a:ln w="50800">
                  <a:solidFill>
                    <a:schemeClr val="tx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/>
                <a:latin typeface="Algerian" panose="04020705040A02060702" pitchFamily="8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42119" y="1668482"/>
            <a:ext cx="510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Because of the abuse of the subject by “televangelists” &amp; religious hucksters!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Because we fear it leaves the impression, all churches want is your money!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wish to avoid appearing mercenary!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is known that it is a “touchy” issue with some church members—often because of their 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perception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money!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unscriptural perception of money results in </a:t>
            </a:r>
            <a:r>
              <a:rPr lang="en-US" b="1" u="sng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GIVING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59"/>
          <a:stretch/>
        </p:blipFill>
        <p:spPr>
          <a:xfrm>
            <a:off x="5938560" y="1668482"/>
            <a:ext cx="5847319" cy="506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01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74" y="43466"/>
            <a:ext cx="7396091" cy="67710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207" y="2935224"/>
            <a:ext cx="12161838" cy="990600"/>
          </a:xfrm>
          <a:prstGeom prst="rect">
            <a:avLst/>
          </a:prstGeom>
          <a:solidFill>
            <a:srgbClr val="00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20" y="3012140"/>
            <a:ext cx="10972800" cy="811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119" y="685800"/>
            <a:ext cx="2743199" cy="707886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Money will bring contentment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1519" y="1394436"/>
            <a:ext cx="2743199" cy="707886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Money defines our worth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7120" y="1398234"/>
            <a:ext cx="2743199" cy="707886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Money is to be made at all costs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6519" y="663714"/>
            <a:ext cx="2743199" cy="707886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Money is to provide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better standard . . 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54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8867" y="0"/>
            <a:ext cx="9424119" cy="92333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2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Juice ITC" panose="04040403040A02020202" pitchFamily="82" charset="0"/>
                <a:cs typeface="Arial" panose="020B0604020202020204" pitchFamily="34" charset="0"/>
              </a:rPr>
              <a:t>The Bible, Jesus and Money</a:t>
            </a:r>
            <a:endParaRPr lang="en-US" sz="5400" b="1" cap="none" spc="1200" dirty="0">
              <a:ln w="1905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Juice ITC" panose="04040403040A02020202" pitchFamily="82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519" y="927804"/>
            <a:ext cx="4876800" cy="163121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are at last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350 Scriptures in the Bible referring to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b="1" i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 good name is more desirable than great </a:t>
            </a:r>
            <a:r>
              <a:rPr lang="en-US" sz="2000" b="1" i="1" u="sng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riches</a:t>
            </a:r>
            <a:r>
              <a:rPr lang="en-US" sz="2000" b="1" i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to </a:t>
            </a:r>
            <a:r>
              <a:rPr lang="en-US" sz="2000" b="1" i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 esteemed is better than silver or </a:t>
            </a:r>
            <a:r>
              <a:rPr lang="en-US" sz="2000" b="1" i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gold”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(Prov 22:1).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519" y="2624078"/>
            <a:ext cx="4876800" cy="286232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talked about money 15% of the time during His 3 years of preaching; </a:t>
            </a:r>
            <a:r>
              <a:rPr lang="en-US" sz="2000" b="1" i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“Now these are the ones sown among thorns; they are the ones who hear the word, </a:t>
            </a:r>
            <a:r>
              <a:rPr lang="en-US" sz="2000" b="1" i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i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cares of this world, the deceitfulness of </a:t>
            </a:r>
            <a:r>
              <a:rPr lang="en-US" sz="2000" b="1" i="1" u="sng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riches</a:t>
            </a:r>
            <a:r>
              <a:rPr lang="en-US" sz="2000" b="1" i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and the desires for other things entering in choke the word, and it becomes unfruitful. ”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(Mk 4:18-19).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1012029">
            <a:off x="1913863" y="3541141"/>
            <a:ext cx="2238113" cy="9233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WHY?</a:t>
            </a:r>
            <a:endParaRPr lang="en-US" sz="5400" b="1" cap="none" spc="600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19" y="2514600"/>
            <a:ext cx="4797156" cy="23955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19" y="2525492"/>
            <a:ext cx="4797156" cy="2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19" y="2525492"/>
            <a:ext cx="4797156" cy="23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6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0319" y="1079554"/>
            <a:ext cx="53626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3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nda Quirkygirl" panose="02000506000000020003" pitchFamily="2" charset="0"/>
              </a:rPr>
              <a:t>W</a:t>
            </a:r>
            <a:r>
              <a:rPr lang="en-US" sz="6000" b="1" cap="none" spc="3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nda Quirkygirl" panose="02000506000000020003" pitchFamily="2" charset="0"/>
              </a:rPr>
              <a:t>o</a:t>
            </a:r>
            <a:r>
              <a:rPr lang="en-US" sz="6000" b="1" cap="none" spc="3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nda Quirkygirl" panose="02000506000000020003" pitchFamily="2" charset="0"/>
              </a:rPr>
              <a:t>r</a:t>
            </a:r>
            <a:r>
              <a:rPr lang="en-US" sz="6000" b="1" cap="none" spc="3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nda Quirkygirl" panose="02000506000000020003" pitchFamily="2" charset="0"/>
              </a:rPr>
              <a:t>d</a:t>
            </a:r>
            <a:r>
              <a:rPr lang="en-US" sz="6000" b="1" cap="none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nda Quirkygirl" panose="02000506000000020003" pitchFamily="2" charset="0"/>
              </a:rPr>
              <a:t> </a:t>
            </a:r>
            <a:r>
              <a:rPr lang="en-US" sz="6000" b="1" cap="none" spc="3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nda Quirkygirl" panose="02000506000000020003" pitchFamily="2" charset="0"/>
              </a:rPr>
              <a:t>A</a:t>
            </a:r>
            <a:r>
              <a:rPr lang="en-US" sz="6000" b="1" cap="none" spc="30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nda Quirkygirl" panose="02000506000000020003" pitchFamily="2" charset="0"/>
              </a:rPr>
              <a:t>s</a:t>
            </a:r>
            <a:r>
              <a:rPr lang="en-US" sz="6000" b="1" cap="none" spc="3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nda Quirkygirl" panose="02000506000000020003" pitchFamily="2" charset="0"/>
              </a:rPr>
              <a:t>s</a:t>
            </a:r>
            <a:r>
              <a:rPr lang="en-US" sz="6000" b="1" cap="none" spc="3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nda Quirkygirl" panose="02000506000000020003" pitchFamily="2" charset="0"/>
              </a:rPr>
              <a:t>o</a:t>
            </a:r>
            <a:r>
              <a:rPr lang="en-US" sz="6000" b="1" cap="none" spc="3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nda Quirkygirl" panose="02000506000000020003" pitchFamily="2" charset="0"/>
              </a:rPr>
              <a:t>c</a:t>
            </a:r>
            <a:r>
              <a:rPr lang="en-US" sz="6000" b="1" cap="none" spc="300" dirty="0" smtClean="0">
                <a:ln w="11430"/>
                <a:solidFill>
                  <a:schemeClr val="accent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nda Quirkygirl" panose="02000506000000020003" pitchFamily="2" charset="0"/>
              </a:rPr>
              <a:t>i</a:t>
            </a:r>
            <a:r>
              <a:rPr lang="en-US" sz="6000" b="1" cap="none" spc="3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nda Quirkygirl" panose="02000506000000020003" pitchFamily="2" charset="0"/>
              </a:rPr>
              <a:t>a</a:t>
            </a:r>
            <a:r>
              <a:rPr lang="en-US" sz="6000" b="1" cap="none" spc="30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nda Quirkygirl" panose="02000506000000020003" pitchFamily="2" charset="0"/>
              </a:rPr>
              <a:t>t</a:t>
            </a:r>
            <a:r>
              <a:rPr lang="en-US" sz="6000" b="1" cap="none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nda Quirkygirl" panose="02000506000000020003" pitchFamily="2" charset="0"/>
              </a:rPr>
              <a:t>i</a:t>
            </a:r>
            <a:r>
              <a:rPr lang="en-US" sz="6000" b="1" cap="none" spc="30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nda Quirkygirl" panose="02000506000000020003" pitchFamily="2" charset="0"/>
              </a:rPr>
              <a:t>o</a:t>
            </a:r>
            <a:r>
              <a:rPr lang="en-US" sz="6000" b="1" cap="none" spc="3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nda Quirkygirl" panose="02000506000000020003" pitchFamily="2" charset="0"/>
              </a:rPr>
              <a:t>n</a:t>
            </a:r>
            <a:endParaRPr lang="en-US" sz="6000" b="1" cap="none" spc="3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anda Quirkygirl" panose="0200050600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2519" y="2024193"/>
            <a:ext cx="7924800" cy="2031325"/>
          </a:xfrm>
          <a:prstGeom prst="rect">
            <a:avLst/>
          </a:prstGeom>
          <a:solidFill>
            <a:srgbClr val="C8D8A4"/>
          </a:solidFill>
          <a:ln w="57150">
            <a:solidFill>
              <a:schemeClr val="accent6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Two kingdoms: Kingdom of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2800" b="1" dirty="0" smtClean="0"/>
              <a:t>—Kingdom of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Two Realms: Domain of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  <a:r>
              <a:rPr lang="en-US" sz="2800" b="1" dirty="0" smtClean="0"/>
              <a:t>—Domain of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Darkness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Two Masters: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2800" b="1" dirty="0" smtClean="0"/>
              <a:t>—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89919" y="4648200"/>
            <a:ext cx="967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Matthew 6:24, No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one can serve </a:t>
            </a:r>
            <a:r>
              <a:rPr lang="en-US" sz="24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two masters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; for either he will hate the one and love the other, or else he will be loyal to the one and despise the other. </a:t>
            </a:r>
            <a:r>
              <a:rPr lang="en-US" sz="2400" b="1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You cannot serve God and </a:t>
            </a:r>
            <a:r>
              <a:rPr lang="en-US" sz="24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33719" y="53689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Satan</a:t>
            </a:r>
            <a:endParaRPr lang="en-US" sz="2400" b="1" spc="300" dirty="0">
              <a:ln>
                <a:solidFill>
                  <a:srgbClr val="C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1319" y="536893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Mammon</a:t>
            </a:r>
            <a:endParaRPr lang="en-US" sz="2400" b="1" spc="300" dirty="0">
              <a:ln>
                <a:solidFill>
                  <a:srgbClr val="C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2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 animBg="1"/>
      <p:bldP spid="8" grpId="0"/>
      <p:bldP spid="9" grpId="0"/>
      <p:bldP spid="9" grpId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050" y="3581400"/>
            <a:ext cx="5698434" cy="3276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41" y="1295400"/>
            <a:ext cx="6069778" cy="499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4720460" y="5715000"/>
            <a:ext cx="6858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8397" y="12192"/>
            <a:ext cx="119234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Mistral" panose="03090702030407020403" pitchFamily="66" charset="0"/>
              </a:rPr>
              <a:t>Developing a Proper Attitude Toward Money</a:t>
            </a:r>
            <a:endParaRPr lang="en-US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52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74" y="757520"/>
            <a:ext cx="1158240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900" b="1" baseline="30000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Moreover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, brethren, we make known to you the grace of God bestowed on the churches of Macedonia: </a:t>
            </a:r>
            <a:r>
              <a:rPr lang="en-US" sz="2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900" b="1" baseline="30000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that in a great trial of affliction the abundance of their joy and their deep poverty abounded in the riches of their liberality. </a:t>
            </a:r>
            <a:r>
              <a:rPr lang="en-US" sz="2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For I bear witness that according to their ability, yes, and beyond their ability, they were freely willing, </a:t>
            </a:r>
            <a:r>
              <a:rPr lang="en-US" sz="2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imploring us with much urgency that we would 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receive 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the gift and the fellowship of the ministering to the saints. </a:t>
            </a:r>
            <a:r>
              <a:rPr lang="en-US" sz="2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900" b="1" baseline="30000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And not only as we had hoped, but they first gave themselves to the Lord, and then to us by the will of God. </a:t>
            </a:r>
            <a:r>
              <a:rPr lang="en-US" sz="2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So we urged Titus, that as he had begun, so he would also complete this grace in you as well. </a:t>
            </a:r>
            <a:r>
              <a:rPr lang="en-US" sz="2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But as you abound in everything—in faith, in speech, in knowledge, in all diligence, and in your love for us—see that you abound in this grace also.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37501" y="0"/>
            <a:ext cx="7059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Corinthians 8:1-7</a:t>
            </a:r>
            <a:endParaRPr lang="en-US" sz="5400" b="1" cap="none" spc="60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57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5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83" y="3429000"/>
            <a:ext cx="757782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371940" y="0"/>
            <a:ext cx="9417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“Elephant in the Room”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8610" y="0"/>
            <a:ext cx="11264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irst day of the week contribution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519" y="160020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concerning the collection for the saints, as I have given orders to the churches of Galatia, so you must do also: On the first day of the week let each one of you lay something aside, storing up as he may prosper, that there be no collections when I come, (1 Cor 16:1-2).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70719" y="2362200"/>
            <a:ext cx="33528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ular Callout 12"/>
          <p:cNvSpPr/>
          <p:nvPr/>
        </p:nvSpPr>
        <p:spPr>
          <a:xfrm>
            <a:off x="6995319" y="990600"/>
            <a:ext cx="4572000" cy="1981200"/>
          </a:xfrm>
          <a:prstGeom prst="wedgeRectCallout">
            <a:avLst>
              <a:gd name="adj1" fmla="val -116233"/>
              <a:gd name="adj2" fmla="val 18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</a:t>
            </a:r>
            <a:r>
              <a:rPr lang="en-US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logeia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from the verb “I collect.” It’s primary usage was for a </a:t>
            </a:r>
            <a:r>
              <a:rPr lang="en-US" b="1" u="sng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religious collection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—this is how the Holy Spirit uses it here!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text reveals the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WAY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 can be raised;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 the only way it can be spent (2 Cor 11:8; Phil 4:14-16)!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791242"/>
            <a:ext cx="8938134" cy="606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22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0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83" y="3429000"/>
            <a:ext cx="757782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448610" y="0"/>
            <a:ext cx="11264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irst day of the week contribution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519" y="160020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concerning the collection for the saints, as I have given orders to the churches of Galatia, so you must do also: On the first day of the week let each one of you lay something aside, storing up as he may prosper, that there be no collections when I come, (1 Cor 16:1-2).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32719" y="2743200"/>
            <a:ext cx="18288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ular Callout 12"/>
          <p:cNvSpPr/>
          <p:nvPr/>
        </p:nvSpPr>
        <p:spPr>
          <a:xfrm>
            <a:off x="6995319" y="990600"/>
            <a:ext cx="4572000" cy="1981200"/>
          </a:xfrm>
          <a:prstGeom prst="wedgeRectCallout">
            <a:avLst>
              <a:gd name="adj1" fmla="val -133126"/>
              <a:gd name="adj2" fmla="val 3881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command given to the church at Corinth as well as the churches of Galatia. </a:t>
            </a:r>
          </a:p>
          <a:p>
            <a:pPr algn="ctr"/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uniform practice (1 Cor 4:17).</a:t>
            </a:r>
          </a:p>
          <a:p>
            <a:pPr algn="ctr"/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the Danville church!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718719" y="3124200"/>
            <a:ext cx="914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0719" y="3479579"/>
            <a:ext cx="18288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82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83" y="3429000"/>
            <a:ext cx="757782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448610" y="0"/>
            <a:ext cx="11264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irst day of the week contribution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519" y="160020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concerning the collection for the saints, as I have given orders to the churches of Galatia, so you must do also: On the first day of the week let each one of you lay something aside, storing up as he may prosper, that there be no collections when I come, (1 Cor 16:1-2).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776661" y="3493026"/>
            <a:ext cx="116125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ular Callout 12"/>
          <p:cNvSpPr/>
          <p:nvPr/>
        </p:nvSpPr>
        <p:spPr>
          <a:xfrm>
            <a:off x="6995319" y="990600"/>
            <a:ext cx="4572000" cy="1752600"/>
          </a:xfrm>
          <a:prstGeom prst="wedgeRectCallout">
            <a:avLst>
              <a:gd name="adj1" fmla="val -95871"/>
              <a:gd name="adj2" fmla="val 9252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SUNDAY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This phrase (</a:t>
            </a:r>
            <a:r>
              <a:rPr lang="en-US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 </a:t>
            </a:r>
            <a:r>
              <a:rPr lang="en-US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mian</a:t>
            </a:r>
            <a:r>
              <a:rPr lang="en-US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sabbatou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means EVERY 1</a:t>
            </a:r>
            <a:r>
              <a:rPr lang="en-US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of the week (NIV,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“On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day of </a:t>
            </a:r>
            <a:r>
              <a:rPr lang="en-US" b="1" u="sng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. . .”). </a:t>
            </a:r>
          </a:p>
          <a:p>
            <a:pPr algn="ctr"/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[Lk 18:12].</a:t>
            </a:r>
          </a:p>
          <a:p>
            <a:pPr algn="ctr"/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70719" y="3818965"/>
            <a:ext cx="1676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02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83" y="3429000"/>
            <a:ext cx="757782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448610" y="0"/>
            <a:ext cx="11264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irst day of the week contribution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519" y="160020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concerning the collection for the saints, as I have given orders to the churches of Galatia, so you must do also: On the first day of the week let each one of you lay something aside, storing up as he may prosper, that there be no collections when I come, (1 Cor 16:1-2).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431956" y="3824720"/>
            <a:ext cx="216212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ular Callout 12"/>
          <p:cNvSpPr/>
          <p:nvPr/>
        </p:nvSpPr>
        <p:spPr>
          <a:xfrm>
            <a:off x="6995319" y="990600"/>
            <a:ext cx="4572000" cy="1752600"/>
          </a:xfrm>
          <a:prstGeom prst="wedgeRectCallout">
            <a:avLst>
              <a:gd name="adj1" fmla="val -103714"/>
              <a:gd name="adj2" fmla="val 1114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This means every member of this (or any) local church!</a:t>
            </a:r>
          </a:p>
          <a:p>
            <a:pPr algn="ctr"/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a Christian—if you have earned anything (prospered) then YOU are to contribute!</a:t>
            </a:r>
          </a:p>
          <a:p>
            <a:pPr algn="ctr"/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57274" y="4249270"/>
            <a:ext cx="6096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2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83" y="3429000"/>
            <a:ext cx="757782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448610" y="0"/>
            <a:ext cx="11264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irst day of the week contribution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519" y="160020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concerning the collection for the saints, as I have given orders to the churches of Galatia, so you must do also: On the first day of the week let each one of you lay something aside, storing up as he may prosper, that there be no collections when I come, (1 Cor 16:1-2).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57274" y="4572000"/>
            <a:ext cx="153744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ular Callout 12"/>
          <p:cNvSpPr/>
          <p:nvPr/>
        </p:nvSpPr>
        <p:spPr>
          <a:xfrm>
            <a:off x="6995319" y="990600"/>
            <a:ext cx="4572000" cy="1905000"/>
          </a:xfrm>
          <a:prstGeom prst="wedgeRectCallout">
            <a:avLst>
              <a:gd name="adj1" fmla="val -156459"/>
              <a:gd name="adj2" fmla="val 13827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NOT A STORING UP AT HOME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This “storing up” is the same as the “collection.”</a:t>
            </a:r>
          </a:p>
          <a:p>
            <a:pPr algn="ctr"/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collection of the local band of believers (</a:t>
            </a:r>
            <a:r>
              <a:rPr lang="en-US" b="1" u="sng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)!</a:t>
            </a:r>
          </a:p>
          <a:p>
            <a:pPr algn="ctr"/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75204" y="2362200"/>
            <a:ext cx="138504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59814" y="4921625"/>
            <a:ext cx="138504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73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83" y="3429000"/>
            <a:ext cx="757782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448610" y="0"/>
            <a:ext cx="11264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irst day of the week contribution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519" y="160020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concerning the collection for the saints, as I have given orders to the churches of Galatia, so you must do also: On the first day of the week let each one of you lay something aside, storing up as he may prosper, that there be no collections when I come, (1 Cor 16:1-2).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64196" y="4572000"/>
            <a:ext cx="267372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ular Callout 12"/>
          <p:cNvSpPr/>
          <p:nvPr/>
        </p:nvSpPr>
        <p:spPr>
          <a:xfrm>
            <a:off x="6995319" y="990600"/>
            <a:ext cx="4572000" cy="1905000"/>
          </a:xfrm>
          <a:prstGeom prst="wedgeRectCallout">
            <a:avLst>
              <a:gd name="adj1" fmla="val -95675"/>
              <a:gd name="adj2" fmla="val 13780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 SET AMOUNT (10%)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But the gift (giving) should be in proportion to how much you have been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prospered (financially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increased).</a:t>
            </a:r>
          </a:p>
          <a:p>
            <a:pPr algn="ctr"/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 is to be generous—2 Cor 9:6-7.</a:t>
            </a:r>
          </a:p>
          <a:p>
            <a:pPr algn="ctr"/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961</Words>
  <Application>Microsoft Office PowerPoint</Application>
  <PresentationFormat>Custom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Mistral</vt:lpstr>
      <vt:lpstr>Juice ITC</vt:lpstr>
      <vt:lpstr>Calibri</vt:lpstr>
      <vt:lpstr>Algerian</vt:lpstr>
      <vt:lpstr>Wingdings</vt:lpstr>
      <vt:lpstr>Janda Quirkygirl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Danville Church</cp:lastModifiedBy>
  <cp:revision>41</cp:revision>
  <dcterms:created xsi:type="dcterms:W3CDTF">2016-01-11T15:05:26Z</dcterms:created>
  <dcterms:modified xsi:type="dcterms:W3CDTF">2016-01-17T14:48:19Z</dcterms:modified>
</cp:coreProperties>
</file>