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5" r:id="rId5"/>
    <p:sldId id="257" r:id="rId6"/>
    <p:sldId id="258" r:id="rId7"/>
    <p:sldId id="262" r:id="rId8"/>
    <p:sldId id="260" r:id="rId9"/>
    <p:sldId id="261" r:id="rId10"/>
    <p:sldId id="263" r:id="rId11"/>
    <p:sldId id="259" r:id="rId12"/>
  </p:sldIdLst>
  <p:sldSz cx="12161838" cy="6858000"/>
  <p:notesSz cx="6858000" cy="9144000"/>
  <p:embeddedFontLst>
    <p:embeddedFont>
      <p:font typeface="Road to Perdition" panose="020B0604020202020204"/>
      <p:regular r:id="rId14"/>
    </p:embeddedFont>
    <p:embeddedFont>
      <p:font typeface="Edwardian Script ITC" panose="030303020407070D0804" pitchFamily="66" charset="0"/>
      <p:regular r:id="rId15"/>
    </p:embeddedFont>
    <p:embeddedFont>
      <p:font typeface="Berlin Sans FB Demi" panose="020E0802020502020306" pitchFamily="34" charset="0"/>
      <p:bold r:id="rId16"/>
    </p:embeddedFont>
    <p:embeddedFont>
      <p:font typeface="AR BONNI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63F"/>
    <a:srgbClr val="009242"/>
    <a:srgbClr val="D6C336"/>
    <a:srgbClr val="E1D46E"/>
    <a:srgbClr val="00A249"/>
    <a:srgbClr val="FF3F3F"/>
    <a:srgbClr val="CAA292"/>
    <a:srgbClr val="C4988F"/>
    <a:srgbClr val="A2664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981C9-193D-41E3-B5EA-F9FA235C73ED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86760-0C23-480E-9A1D-AE3A12858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0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0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9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1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86760-0C23-480E-9A1D-AE3A12858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0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4F36-A614-4343-B19D-0FD303942512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800000" flipH="1">
            <a:off x="202698" y="0"/>
            <a:ext cx="5675524" cy="1828800"/>
          </a:xfrm>
          <a:prstGeom prst="parallelogram">
            <a:avLst>
              <a:gd name="adj" fmla="val 9328"/>
            </a:avLst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15" y="1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atin typeface="AR BONNIE" panose="02000000000000000000" pitchFamily="2" charset="0"/>
              </a:rPr>
              <a:t>WHERE’S Your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61" y="6629400"/>
            <a:ext cx="12161838" cy="2286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49" y="650080"/>
            <a:ext cx="57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Jerusalem?</a:t>
            </a:r>
            <a:endParaRPr lang="en-US" sz="7200" b="1" spc="300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0" y="2133600"/>
            <a:ext cx="12129316" cy="4495800"/>
          </a:xfrm>
          <a:prstGeom prst="rect">
            <a:avLst/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172" y="2057787"/>
            <a:ext cx="119591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8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Trebuchet MS" panose="020B0603020202020204" pitchFamily="34" charset="0"/>
              </a:rPr>
              <a:t>Do not love the world or the things in the </a:t>
            </a:r>
            <a:r>
              <a:rPr lang="en-US" sz="3000" b="1" dirty="0" smtClean="0">
                <a:latin typeface="Trebuchet MS" panose="020B0603020202020204" pitchFamily="34" charset="0"/>
              </a:rPr>
              <a:t>world . . . And </a:t>
            </a:r>
            <a:r>
              <a:rPr lang="en-US" sz="3000" b="1" dirty="0">
                <a:latin typeface="Trebuchet MS" panose="020B0603020202020204" pitchFamily="34" charset="0"/>
              </a:rPr>
              <a:t>the world is </a:t>
            </a:r>
            <a:r>
              <a:rPr lang="en-US" sz="3000" b="1" u="sng" dirty="0">
                <a:latin typeface="Trebuchet MS" panose="020B0603020202020204" pitchFamily="34" charset="0"/>
              </a:rPr>
              <a:t>passing away</a:t>
            </a:r>
            <a:r>
              <a:rPr lang="en-US" sz="3000" b="1" dirty="0">
                <a:latin typeface="Trebuchet MS" panose="020B0603020202020204" pitchFamily="34" charset="0"/>
              </a:rPr>
              <a:t>, and the lust of it; but he who does the will of God abides </a:t>
            </a:r>
            <a:r>
              <a:rPr lang="en-US" sz="3000" b="1" dirty="0" smtClean="0">
                <a:latin typeface="Trebuchet MS" panose="020B0603020202020204" pitchFamily="34" charset="0"/>
              </a:rPr>
              <a:t>forever</a:t>
            </a:r>
            <a:r>
              <a:rPr lang="en-US" sz="3000" b="1" dirty="0">
                <a:latin typeface="Trebuchet MS" panose="020B0603020202020204" pitchFamily="34" charset="0"/>
              </a:rPr>
              <a:t> </a:t>
            </a:r>
            <a:r>
              <a:rPr lang="en-US" sz="3000" b="1" dirty="0" smtClean="0">
                <a:solidFill>
                  <a:srgbClr val="166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 Jn 2:15-17)</a:t>
            </a:r>
            <a:r>
              <a:rPr lang="en-US" sz="3000" b="1" dirty="0" smtClean="0">
                <a:latin typeface="Trebuchet MS" panose="020B0603020202020204" pitchFamily="34" charset="0"/>
              </a:rPr>
              <a:t>.</a:t>
            </a:r>
          </a:p>
          <a:p>
            <a:pPr marL="457200" indent="-457200">
              <a:spcBef>
                <a:spcPts val="48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latin typeface="Trebuchet MS" panose="020B0603020202020204" pitchFamily="34" charset="0"/>
              </a:rPr>
              <a:t>Now I saw a new heaven and a new earth, for the first heaven and the first </a:t>
            </a:r>
            <a:r>
              <a:rPr lang="en-US" sz="3000" b="1" u="sng" dirty="0">
                <a:latin typeface="Trebuchet MS" panose="020B0603020202020204" pitchFamily="34" charset="0"/>
              </a:rPr>
              <a:t>earth had passed away</a:t>
            </a:r>
            <a:r>
              <a:rPr lang="en-US" sz="3000" b="1" dirty="0">
                <a:latin typeface="Trebuchet MS" panose="020B0603020202020204" pitchFamily="34" charset="0"/>
              </a:rPr>
              <a:t>. Also there was no more sea. </a:t>
            </a:r>
            <a:r>
              <a:rPr lang="en-US" sz="3000" b="1" dirty="0" smtClean="0">
                <a:latin typeface="Trebuchet MS" panose="020B0603020202020204" pitchFamily="34" charset="0"/>
              </a:rPr>
              <a:t>Then </a:t>
            </a:r>
            <a:r>
              <a:rPr lang="en-US" sz="3000" b="1" dirty="0">
                <a:latin typeface="Trebuchet MS" panose="020B0603020202020204" pitchFamily="34" charset="0"/>
              </a:rPr>
              <a:t>I, John</a:t>
            </a:r>
            <a:r>
              <a:rPr lang="en-US" sz="3000" b="1" dirty="0" smtClean="0">
                <a:latin typeface="Trebuchet MS" panose="020B0603020202020204" pitchFamily="34" charset="0"/>
              </a:rPr>
              <a:t>, </a:t>
            </a:r>
            <a:r>
              <a:rPr lang="en-US" sz="3000" b="1" dirty="0">
                <a:latin typeface="Trebuchet MS" panose="020B0603020202020204" pitchFamily="34" charset="0"/>
              </a:rPr>
              <a:t>saw the holy city, New Jerusalem, coming down out of heaven from God, prepared as a bride adorned for her </a:t>
            </a:r>
            <a:r>
              <a:rPr lang="en-US" sz="3000" b="1" dirty="0" smtClean="0">
                <a:latin typeface="Trebuchet MS" panose="020B0603020202020204" pitchFamily="34" charset="0"/>
              </a:rPr>
              <a:t>husband </a:t>
            </a:r>
            <a:r>
              <a:rPr lang="en-US" sz="3000" b="1" dirty="0" smtClean="0">
                <a:solidFill>
                  <a:srgbClr val="1666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(Rev 21:1-2)</a:t>
            </a:r>
            <a:r>
              <a:rPr lang="en-US" sz="3000" b="1" dirty="0" smtClean="0">
                <a:latin typeface="Trebuchet MS" panose="020B0603020202020204" pitchFamily="34" charset="0"/>
              </a:rPr>
              <a:t>.</a:t>
            </a:r>
            <a:endParaRPr lang="en-US" sz="30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71119" y="5029200"/>
            <a:ext cx="6324600" cy="4572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119" y="764024"/>
            <a:ext cx="11277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Now it came to pass, when the time had come for Him to be received up, that He steadfastly set His face to go to Jerusalem, </a:t>
            </a:r>
            <a:r>
              <a:rPr lang="en-US" sz="30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sz="30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sent messengers before His face. And as they went, they entered a village of the Samaritans, to prepare for Him. </a:t>
            </a:r>
            <a:r>
              <a:rPr lang="en-US" sz="30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But they did not receive Him, because His face was set for the journey to Jerusalem. </a:t>
            </a:r>
            <a:r>
              <a:rPr lang="en-US" sz="30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when His disciples James and John saw this, they said,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do You want us to command fire to come down from heaven and consume them, just as Elijah did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But He turned and rebuked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them,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said, y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not know what manner of spirit you are of.</a:t>
            </a:r>
            <a:r>
              <a:rPr lang="en-US" sz="3000" b="1" i="1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3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the Son of Man did not come to destroy men’s lives but to save them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And they went to another village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1590" y="0"/>
            <a:ext cx="54216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 w="11430">
                  <a:solidFill>
                    <a:srgbClr val="C00000"/>
                  </a:solidFill>
                </a:ln>
                <a:solidFill>
                  <a:srgbClr val="16663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</a:rPr>
              <a:t>Luke 9:51-56</a:t>
            </a:r>
            <a:endParaRPr lang="en-US" sz="6000" b="1" cap="none" spc="600" dirty="0">
              <a:ln w="11430">
                <a:solidFill>
                  <a:srgbClr val="C00000"/>
                </a:solidFill>
              </a:ln>
              <a:solidFill>
                <a:srgbClr val="16663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119" y="-76200"/>
            <a:ext cx="1124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We All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 </a:t>
            </a:r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N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eed A </a:t>
            </a:r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P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lace</a:t>
            </a:r>
            <a:endParaRPr lang="en-US" sz="5400" spc="300" dirty="0">
              <a:solidFill>
                <a:schemeClr val="bg1"/>
              </a:solidFill>
              <a:latin typeface="Road to Perdition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919" y="2209800"/>
            <a:ext cx="456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 smtClean="0">
                <a:latin typeface="AR BONNIE" panose="02000000000000000000" pitchFamily="2" charset="0"/>
              </a:rPr>
              <a:t>WHERE’S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046" y="3923943"/>
            <a:ext cx="115537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spc="300" dirty="0" smtClean="0">
                <a:ln>
                  <a:solidFill>
                    <a:schemeClr val="tx1"/>
                  </a:solidFill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Special Place?</a:t>
            </a:r>
            <a:endParaRPr lang="en-US" sz="15000" spc="300" dirty="0">
              <a:ln>
                <a:solidFill>
                  <a:schemeClr val="tx1"/>
                </a:solidFill>
              </a:ln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422" y="3200400"/>
            <a:ext cx="456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 smtClean="0">
                <a:latin typeface="AR BONNIE" panose="02000000000000000000" pitchFamily="2" charset="0"/>
              </a:rPr>
              <a:t>YOUR</a:t>
            </a:r>
            <a:endParaRPr lang="en-US" sz="9600" spc="300" dirty="0"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2119" y="-76200"/>
            <a:ext cx="1124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We All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 </a:t>
            </a:r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N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eed A </a:t>
            </a:r>
            <a:r>
              <a:rPr lang="en-US" sz="60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P</a:t>
            </a:r>
            <a:r>
              <a:rPr lang="en-US" sz="5400" spc="300" dirty="0" smtClean="0">
                <a:solidFill>
                  <a:schemeClr val="bg1"/>
                </a:solidFill>
                <a:latin typeface="Road to Perdition" panose="020B0603050302020204" pitchFamily="34" charset="0"/>
              </a:rPr>
              <a:t>lace</a:t>
            </a:r>
            <a:endParaRPr lang="en-US" sz="5400" spc="300" dirty="0">
              <a:solidFill>
                <a:schemeClr val="bg1"/>
              </a:solidFill>
              <a:latin typeface="Road to Perdition" panose="020B06030503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9" y="2819400"/>
            <a:ext cx="4779043" cy="2581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9" y="2680300"/>
            <a:ext cx="4779043" cy="2845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9" y="2618974"/>
            <a:ext cx="4779043" cy="2867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85" y="2600775"/>
            <a:ext cx="4580234" cy="2925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06" y="2625146"/>
            <a:ext cx="4907811" cy="2861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07" y="2462338"/>
            <a:ext cx="4849836" cy="2938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9" y="2434852"/>
            <a:ext cx="4783116" cy="2993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19" y="2462338"/>
            <a:ext cx="4936904" cy="30912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800000" flipH="1">
            <a:off x="202698" y="0"/>
            <a:ext cx="5675524" cy="1828800"/>
          </a:xfrm>
          <a:prstGeom prst="parallelogram">
            <a:avLst>
              <a:gd name="adj" fmla="val 9328"/>
            </a:avLst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15" y="1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atin typeface="AR BONNIE" panose="02000000000000000000" pitchFamily="2" charset="0"/>
              </a:rPr>
              <a:t>For God’s People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61" y="6629400"/>
            <a:ext cx="12161838" cy="2286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49" y="650080"/>
            <a:ext cx="57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it was Jerusalem!</a:t>
            </a:r>
            <a:endParaRPr lang="en-US" sz="7200" b="1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0" y="2133600"/>
            <a:ext cx="12129316" cy="4495800"/>
          </a:xfrm>
          <a:prstGeom prst="rect">
            <a:avLst/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394" y="2260462"/>
            <a:ext cx="116550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Jerusalem has played a significant role throughout the Bible for God’s people.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Abraham offered Isaac here on Mt. Moriah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Genesis 22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David captures </a:t>
            </a:r>
            <a:r>
              <a:rPr lang="en-US" sz="2400" b="1" i="1" dirty="0" smtClean="0">
                <a:latin typeface="Trebuchet MS" panose="020B0603020202020204" pitchFamily="34" charset="0"/>
              </a:rPr>
              <a:t>Zion </a:t>
            </a:r>
            <a:r>
              <a:rPr lang="en-US" sz="2400" b="1" dirty="0" smtClean="0">
                <a:latin typeface="Trebuchet MS" panose="020B0603020202020204" pitchFamily="34" charset="0"/>
              </a:rPr>
              <a:t>as God’s city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2 Samuel 5:1-10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David buys the threshing floor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2 Samuel 24:18-24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Here, Solomon builds God’s House </a:t>
            </a:r>
            <a:r>
              <a:rPr lang="en-US" sz="2400" b="1" i="1" dirty="0" smtClean="0">
                <a:latin typeface="Trebuchet MS" panose="020B0603020202020204" pitchFamily="34" charset="0"/>
              </a:rPr>
              <a:t>(Temple)</a:t>
            </a:r>
            <a:r>
              <a:rPr lang="en-US" sz="2400" b="1" dirty="0" smtClean="0">
                <a:latin typeface="Trebuchet MS" panose="020B0603020202020204" pitchFamily="34" charset="0"/>
              </a:rPr>
              <a:t>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1 Kings 6</a:t>
            </a:r>
          </a:p>
          <a:p>
            <a:pPr marL="914400" lvl="1" indent="-45720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The Gospel and the Church began here </a:t>
            </a:r>
            <a:r>
              <a:rPr lang="en-US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Acts 2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261" y="6629400"/>
            <a:ext cx="12161838" cy="2286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30" y="2133600"/>
            <a:ext cx="12129316" cy="4495800"/>
          </a:xfrm>
          <a:prstGeom prst="rect">
            <a:avLst/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49" y="2209800"/>
            <a:ext cx="119591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God always expected His people to think of Jerusalem, and what it represented, as </a:t>
            </a:r>
            <a:r>
              <a:rPr lang="en-US" sz="2800" b="1" i="1" dirty="0" smtClean="0">
                <a:latin typeface="Trebuchet MS" panose="020B0603020202020204" pitchFamily="34" charset="0"/>
              </a:rPr>
              <a:t>special</a:t>
            </a:r>
            <a:r>
              <a:rPr lang="en-US" sz="2800" b="1" dirty="0" smtClean="0">
                <a:latin typeface="Trebuchet MS" panose="020B0603020202020204" pitchFamily="34" charset="0"/>
              </a:rPr>
              <a:t>.</a:t>
            </a:r>
            <a:endParaRPr lang="en-US" sz="2800" b="1" dirty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latin typeface="Trebuchet MS" panose="020B0603020202020204" pitchFamily="34" charset="0"/>
              </a:rPr>
              <a:t>“I </a:t>
            </a:r>
            <a:r>
              <a:rPr lang="en-US" sz="2400" b="1" i="1" dirty="0">
                <a:latin typeface="Trebuchet MS" panose="020B0603020202020204" pitchFamily="34" charset="0"/>
              </a:rPr>
              <a:t>was glad when they said to me, l</a:t>
            </a:r>
            <a:r>
              <a:rPr lang="en-US" sz="2400" b="1" i="1" dirty="0" smtClean="0">
                <a:latin typeface="Trebuchet MS" panose="020B0603020202020204" pitchFamily="34" charset="0"/>
              </a:rPr>
              <a:t>et </a:t>
            </a:r>
            <a:r>
              <a:rPr lang="en-US" sz="2400" b="1" i="1" dirty="0">
                <a:latin typeface="Trebuchet MS" panose="020B0603020202020204" pitchFamily="34" charset="0"/>
              </a:rPr>
              <a:t>us go into the house of the Lord</a:t>
            </a:r>
            <a:r>
              <a:rPr lang="en-US" sz="2400" b="1" i="1" dirty="0" smtClean="0">
                <a:latin typeface="Trebuchet MS" panose="020B0603020202020204" pitchFamily="34" charset="0"/>
              </a:rPr>
              <a:t>.” </a:t>
            </a:r>
            <a:r>
              <a:rPr lang="en-US" sz="2400" b="1" dirty="0" smtClean="0">
                <a:latin typeface="Trebuchet MS" panose="020B0603020202020204" pitchFamily="34" charset="0"/>
              </a:rPr>
              <a:t>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Psalm 122:1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It was God’s </a:t>
            </a:r>
            <a:r>
              <a:rPr lang="en-US" sz="2400" b="1" i="1" dirty="0" smtClean="0">
                <a:latin typeface="Trebuchet MS" panose="020B0603020202020204" pitchFamily="34" charset="0"/>
              </a:rPr>
              <a:t>“House of Prayer” </a:t>
            </a:r>
            <a:r>
              <a:rPr lang="en-US" sz="2400" b="1" dirty="0" smtClean="0">
                <a:latin typeface="Trebuchet MS" panose="020B0603020202020204" pitchFamily="34" charset="0"/>
              </a:rPr>
              <a:t>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Isaiah 56:7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Jesus was outraged at its abuse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Matthew 21:12-13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God has no tolerance for those who abuse the </a:t>
            </a:r>
            <a:r>
              <a:rPr lang="en-US" sz="2400" b="1" i="1" dirty="0" smtClean="0">
                <a:latin typeface="Trebuchet MS" panose="020B0603020202020204" pitchFamily="34" charset="0"/>
              </a:rPr>
              <a:t>special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i="1" dirty="0" smtClean="0">
                <a:latin typeface="Trebuchet MS" panose="020B0603020202020204" pitchFamily="34" charset="0"/>
              </a:rPr>
              <a:t>places</a:t>
            </a:r>
            <a:r>
              <a:rPr lang="en-US" sz="2400" b="1" dirty="0" smtClean="0">
                <a:latin typeface="Trebuchet MS" panose="020B0603020202020204" pitchFamily="34" charset="0"/>
              </a:rPr>
              <a:t> He has established –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Luke 19:41-44; Matthew 23:37-38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Parallelogram 11"/>
          <p:cNvSpPr/>
          <p:nvPr/>
        </p:nvSpPr>
        <p:spPr>
          <a:xfrm rot="10800000" flipH="1">
            <a:off x="202698" y="0"/>
            <a:ext cx="5675524" cy="1828800"/>
          </a:xfrm>
          <a:prstGeom prst="parallelogram">
            <a:avLst>
              <a:gd name="adj" fmla="val 9328"/>
            </a:avLst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0115" y="1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atin typeface="AR BONNIE" panose="02000000000000000000" pitchFamily="2" charset="0"/>
              </a:rPr>
              <a:t>For God’s People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49" y="650080"/>
            <a:ext cx="57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it was Jerusalem!</a:t>
            </a:r>
            <a:endParaRPr lang="en-US" sz="7200" b="1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800000" flipH="1">
            <a:off x="202698" y="0"/>
            <a:ext cx="5675524" cy="1828800"/>
          </a:xfrm>
          <a:prstGeom prst="parallelogram">
            <a:avLst>
              <a:gd name="adj" fmla="val 9328"/>
            </a:avLst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15" y="1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atin typeface="AR BONNIE" panose="02000000000000000000" pitchFamily="2" charset="0"/>
              </a:rPr>
              <a:t>WHERE’S Your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61" y="6629400"/>
            <a:ext cx="12161838" cy="2286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49" y="650080"/>
            <a:ext cx="57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Jerusalem?</a:t>
            </a:r>
            <a:endParaRPr lang="en-US" sz="7200" b="1" spc="300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0" y="2133600"/>
            <a:ext cx="12129316" cy="4495800"/>
          </a:xfrm>
          <a:prstGeom prst="rect">
            <a:avLst/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394" y="2260461"/>
            <a:ext cx="1165509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latin typeface="Trebuchet MS" panose="020B0603020202020204" pitchFamily="34" charset="0"/>
              </a:rPr>
              <a:t>We all have places that stir memories.</a:t>
            </a:r>
          </a:p>
          <a:p>
            <a:pPr marL="914400" lvl="1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Probably </a:t>
            </a:r>
            <a:r>
              <a:rPr lang="en-US" sz="2400" b="1" dirty="0">
                <a:latin typeface="Trebuchet MS" panose="020B0603020202020204" pitchFamily="34" charset="0"/>
              </a:rPr>
              <a:t>most of us have fond memories of home.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In this way </a:t>
            </a:r>
            <a:r>
              <a:rPr lang="en-US" sz="2800" b="1" u="sng" dirty="0">
                <a:latin typeface="Trebuchet MS" panose="020B0603020202020204" pitchFamily="34" charset="0"/>
              </a:rPr>
              <a:t>the church</a:t>
            </a:r>
            <a:r>
              <a:rPr lang="en-US" sz="2800" b="1" dirty="0">
                <a:latin typeface="Trebuchet MS" panose="020B0603020202020204" pitchFamily="34" charset="0"/>
              </a:rPr>
              <a:t> should be a very </a:t>
            </a:r>
            <a:r>
              <a:rPr lang="en-US" sz="2800" b="1" dirty="0" smtClean="0">
                <a:latin typeface="Trebuchet MS" panose="020B0603020202020204" pitchFamily="34" charset="0"/>
              </a:rPr>
              <a:t>“</a:t>
            </a:r>
            <a:r>
              <a:rPr lang="en-US" sz="2800" b="1" i="1" dirty="0" smtClean="0">
                <a:latin typeface="Trebuchet MS" panose="020B0603020202020204" pitchFamily="34" charset="0"/>
              </a:rPr>
              <a:t>special</a:t>
            </a:r>
            <a:r>
              <a:rPr lang="en-US" sz="2800" b="1" dirty="0" smtClean="0">
                <a:latin typeface="Trebuchet MS" panose="020B0603020202020204" pitchFamily="34" charset="0"/>
              </a:rPr>
              <a:t> </a:t>
            </a:r>
            <a:r>
              <a:rPr lang="en-US" sz="2800" b="1" i="1" dirty="0" smtClean="0">
                <a:latin typeface="Trebuchet MS" panose="020B0603020202020204" pitchFamily="34" charset="0"/>
              </a:rPr>
              <a:t>place</a:t>
            </a:r>
            <a:r>
              <a:rPr lang="en-US" sz="2800" b="1" i="1" dirty="0">
                <a:latin typeface="Trebuchet MS" panose="020B0603020202020204" pitchFamily="34" charset="0"/>
              </a:rPr>
              <a:t>” </a:t>
            </a:r>
            <a:r>
              <a:rPr lang="en-US" sz="2800" b="1" dirty="0">
                <a:latin typeface="Trebuchet MS" panose="020B0603020202020204" pitchFamily="34" charset="0"/>
              </a:rPr>
              <a:t>for us</a:t>
            </a:r>
            <a:r>
              <a:rPr lang="en-US" sz="2800" b="1" dirty="0" smtClean="0">
                <a:latin typeface="Trebuchet MS" panose="020B0603020202020204" pitchFamily="34" charset="0"/>
              </a:rPr>
              <a:t>.</a:t>
            </a:r>
          </a:p>
          <a:p>
            <a:pPr marL="914400" lvl="1" indent="-45720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Trebuchet MS" panose="020B0603020202020204" pitchFamily="34" charset="0"/>
              </a:rPr>
              <a:t>Because the church is </a:t>
            </a:r>
            <a:r>
              <a:rPr lang="en-US" sz="2400" b="1" u="sng" dirty="0" smtClean="0">
                <a:latin typeface="Trebuchet MS" panose="020B0603020202020204" pitchFamily="34" charset="0"/>
              </a:rPr>
              <a:t>our Jerusalem</a:t>
            </a:r>
            <a:r>
              <a:rPr lang="en-US" sz="2400" b="1" dirty="0" smtClean="0">
                <a:latin typeface="Trebuchet MS" panose="020B0603020202020204" pitchFamily="34" charset="0"/>
              </a:rPr>
              <a:t>: </a:t>
            </a:r>
            <a:r>
              <a:rPr lang="en-US" sz="24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Hebrews 12:22-24</a:t>
            </a:r>
            <a:endParaRPr lang="en-US" sz="24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61838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2" y="0"/>
            <a:ext cx="12161838" cy="7620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27000">
            <a:solidFill>
              <a:srgbClr val="166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10800000" flipH="1">
            <a:off x="202698" y="0"/>
            <a:ext cx="5675524" cy="1828800"/>
          </a:xfrm>
          <a:prstGeom prst="parallelogram">
            <a:avLst>
              <a:gd name="adj" fmla="val 9328"/>
            </a:avLst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0115" y="1"/>
            <a:ext cx="45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latin typeface="AR BONNIE" panose="02000000000000000000" pitchFamily="2" charset="0"/>
              </a:rPr>
              <a:t>WHERE’S Your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61" y="6629400"/>
            <a:ext cx="12161838" cy="228600"/>
          </a:xfrm>
          <a:prstGeom prst="rect">
            <a:avLst/>
          </a:prstGeom>
          <a:solidFill>
            <a:srgbClr val="16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349" y="650080"/>
            <a:ext cx="5793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300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Jerusalem?</a:t>
            </a:r>
            <a:endParaRPr lang="en-US" sz="7200" b="1" spc="300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0" y="2133600"/>
            <a:ext cx="12129316" cy="4495800"/>
          </a:xfrm>
          <a:prstGeom prst="rect">
            <a:avLst/>
          </a:prstGeom>
          <a:solidFill>
            <a:srgbClr val="D6C33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lang="en-US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394" y="2139289"/>
            <a:ext cx="1165509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n-US" sz="3200" b="1" dirty="0">
                <a:latin typeface="Trebuchet MS" panose="020B0603020202020204" pitchFamily="34" charset="0"/>
              </a:rPr>
              <a:t>The Church </a:t>
            </a:r>
            <a:r>
              <a:rPr lang="en-US" sz="3200" b="1" dirty="0" smtClean="0">
                <a:latin typeface="Trebuchet MS" panose="020B0603020202020204" pitchFamily="34" charset="0"/>
              </a:rPr>
              <a:t>is </a:t>
            </a:r>
            <a:r>
              <a:rPr lang="en-US" sz="3200" b="1" dirty="0">
                <a:latin typeface="Trebuchet MS" panose="020B0603020202020204" pitchFamily="34" charset="0"/>
              </a:rPr>
              <a:t>a</a:t>
            </a:r>
            <a:r>
              <a:rPr lang="en-US" sz="3200" b="1" dirty="0" smtClean="0">
                <a:latin typeface="Trebuchet MS" panose="020B0603020202020204" pitchFamily="34" charset="0"/>
              </a:rPr>
              <a:t> Special Place Where . . . </a:t>
            </a:r>
            <a:endParaRPr lang="en-US" sz="3200" b="1" dirty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We are added upon being saved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Acts 2:38, 47; 1 Cor 12:12</a:t>
            </a:r>
            <a:endParaRPr lang="en-US" sz="2800" b="1" dirty="0" smtClean="0"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We </a:t>
            </a:r>
            <a:r>
              <a:rPr lang="en-US" sz="2800" b="1" dirty="0">
                <a:latin typeface="Trebuchet MS" panose="020B0603020202020204" pitchFamily="34" charset="0"/>
              </a:rPr>
              <a:t>are </a:t>
            </a:r>
            <a:r>
              <a:rPr lang="en-US" sz="2800" b="1" dirty="0" smtClean="0">
                <a:latin typeface="Trebuchet MS" panose="020B0603020202020204" pitchFamily="34" charset="0"/>
              </a:rPr>
              <a:t>loved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1 </a:t>
            </a:r>
            <a:r>
              <a:rPr lang="en-US" sz="2800" b="1" dirty="0">
                <a:solidFill>
                  <a:srgbClr val="16663F"/>
                </a:solidFill>
                <a:latin typeface="Trebuchet MS" panose="020B0603020202020204" pitchFamily="34" charset="0"/>
              </a:rPr>
              <a:t>John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4:21;  2 Peter 1:7-10</a:t>
            </a:r>
            <a:endParaRPr lang="en-US" sz="28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We </a:t>
            </a:r>
            <a:r>
              <a:rPr lang="en-US" sz="2800" b="1" dirty="0">
                <a:latin typeface="Trebuchet MS" panose="020B0603020202020204" pitchFamily="34" charset="0"/>
              </a:rPr>
              <a:t>are </a:t>
            </a:r>
            <a:r>
              <a:rPr lang="en-US" sz="2800" b="1" dirty="0" smtClean="0">
                <a:latin typeface="Trebuchet MS" panose="020B0603020202020204" pitchFamily="34" charset="0"/>
              </a:rPr>
              <a:t>cared for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1 </a:t>
            </a:r>
            <a:r>
              <a:rPr lang="en-US" sz="2800" b="1" dirty="0">
                <a:solidFill>
                  <a:srgbClr val="16663F"/>
                </a:solidFill>
                <a:latin typeface="Trebuchet MS" panose="020B0603020202020204" pitchFamily="34" charset="0"/>
              </a:rPr>
              <a:t>Corinthians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12:25-26</a:t>
            </a:r>
            <a:endParaRPr lang="en-US" sz="28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We </a:t>
            </a:r>
            <a:r>
              <a:rPr lang="en-US" sz="2800" b="1" dirty="0">
                <a:latin typeface="Trebuchet MS" panose="020B0603020202020204" pitchFamily="34" charset="0"/>
              </a:rPr>
              <a:t>are </a:t>
            </a:r>
            <a:r>
              <a:rPr lang="en-US" sz="2800" b="1" dirty="0" smtClean="0">
                <a:latin typeface="Trebuchet MS" panose="020B0603020202020204" pitchFamily="34" charset="0"/>
              </a:rPr>
              <a:t>helped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Acts 4:32-37; Acts 20:35; 1 John 3:17-18</a:t>
            </a:r>
            <a:endParaRPr lang="en-US" sz="28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</a:rPr>
              <a:t>We can develop spiritually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2 Peter 3:18; Romans 14:19</a:t>
            </a:r>
          </a:p>
          <a:p>
            <a:pPr marL="914400" lvl="1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 can worship a loving God – </a:t>
            </a:r>
            <a:r>
              <a:rPr lang="en-US" sz="2800" b="1" dirty="0" smtClean="0">
                <a:solidFill>
                  <a:srgbClr val="16663F"/>
                </a:solidFill>
                <a:latin typeface="Trebuchet MS" panose="020B0603020202020204" pitchFamily="34" charset="0"/>
              </a:rPr>
              <a:t>Matt 4:10; Jn 4:24; Heb 10:25</a:t>
            </a:r>
            <a:endParaRPr lang="en-US" sz="2800" b="1" dirty="0">
              <a:solidFill>
                <a:srgbClr val="16663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1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433</Words>
  <Application>Microsoft Office PowerPoint</Application>
  <PresentationFormat>Custom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Road to Perdition</vt:lpstr>
      <vt:lpstr>Edwardian Script ITC</vt:lpstr>
      <vt:lpstr>Berlin Sans FB Demi</vt:lpstr>
      <vt:lpstr>AR BONNIE</vt:lpstr>
      <vt:lpstr>Calibri</vt:lpstr>
      <vt:lpstr>Wingdings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 Milam</dc:creator>
  <cp:lastModifiedBy>Danville Church</cp:lastModifiedBy>
  <cp:revision>57</cp:revision>
  <dcterms:created xsi:type="dcterms:W3CDTF">2011-08-12T13:14:25Z</dcterms:created>
  <dcterms:modified xsi:type="dcterms:W3CDTF">2015-12-13T23:06:28Z</dcterms:modified>
</cp:coreProperties>
</file>