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67" r:id="rId8"/>
    <p:sldId id="268" r:id="rId9"/>
    <p:sldId id="259" r:id="rId10"/>
  </p:sldIdLst>
  <p:sldSz cx="12161838" cy="6858000"/>
  <p:notesSz cx="6858000" cy="9144000"/>
  <p:embeddedFontLst>
    <p:embeddedFont>
      <p:font typeface="Kristen ITC" panose="03050502040202030202" pitchFamily="66" charset="0"/>
      <p:regular r:id="rId11"/>
    </p:embeddedFont>
    <p:embeddedFont>
      <p:font typeface="Cooper Black" panose="0208090404030B020404" pitchFamily="18" charset="0"/>
      <p:regular r:id="rId12"/>
    </p:embeddedFont>
    <p:embeddedFont>
      <p:font typeface="Copperplate Gothic Light" panose="020E05070202060204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9900"/>
    <a:srgbClr val="631C60"/>
    <a:srgbClr val="FFFFD5"/>
    <a:srgbClr val="DE0000"/>
    <a:srgbClr val="FFFF66"/>
    <a:srgbClr val="009900"/>
    <a:srgbClr val="1A57A8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4F36-A614-4343-B19D-0FD303942512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14" y="811310"/>
            <a:ext cx="1165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1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whoever hears these sayings of Mine, and does them, I will liken him to a wise man who built his house on the rock: 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and the rain descended, the floods came, and the winds blew and beat on that house; and it did not fall, for it was founded on the rock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everyone who hears these sayings of Mine, and does not do them, will be like a foolish man who built his house on the sand: 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and the rain descended, the floods came, and the winds blew and beat on that house; and it fell. And great was its fall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And so it was, when Jesus had ended these sayings, that the people were astonished at His teaching, 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for He taught them as one having authority, and not as the scribes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61838" cy="1015663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90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Matthew 7:24-29</a:t>
            </a:r>
            <a:endParaRPr lang="en-US" sz="6000" b="1" cap="none" spc="600" dirty="0">
              <a:ln w="1905"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48" y="2128882"/>
            <a:ext cx="8215154" cy="472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8278" y="0"/>
            <a:ext cx="12216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Schools Of Thought Regarding Human Moral Responsibility</a:t>
            </a:r>
            <a:endParaRPr lang="en-US" sz="24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719" y="1905000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  <a:cs typeface="Arial" panose="020B0604020202020204" pitchFamily="34" charset="0"/>
              </a:rPr>
              <a:t>Nihilism:</a:t>
            </a:r>
            <a:r>
              <a:rPr lang="en-US" sz="2000" b="1" spc="300" dirty="0" smtClean="0">
                <a:latin typeface="Copperplate Gothic Light" panose="020E05070202060204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God—no laws, no rules for human conduct!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one is a law unto himself!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719" y="1456575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  <a:cs typeface="Arial" panose="020B0604020202020204" pitchFamily="34" charset="0"/>
              </a:rPr>
              <a:t>Relativism:</a:t>
            </a:r>
            <a:r>
              <a:rPr lang="en-US" sz="2000" b="1" spc="300" dirty="0" smtClean="0">
                <a:latin typeface="Copperplate Gothic Light" panose="020E05070202060204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Joseph Fletcher’s “situation ethics.”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conduct is relative to the circumstances and not based upon any “fixed” law!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7726" y="873948"/>
            <a:ext cx="3810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  <a:cs typeface="Arial" panose="020B0604020202020204" pitchFamily="34" charset="0"/>
              </a:rPr>
              <a:t>Absolutism:</a:t>
            </a:r>
            <a:r>
              <a:rPr lang="en-US" sz="2000" b="1" spc="300" dirty="0" smtClean="0">
                <a:latin typeface="Copperplate Gothic Light" panose="020E05070202060204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affirms that there is an absolute, objective standard of right and wrong.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that this “code of moral conduct” is set forth in the Bible—the Word of God!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is: there are some things that </a:t>
            </a:r>
            <a:r>
              <a:rPr lang="en-US" b="1" u="sng" spc="3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</a:t>
            </a:r>
            <a:r>
              <a:rPr lang="en-US" b="1" spc="3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done or avoided!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2" y="0"/>
            <a:ext cx="9143245" cy="4681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6990"/>
          <a:stretch/>
        </p:blipFill>
        <p:spPr>
          <a:xfrm>
            <a:off x="631824" y="5181600"/>
            <a:ext cx="10896600" cy="1216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719" y="2514600"/>
            <a:ext cx="2590800" cy="1692771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Cooper Black" panose="0208090404030B020404" pitchFamily="18" charset="0"/>
              </a:rPr>
              <a:t>MUST:</a:t>
            </a:r>
            <a:r>
              <a:rPr lang="en-US" sz="3200" dirty="0" smtClean="0"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Cooper Black" panose="0208090404030B020404" pitchFamily="18" charset="0"/>
              </a:rPr>
              <a:t>“A Command; required by law!”</a:t>
            </a:r>
            <a:endParaRPr lang="en-US" sz="2400" dirty="0"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9295" y="2499360"/>
            <a:ext cx="2590800" cy="1692771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Cooper Black" panose="0208090404030B020404" pitchFamily="18" charset="0"/>
              </a:rPr>
              <a:t>OPTION:</a:t>
            </a:r>
            <a:r>
              <a:rPr lang="en-US" sz="3200" dirty="0" smtClean="0"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Cooper Black" panose="0208090404030B020404" pitchFamily="18" charset="0"/>
              </a:rPr>
              <a:t>“a choice; an opinion, either/or!”</a:t>
            </a:r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925" y="4343400"/>
            <a:ext cx="11582400" cy="1508105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God took the man and put him in the Garden of Eden to work it and take care of it.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God commanded the man, y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free to eat from any tree in the garden;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200" b="1" u="sng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not eat from the tree of the knowledge of good and evil, for when you eat from it you will certainly die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 (Gen 2:15-17, NIV)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12" y="4356076"/>
            <a:ext cx="11582400" cy="1692771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“For the generations to come every male among you who is eight days old </a:t>
            </a:r>
            <a:r>
              <a:rPr lang="en-US" sz="3200" b="1" u="sng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circumcised, including those born in your household or bought with money from a foreigner—those who are not your offspring. 13 Whether born in your household or bought with your money, they </a:t>
            </a:r>
            <a:r>
              <a:rPr lang="en-US" sz="3200" b="1" u="sng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circumcised. ”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(Gen 17:12-13, NIV)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9571" y="5750004"/>
            <a:ext cx="7821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905"/>
                <a:solidFill>
                  <a:srgbClr val="FF9900"/>
                </a:solidFill>
                <a:effectLst>
                  <a:glow rad="635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 is </a:t>
            </a:r>
            <a:r>
              <a:rPr lang="en-US" sz="6600" b="1" u="sng" cap="none" spc="300" dirty="0" smtClean="0">
                <a:ln w="1905"/>
                <a:solidFill>
                  <a:srgbClr val="FF9900"/>
                </a:solidFill>
                <a:effectLst>
                  <a:glow rad="63500">
                    <a:schemeClr val="tx1"/>
                  </a:glow>
                </a:effectLst>
              </a:rPr>
              <a:t>NOT</a:t>
            </a:r>
            <a:r>
              <a:rPr lang="en-US" sz="6600" b="1" cap="none" spc="300" dirty="0" smtClean="0">
                <a:ln w="1905"/>
                <a:solidFill>
                  <a:srgbClr val="FF9900"/>
                </a:solidFill>
                <a:effectLst>
                  <a:glow rad="635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300" dirty="0" smtClean="0">
                <a:ln w="1905"/>
                <a:solidFill>
                  <a:srgbClr val="FF9900"/>
                </a:solidFill>
                <a:effectLst>
                  <a:glow rad="635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Option</a:t>
            </a:r>
            <a:endParaRPr lang="en-US" sz="5400" b="1" cap="none" spc="300" dirty="0">
              <a:ln w="1905"/>
              <a:solidFill>
                <a:srgbClr val="FF9900"/>
              </a:solidFill>
              <a:effectLst>
                <a:glow rad="635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7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437E-6 2.96296E-6 L -4.73437E-6 -0.6210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311E-6 3.33333E-6 L -0.00027 -0.35139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471" y="252241"/>
            <a:ext cx="1126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We </a:t>
            </a:r>
            <a:r>
              <a:rPr lang="en-US" sz="4000" b="1" u="sng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Must</a:t>
            </a:r>
            <a:r>
              <a:rPr lang="en-US" sz="4000" b="1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 Be Born </a:t>
            </a:r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Again </a:t>
            </a:r>
            <a:r>
              <a:rPr lang="en-US" sz="32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(Jn 3:1-7)</a:t>
            </a:r>
            <a:endParaRPr lang="en-US" sz="4000" b="1" spc="300" dirty="0">
              <a:ln>
                <a:solidFill>
                  <a:schemeClr val="bg1"/>
                </a:solidFill>
              </a:ln>
              <a:solidFill>
                <a:srgbClr val="FF9900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15" y="1349514"/>
            <a:ext cx="11862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We </a:t>
            </a:r>
            <a:r>
              <a:rPr lang="en-US" sz="4000" b="1" u="sng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Must</a:t>
            </a:r>
            <a:r>
              <a:rPr lang="en-US" sz="4000" b="1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 </a:t>
            </a:r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Endure Tribulation </a:t>
            </a:r>
            <a:r>
              <a:rPr lang="en-US" sz="32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(Ac 14:22)</a:t>
            </a:r>
            <a:endParaRPr lang="en-US" sz="4000" b="1" spc="300" dirty="0">
              <a:ln>
                <a:solidFill>
                  <a:schemeClr val="bg1"/>
                </a:solidFill>
              </a:ln>
              <a:solidFill>
                <a:srgbClr val="FF9900"/>
              </a:solidFill>
              <a:latin typeface="Kristen ITC" panose="0305050204020203020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918" y="2492514"/>
            <a:ext cx="11724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We </a:t>
            </a:r>
            <a:r>
              <a:rPr lang="en-US" sz="4000" b="1" u="sng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Must</a:t>
            </a:r>
            <a:r>
              <a:rPr lang="en-US" sz="4000" b="1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 </a:t>
            </a:r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Forgive Others </a:t>
            </a:r>
            <a:r>
              <a:rPr lang="en-US" sz="32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(Col 3:13)</a:t>
            </a:r>
            <a:endParaRPr lang="en-US" sz="4000" b="1" spc="300" dirty="0">
              <a:ln>
                <a:solidFill>
                  <a:schemeClr val="bg1"/>
                </a:solidFill>
              </a:ln>
              <a:solidFill>
                <a:srgbClr val="FF9900"/>
              </a:solidFill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730" y="3635514"/>
            <a:ext cx="11724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We </a:t>
            </a:r>
            <a:r>
              <a:rPr lang="en-US" sz="4000" b="1" u="sng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Must</a:t>
            </a:r>
            <a:r>
              <a:rPr lang="en-US" sz="4000" b="1" spc="30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 </a:t>
            </a:r>
            <a:r>
              <a:rPr lang="en-US" sz="40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Face The Judgment </a:t>
            </a:r>
            <a:r>
              <a:rPr lang="en-US" sz="3200" b="1" spc="300" dirty="0" smtClean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Kristen ITC" panose="03050502040202030202" pitchFamily="66" charset="0"/>
              </a:rPr>
              <a:t>(2 Cor 5:10)</a:t>
            </a:r>
            <a:endParaRPr lang="en-US" sz="4000" b="1" spc="300" dirty="0">
              <a:ln>
                <a:solidFill>
                  <a:schemeClr val="bg1"/>
                </a:solidFill>
              </a:ln>
              <a:solidFill>
                <a:srgbClr val="FF9900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125" y="5257800"/>
            <a:ext cx="9144000" cy="954107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not marvel that I said to you, 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800" b="1" u="sng" spc="3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 born again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904" y="4826912"/>
            <a:ext cx="9144000" cy="138499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exhorting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them to continue in the faith, and saying, w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800" b="1" u="sng" spc="3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through many tribulations enter the kingdom of God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7652" y="4863405"/>
            <a:ext cx="9144000" cy="138499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one another, and forgiving one another, if anyone has a complaint against another; even as Christ forgave you, so you also </a:t>
            </a:r>
            <a:r>
              <a:rPr lang="en-US" sz="2800" b="1" u="sng" spc="3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823" y="4826912"/>
            <a:ext cx="9144000" cy="1815882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we </a:t>
            </a:r>
            <a:r>
              <a:rPr lang="en-US" sz="2800" b="1" u="sng" spc="3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all appear before the judgment seat of Christ, that each one may receive the things done in the body, according to what he has done, whether good or bad.</a:t>
            </a:r>
          </a:p>
        </p:txBody>
      </p:sp>
    </p:spTree>
    <p:extLst>
      <p:ext uri="{BB962C8B-B14F-4D97-AF65-F5344CB8AC3E}">
        <p14:creationId xmlns:p14="http://schemas.microsoft.com/office/powerpoint/2010/main" val="37863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4" grpId="0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414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Kristen ITC</vt:lpstr>
      <vt:lpstr>Cooper Black</vt:lpstr>
      <vt:lpstr>Copperplate Gothic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Loy Milam</dc:creator>
  <cp:lastModifiedBy>Danville Church</cp:lastModifiedBy>
  <cp:revision>62</cp:revision>
  <dcterms:created xsi:type="dcterms:W3CDTF">2011-08-12T13:14:25Z</dcterms:created>
  <dcterms:modified xsi:type="dcterms:W3CDTF">2015-12-06T13:55:22Z</dcterms:modified>
</cp:coreProperties>
</file>