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85" r:id="rId6"/>
    <p:sldId id="268" r:id="rId7"/>
    <p:sldId id="269" r:id="rId8"/>
    <p:sldId id="270" r:id="rId9"/>
    <p:sldId id="281" r:id="rId10"/>
    <p:sldId id="283" r:id="rId11"/>
    <p:sldId id="262" r:id="rId12"/>
  </p:sldIdLst>
  <p:sldSz cx="12192000" cy="6858000"/>
  <p:notesSz cx="6858000" cy="9144000"/>
  <p:embeddedFontLst>
    <p:embeddedFont>
      <p:font typeface="Monotype Corsiva" panose="03010101010201010101" pitchFamily="66" charset="0"/>
      <p:italic r:id="rId13"/>
    </p:embeddedFont>
    <p:embeddedFont>
      <p:font typeface="Baskerville Old Face" panose="02020602080505020303" pitchFamily="18" charset="0"/>
      <p:regular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orient="horz" pos="2169">
          <p15:clr>
            <a:srgbClr val="A4A3A4"/>
          </p15:clr>
        </p15:guide>
        <p15:guide id="4" orient="horz" pos="21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3435"/>
    <a:srgbClr val="FFFFCC"/>
    <a:srgbClr val="FFFF99"/>
    <a:srgbClr val="EAEAEA"/>
    <a:srgbClr val="F8F8F8"/>
    <a:srgbClr val="FF3F3F"/>
    <a:srgbClr val="F2D40B"/>
    <a:srgbClr val="FFFF00"/>
    <a:srgbClr val="B61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75" d="100"/>
          <a:sy n="75" d="100"/>
        </p:scale>
        <p:origin x="-318" y="-84"/>
      </p:cViewPr>
      <p:guideLst>
        <p:guide orient="horz" pos="2160"/>
        <p:guide orient="horz" pos="2169"/>
        <p:guide orient="horz" pos="215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9004079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7799235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89925013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07866835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4F238B-B3B5-4D5D-AC34-30DB94D37840}" type="datetimeFigureOut">
              <a:rPr lang="en-US" smtClean="0"/>
              <a:t>12/20/2015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111825426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4F238B-B3B5-4D5D-AC34-30DB94D37840}" type="datetimeFigureOut">
              <a:rPr lang="en-US" smtClean="0"/>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02561402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4F238B-B3B5-4D5D-AC34-30DB94D37840}" type="datetimeFigureOut">
              <a:rPr lang="en-US" smtClean="0"/>
              <a:t>12/20/2015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82204410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F238B-B3B5-4D5D-AC34-30DB94D37840}" type="datetimeFigureOut">
              <a:rPr lang="en-US" smtClean="0"/>
              <a:t>12/20/2015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7821808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F238B-B3B5-4D5D-AC34-30DB94D37840}" type="datetimeFigureOut">
              <a:rPr lang="en-US" smtClean="0"/>
              <a:t>12/20/2015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89043750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F238B-B3B5-4D5D-AC34-30DB94D37840}" type="datetimeFigureOut">
              <a:rPr lang="en-US" smtClean="0"/>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6688930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F238B-B3B5-4D5D-AC34-30DB94D37840}" type="datetimeFigureOut">
              <a:rPr lang="en-US" smtClean="0"/>
              <a:t>12/20/2015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27099594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F238B-B3B5-4D5D-AC34-30DB94D37840}" type="datetimeFigureOut">
              <a:rPr lang="en-US" smtClean="0"/>
              <a:t>12/20/2015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21398-6BE6-4040-AF45-E0A3CBD30186}" type="slidenum">
              <a:rPr lang="en-US" smtClean="0"/>
              <a:t>‹#›</a:t>
            </a:fld>
            <a:endParaRPr lang="en-US"/>
          </a:p>
        </p:txBody>
      </p:sp>
    </p:spTree>
    <p:extLst>
      <p:ext uri="{BB962C8B-B14F-4D97-AF65-F5344CB8AC3E}">
        <p14:creationId xmlns:p14="http://schemas.microsoft.com/office/powerpoint/2010/main" val="1493876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81309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47740"/>
      </p:ext>
    </p:extLst>
  </p:cSld>
  <p:clrMapOvr>
    <a:masterClrMapping/>
  </p:clrMapOvr>
  <mc:AlternateContent xmlns:mc="http://schemas.openxmlformats.org/markup-compatibility/2006" xmlns:p14="http://schemas.microsoft.com/office/powerpoint/2010/main">
    <mc:Choice Requires="p14">
      <p:transition spd="slow" p14:dur="175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030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761" y="765858"/>
            <a:ext cx="11792197" cy="6340197"/>
          </a:xfrm>
          <a:prstGeom prst="rect">
            <a:avLst/>
          </a:prstGeom>
          <a:noFill/>
        </p:spPr>
        <p:txBody>
          <a:bodyPr wrap="square" rtlCol="0">
            <a:spAutoFit/>
          </a:bodyPr>
          <a:lstStyle/>
          <a:p>
            <a:r>
              <a:rPr lang="en-US" sz="2800" b="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18 </a:t>
            </a:r>
            <a:r>
              <a:rPr lang="en-US" sz="2800" b="1" dirty="0" smtClean="0">
                <a:latin typeface="Arial" panose="020B0604020202020204" pitchFamily="34" charset="0"/>
                <a:cs typeface="Arial" panose="020B0604020202020204" pitchFamily="34" charset="0"/>
              </a:rPr>
              <a:t>Therefore </a:t>
            </a:r>
            <a:r>
              <a:rPr lang="en-US" sz="2800" b="1" dirty="0">
                <a:latin typeface="Arial" panose="020B0604020202020204" pitchFamily="34" charset="0"/>
                <a:cs typeface="Arial" panose="020B0604020202020204" pitchFamily="34" charset="0"/>
              </a:rPr>
              <a:t>hear the parable of the sower: </a:t>
            </a:r>
            <a:r>
              <a:rPr lang="en-US" sz="2800" b="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r>
              <a:rPr lang="en-US" sz="2800" b="1" baseline="300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When anyone hears the word of the kingdom, and does not understand it, then the wicked one comes and snatches away what was sown in his heart. This is he who received seed by the wayside. </a:t>
            </a:r>
            <a:r>
              <a:rPr lang="en-US" sz="28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20 </a:t>
            </a:r>
            <a:r>
              <a:rPr lang="en-US" sz="2800" b="1" dirty="0">
                <a:latin typeface="Arial" panose="020B0604020202020204" pitchFamily="34" charset="0"/>
                <a:cs typeface="Arial" panose="020B0604020202020204" pitchFamily="34" charset="0"/>
              </a:rPr>
              <a:t>But he who received the seed on stony places, this is he who hears the word and immediately receives it with joy; </a:t>
            </a:r>
            <a:r>
              <a:rPr lang="en-US" sz="28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21 </a:t>
            </a:r>
            <a:r>
              <a:rPr lang="en-US" sz="2800" b="1" dirty="0">
                <a:latin typeface="Arial" panose="020B0604020202020204" pitchFamily="34" charset="0"/>
                <a:cs typeface="Arial" panose="020B0604020202020204" pitchFamily="34" charset="0"/>
              </a:rPr>
              <a:t>yet he has no root in himself, but endures only for a while. For when tribulation or persecution arises because of the word, immediately he stumbles. </a:t>
            </a:r>
            <a:r>
              <a:rPr lang="en-US" sz="28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22</a:t>
            </a:r>
            <a:r>
              <a:rPr lang="en-US" sz="2800" b="1" baseline="30000" dirty="0">
                <a:ln>
                  <a:solidFill>
                    <a:srgbClr val="C00000"/>
                  </a:solidFill>
                </a:ln>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Now he who received seed among the thorns is he who hears the word, and the cares of this world and the deceitfulness of riches choke the word, and he becomes unfruitful. </a:t>
            </a:r>
            <a:r>
              <a:rPr lang="en-US" sz="28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23 </a:t>
            </a:r>
            <a:r>
              <a:rPr lang="en-US" sz="2800" b="1" dirty="0">
                <a:latin typeface="Arial" panose="020B0604020202020204" pitchFamily="34" charset="0"/>
                <a:cs typeface="Arial" panose="020B0604020202020204" pitchFamily="34" charset="0"/>
              </a:rPr>
              <a:t>But he who received seed on the good ground is he who hears the word and understands it, who indeed bears fruit and produces: some a hundredfold, some sixty, some thirty</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
        <p:nvSpPr>
          <p:cNvPr id="3" name="Rectangle 2"/>
          <p:cNvSpPr/>
          <p:nvPr/>
        </p:nvSpPr>
        <p:spPr>
          <a:xfrm>
            <a:off x="2800305" y="0"/>
            <a:ext cx="6619121"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600" dirty="0" smtClean="0">
                <a:ln w="11430">
                  <a:solidFill>
                    <a:srgbClr val="667EBE"/>
                  </a:solidFill>
                </a:ln>
                <a:effectLst>
                  <a:outerShdw blurRad="50800" dist="39000" dir="5460000" algn="tl">
                    <a:srgbClr val="000000">
                      <a:alpha val="38000"/>
                    </a:srgbClr>
                  </a:outerShdw>
                </a:effectLst>
                <a:latin typeface="Monotype Corsiva" panose="03010101010201010101" pitchFamily="66" charset="0"/>
              </a:rPr>
              <a:t>Matthew 13:18-23</a:t>
            </a:r>
            <a:endParaRPr lang="en-US" sz="6000" b="1" cap="none" spc="600" dirty="0">
              <a:ln w="11430">
                <a:solidFill>
                  <a:srgbClr val="667EBE"/>
                </a:solidFill>
              </a:ln>
              <a:effectLst>
                <a:outerShdw blurRad="50800" dist="39000" dir="5460000" algn="tl">
                  <a:srgbClr val="000000">
                    <a:alpha val="38000"/>
                  </a:srgbClr>
                </a:outerShdw>
              </a:effectLst>
              <a:latin typeface="Monotype Corsiva" panose="03010101010201010101" pitchFamily="66" charset="0"/>
            </a:endParaRPr>
          </a:p>
        </p:txBody>
      </p:sp>
    </p:spTree>
    <p:extLst>
      <p:ext uri="{BB962C8B-B14F-4D97-AF65-F5344CB8AC3E}">
        <p14:creationId xmlns:p14="http://schemas.microsoft.com/office/powerpoint/2010/main" val="22217239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12671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87542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875367" y="5682437"/>
            <a:ext cx="8441266" cy="1015663"/>
          </a:xfrm>
          <a:prstGeom prst="rect">
            <a:avLst/>
          </a:prstGeom>
          <a:solidFill>
            <a:srgbClr val="FFFFCC">
              <a:alpha val="85882"/>
            </a:srgbClr>
          </a:solidFill>
          <a:effectLst>
            <a:softEdge rad="127000"/>
          </a:effectLst>
        </p:spPr>
        <p:txBody>
          <a:bodyPr wrap="square" rtlCol="0">
            <a:spAutoFit/>
          </a:bodyPr>
          <a:lstStyle/>
          <a:p>
            <a:pPr algn="ctr"/>
            <a:r>
              <a:rPr lang="en-US" sz="6000" b="1" spc="300" dirty="0" smtClean="0">
                <a:latin typeface="Baskerville Old Face" panose="02020602080505020303" pitchFamily="18" charset="0"/>
              </a:rPr>
              <a:t>The Spirit of Formalism</a:t>
            </a:r>
            <a:endParaRPr lang="en-US" sz="6000" b="1" spc="300" dirty="0">
              <a:latin typeface="Baskerville Old Face" panose="02020602080505020303" pitchFamily="18" charset="0"/>
            </a:endParaRPr>
          </a:p>
        </p:txBody>
      </p:sp>
    </p:spTree>
    <p:extLst>
      <p:ext uri="{BB962C8B-B14F-4D97-AF65-F5344CB8AC3E}">
        <p14:creationId xmlns:p14="http://schemas.microsoft.com/office/powerpoint/2010/main" val="306048709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462983" y="5690215"/>
            <a:ext cx="9267763" cy="1015663"/>
          </a:xfrm>
          <a:prstGeom prst="rect">
            <a:avLst/>
          </a:prstGeom>
          <a:solidFill>
            <a:srgbClr val="FFFFCC">
              <a:alpha val="85882"/>
            </a:srgbClr>
          </a:solidFill>
          <a:effectLst>
            <a:softEdge rad="127000"/>
          </a:effectLst>
        </p:spPr>
        <p:txBody>
          <a:bodyPr wrap="square" rtlCol="0">
            <a:spAutoFit/>
          </a:bodyPr>
          <a:lstStyle/>
          <a:p>
            <a:pPr algn="ctr"/>
            <a:r>
              <a:rPr lang="en-US" sz="6000" b="1" spc="300" dirty="0" smtClean="0">
                <a:latin typeface="Baskerville Old Face" panose="02020602080505020303" pitchFamily="18" charset="0"/>
              </a:rPr>
              <a:t>The Spirit of Compromise</a:t>
            </a:r>
            <a:endParaRPr lang="en-US" sz="6000" b="1" spc="300" dirty="0">
              <a:latin typeface="Baskerville Old Face" panose="02020602080505020303" pitchFamily="18" charset="0"/>
            </a:endParaRPr>
          </a:p>
        </p:txBody>
      </p:sp>
    </p:spTree>
    <p:extLst>
      <p:ext uri="{BB962C8B-B14F-4D97-AF65-F5344CB8AC3E}">
        <p14:creationId xmlns:p14="http://schemas.microsoft.com/office/powerpoint/2010/main" val="322207985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27772" y="5682437"/>
            <a:ext cx="8120280" cy="1015663"/>
          </a:xfrm>
          <a:prstGeom prst="rect">
            <a:avLst/>
          </a:prstGeom>
          <a:solidFill>
            <a:srgbClr val="FFFFCC">
              <a:alpha val="85882"/>
            </a:srgbClr>
          </a:solidFill>
          <a:effectLst>
            <a:softEdge rad="127000"/>
          </a:effectLst>
        </p:spPr>
        <p:txBody>
          <a:bodyPr wrap="square" rtlCol="0">
            <a:spAutoFit/>
          </a:bodyPr>
          <a:lstStyle/>
          <a:p>
            <a:pPr algn="ctr"/>
            <a:r>
              <a:rPr lang="en-US" sz="6000" b="1" spc="300" dirty="0" smtClean="0">
                <a:latin typeface="Baskerville Old Face" panose="02020602080505020303" pitchFamily="18" charset="0"/>
              </a:rPr>
              <a:t>The Spirit of Control</a:t>
            </a:r>
            <a:endParaRPr lang="en-US" sz="6000" b="1" spc="300" dirty="0">
              <a:latin typeface="Baskerville Old Face" panose="02020602080505020303" pitchFamily="18" charset="0"/>
            </a:endParaRPr>
          </a:p>
        </p:txBody>
      </p:sp>
    </p:spTree>
    <p:extLst>
      <p:ext uri="{BB962C8B-B14F-4D97-AF65-F5344CB8AC3E}">
        <p14:creationId xmlns:p14="http://schemas.microsoft.com/office/powerpoint/2010/main" val="3730641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018365" y="5682436"/>
            <a:ext cx="10155269" cy="1015663"/>
          </a:xfrm>
          <a:prstGeom prst="rect">
            <a:avLst/>
          </a:prstGeom>
          <a:solidFill>
            <a:srgbClr val="FFFFCC">
              <a:alpha val="85882"/>
            </a:srgbClr>
          </a:solidFill>
          <a:effectLst>
            <a:softEdge rad="127000"/>
          </a:effectLst>
        </p:spPr>
        <p:txBody>
          <a:bodyPr wrap="square" rtlCol="0">
            <a:spAutoFit/>
          </a:bodyPr>
          <a:lstStyle/>
          <a:p>
            <a:pPr algn="ctr"/>
            <a:r>
              <a:rPr lang="en-US" sz="6000" b="1" spc="300" dirty="0" smtClean="0">
                <a:latin typeface="Baskerville Old Face" panose="02020602080505020303" pitchFamily="18" charset="0"/>
              </a:rPr>
              <a:t>The Spirit of Traditionalism</a:t>
            </a:r>
            <a:endParaRPr lang="en-US" sz="6000" b="1" spc="300" dirty="0">
              <a:latin typeface="Baskerville Old Face" panose="02020602080505020303" pitchFamily="18" charset="0"/>
            </a:endParaRPr>
          </a:p>
        </p:txBody>
      </p:sp>
    </p:spTree>
    <p:extLst>
      <p:ext uri="{BB962C8B-B14F-4D97-AF65-F5344CB8AC3E}">
        <p14:creationId xmlns:p14="http://schemas.microsoft.com/office/powerpoint/2010/main" val="14062578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56458" y="5682437"/>
            <a:ext cx="9861176" cy="1015663"/>
          </a:xfrm>
          <a:prstGeom prst="rect">
            <a:avLst/>
          </a:prstGeom>
          <a:solidFill>
            <a:srgbClr val="FFFFCC">
              <a:alpha val="85882"/>
            </a:srgbClr>
          </a:solidFill>
          <a:effectLst>
            <a:softEdge rad="127000"/>
          </a:effectLst>
        </p:spPr>
        <p:txBody>
          <a:bodyPr wrap="square" rtlCol="0">
            <a:spAutoFit/>
          </a:bodyPr>
          <a:lstStyle/>
          <a:p>
            <a:pPr algn="ctr"/>
            <a:r>
              <a:rPr lang="en-US" sz="6000" b="1" spc="300" dirty="0" smtClean="0">
                <a:latin typeface="Baskerville Old Face" panose="02020602080505020303" pitchFamily="18" charset="0"/>
              </a:rPr>
              <a:t>The Spirit of “Not Too . . .”</a:t>
            </a:r>
            <a:endParaRPr lang="en-US" sz="6000" b="1" spc="300" dirty="0">
              <a:latin typeface="Baskerville Old Face" panose="02020602080505020303" pitchFamily="18" charset="0"/>
            </a:endParaRPr>
          </a:p>
        </p:txBody>
      </p:sp>
    </p:spTree>
    <p:extLst>
      <p:ext uri="{BB962C8B-B14F-4D97-AF65-F5344CB8AC3E}">
        <p14:creationId xmlns:p14="http://schemas.microsoft.com/office/powerpoint/2010/main" val="227072084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TotalTime>
  <Words>28</Words>
  <Application>Microsoft Office PowerPoint</Application>
  <PresentationFormat>Custom</PresentationFormat>
  <Paragraphs>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Monotype Corsiva</vt:lpstr>
      <vt:lpstr>Baskerville Old Face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Danville Church</cp:lastModifiedBy>
  <cp:revision>109</cp:revision>
  <dcterms:created xsi:type="dcterms:W3CDTF">2014-08-19T14:33:59Z</dcterms:created>
  <dcterms:modified xsi:type="dcterms:W3CDTF">2015-12-20T13:46:42Z</dcterms:modified>
</cp:coreProperties>
</file>