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2" r:id="rId2"/>
    <p:sldId id="263" r:id="rId3"/>
    <p:sldId id="264" r:id="rId4"/>
    <p:sldId id="256" r:id="rId5"/>
    <p:sldId id="257" r:id="rId6"/>
    <p:sldId id="258" r:id="rId7"/>
    <p:sldId id="259" r:id="rId8"/>
    <p:sldId id="260" r:id="rId9"/>
    <p:sldId id="261" r:id="rId10"/>
    <p:sldId id="266" r:id="rId11"/>
    <p:sldId id="265" r:id="rId12"/>
  </p:sldIdLst>
  <p:sldSz cx="12161838" cy="6858000"/>
  <p:notesSz cx="6858000" cy="9144000"/>
  <p:embeddedFontLst>
    <p:embeddedFont>
      <p:font typeface="Bernard MT Condensed" panose="02050806060905020404" pitchFamily="18" charset="0"/>
      <p:regular r:id="rId14"/>
    </p:embeddedFont>
    <p:embeddedFont>
      <p:font typeface="Bradley Hand ITC" panose="03070402050302030203" pitchFamily="66" charset="0"/>
      <p:regular r:id="rId15"/>
    </p:embeddedFont>
    <p:embeddedFont>
      <p:font typeface="Curlz MT" panose="04040404050702020202" pitchFamily="82" charset="0"/>
      <p:regular r:id="rId16"/>
    </p:embeddedFont>
    <p:embeddedFont>
      <p:font typeface="Jokerman" panose="04090605060D06020702" pitchFamily="82" charset="0"/>
      <p:regular r:id="rId17"/>
    </p:embeddedFont>
    <p:embeddedFont>
      <p:font typeface="Broadway" panose="04040905080B02020502" pitchFamily="82" charset="0"/>
      <p:regular r:id="rId18"/>
    </p:embeddedFont>
    <p:embeddedFont>
      <p:font typeface="Narkisim" panose="020E0502050101010101" pitchFamily="34" charset="-79"/>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B0C"/>
    <a:srgbClr val="C5D1AC"/>
    <a:srgbClr val="F3F3F3"/>
    <a:srgbClr val="9AB070"/>
    <a:srgbClr val="6E8E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504"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F5640E-9968-4338-9772-048614479115}" type="datetimeFigureOut">
              <a:rPr lang="en-US" smtClean="0"/>
              <a:t>11/29/2015</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535121-ED3F-445C-8845-4598E3B95511}" type="slidenum">
              <a:rPr lang="en-US" smtClean="0"/>
              <a:t>‹#›</a:t>
            </a:fld>
            <a:endParaRPr lang="en-US"/>
          </a:p>
        </p:txBody>
      </p:sp>
    </p:spTree>
    <p:extLst>
      <p:ext uri="{BB962C8B-B14F-4D97-AF65-F5344CB8AC3E}">
        <p14:creationId xmlns:p14="http://schemas.microsoft.com/office/powerpoint/2010/main" val="1404671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535121-ED3F-445C-8845-4598E3B95511}" type="slidenum">
              <a:rPr lang="en-US" smtClean="0"/>
              <a:t>7</a:t>
            </a:fld>
            <a:endParaRPr lang="en-US"/>
          </a:p>
        </p:txBody>
      </p:sp>
    </p:spTree>
    <p:extLst>
      <p:ext uri="{BB962C8B-B14F-4D97-AF65-F5344CB8AC3E}">
        <p14:creationId xmlns:p14="http://schemas.microsoft.com/office/powerpoint/2010/main" val="165239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73F769-CA26-42C2-922F-167279D50842}"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85040349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3F769-CA26-42C2-922F-167279D50842}"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202948515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3F769-CA26-42C2-922F-167279D50842}"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266724713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73F769-CA26-42C2-922F-167279D50842}"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180143701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73F769-CA26-42C2-922F-167279D50842}" type="datetimeFigureOut">
              <a:rPr lang="en-US" smtClean="0"/>
              <a:t>11/29/2015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270422441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73F769-CA26-42C2-922F-167279D50842}"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314454970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73F769-CA26-42C2-922F-167279D50842}" type="datetimeFigureOut">
              <a:rPr lang="en-US" smtClean="0"/>
              <a:t>11/29/2015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1224643458"/>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73F769-CA26-42C2-922F-167279D50842}" type="datetimeFigureOut">
              <a:rPr lang="en-US" smtClean="0"/>
              <a:t>11/29/2015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428612432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73F769-CA26-42C2-922F-167279D50842}" type="datetimeFigureOut">
              <a:rPr lang="en-US" smtClean="0"/>
              <a:t>11/29/2015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141135398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3F769-CA26-42C2-922F-167279D50842}"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298712053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73F769-CA26-42C2-922F-167279D50842}" type="datetimeFigureOut">
              <a:rPr lang="en-US" smtClean="0"/>
              <a:t>11/29/2015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BC344-7628-475A-A372-90D8D239FB1E}" type="slidenum">
              <a:rPr lang="en-US" smtClean="0"/>
              <a:t>‹#›</a:t>
            </a:fld>
            <a:endParaRPr lang="en-US"/>
          </a:p>
        </p:txBody>
      </p:sp>
    </p:spTree>
    <p:extLst>
      <p:ext uri="{BB962C8B-B14F-4D97-AF65-F5344CB8AC3E}">
        <p14:creationId xmlns:p14="http://schemas.microsoft.com/office/powerpoint/2010/main" val="3534522362"/>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3F769-CA26-42C2-922F-167279D50842}" type="datetimeFigureOut">
              <a:rPr lang="en-US" smtClean="0"/>
              <a:t>11/29/2015</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8BC344-7628-475A-A372-90D8D239FB1E}" type="slidenum">
              <a:rPr lang="en-US" smtClean="0"/>
              <a:t>‹#›</a:t>
            </a:fld>
            <a:endParaRPr lang="en-US"/>
          </a:p>
        </p:txBody>
      </p:sp>
    </p:spTree>
    <p:extLst>
      <p:ext uri="{BB962C8B-B14F-4D97-AF65-F5344CB8AC3E}">
        <p14:creationId xmlns:p14="http://schemas.microsoft.com/office/powerpoint/2010/main" val="976906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91564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7207308"/>
      </p:ext>
    </p:extLst>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751844"/>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719" y="914400"/>
            <a:ext cx="11582400" cy="5693866"/>
          </a:xfrm>
          <a:prstGeom prst="rect">
            <a:avLst/>
          </a:prstGeom>
          <a:noFill/>
        </p:spPr>
        <p:txBody>
          <a:bodyPr wrap="square" rtlCol="0">
            <a:spAutoFit/>
          </a:bodyPr>
          <a:lstStyle/>
          <a:p>
            <a:r>
              <a:rPr lang="en-US" sz="28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r>
              <a:rPr lang="en-US" sz="2800" b="1" baseline="300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And He Himself gave some to be apostles, some prophets, some evangelists, and some pastors and teachers, </a:t>
            </a:r>
            <a:r>
              <a:rPr lang="en-US" sz="28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r>
              <a:rPr lang="en-US" sz="2800" b="1" baseline="300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for the equipping of the saints for the work of ministry, for the edifying of the body of Christ, </a:t>
            </a:r>
            <a:r>
              <a:rPr lang="en-US" sz="28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r>
              <a:rPr lang="en-US" sz="2800" b="1" baseline="300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till we all come to the unity of the faith and of the knowledge of the Son of God, to a perfect man, to the measure of the stature of the fullness of Christ; </a:t>
            </a:r>
            <a:r>
              <a:rPr lang="en-US" sz="28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r>
              <a:rPr lang="en-US" sz="2800" b="1" baseline="300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that we should no longer be children, tossed to and fro and carried about with every wind of doctrine, by the trickery of men, in the cunning craftiness of deceitful plotting, </a:t>
            </a:r>
            <a:r>
              <a:rPr lang="en-US" sz="28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15</a:t>
            </a:r>
            <a:r>
              <a:rPr lang="en-US" sz="2800" b="1" i="1" baseline="30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but, speaking the truth in love, may grow up in all things into Him who is the head—Christ— </a:t>
            </a:r>
            <a:r>
              <a:rPr lang="en-US" sz="2800" b="1" i="1" baseline="30000"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r>
              <a:rPr lang="en-US" sz="2800" b="1" baseline="3000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from whom the whole body, joined and knit together by what every joint supplies, according to the effective working by which every part does its share, causes growth of the body for the edifying of itself in love</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p:txBody>
      </p:sp>
      <p:sp>
        <p:nvSpPr>
          <p:cNvPr id="3" name="Rectangle 2"/>
          <p:cNvSpPr/>
          <p:nvPr/>
        </p:nvSpPr>
        <p:spPr>
          <a:xfrm>
            <a:off x="2199753" y="2193"/>
            <a:ext cx="7763920"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spc="600" dirty="0" smtClean="0">
                <a:ln w="0">
                  <a:solidFill>
                    <a:srgbClr val="C00000"/>
                  </a:solidFill>
                </a:ln>
                <a:solidFill>
                  <a:sysClr val="windowText" lastClr="000000"/>
                </a:solidFill>
                <a:effectLst>
                  <a:reflection blurRad="12700" stA="50000" endPos="50000" dist="5000" dir="5400000" sy="-100000" rotWithShape="0"/>
                </a:effectLst>
                <a:latin typeface="Arial" panose="020B0604020202020204" pitchFamily="34" charset="0"/>
                <a:cs typeface="Arial" panose="020B0604020202020204" pitchFamily="34" charset="0"/>
              </a:rPr>
              <a:t>Ephesians 4: 11-16</a:t>
            </a:r>
            <a:endParaRPr lang="en-US" sz="5400" b="1" spc="600" dirty="0">
              <a:ln w="0">
                <a:solidFill>
                  <a:srgbClr val="C00000"/>
                </a:solidFill>
              </a:ln>
              <a:solidFill>
                <a:sysClr val="windowText" lastClr="000000"/>
              </a:solidFill>
              <a:effectLst>
                <a:reflection blurRad="12700" stA="50000" endPos="50000" dist="5000" dir="5400000" sy="-100000"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778803"/>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60786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5547519" y="5486400"/>
            <a:ext cx="5567039" cy="1107996"/>
          </a:xfrm>
          <a:prstGeom prst="rect">
            <a:avLst/>
          </a:prstGeom>
          <a:noFill/>
        </p:spPr>
        <p:txBody>
          <a:bodyPr wrap="square" rtlCol="0">
            <a:spAutoFit/>
          </a:bodyPr>
          <a:lstStyle/>
          <a:p>
            <a:pPr algn="ctr"/>
            <a:r>
              <a:rPr lang="en-US" sz="6600" spc="1500" dirty="0" smtClean="0">
                <a:solidFill>
                  <a:srgbClr val="92D050"/>
                </a:solidFill>
                <a:effectLst>
                  <a:glow rad="38100">
                    <a:srgbClr val="FFFF00"/>
                  </a:glow>
                </a:effectLst>
                <a:latin typeface="Bernard MT Condensed" panose="02050806060905020404" pitchFamily="18" charset="0"/>
              </a:rPr>
              <a:t>IN CHRIST</a:t>
            </a:r>
            <a:endParaRPr lang="en-US" sz="6600" spc="1500" dirty="0">
              <a:solidFill>
                <a:srgbClr val="92D050"/>
              </a:solidFill>
              <a:effectLst>
                <a:glow rad="38100">
                  <a:srgbClr val="FFFF00"/>
                </a:glow>
              </a:effectLst>
              <a:latin typeface="Bernard MT Condensed" panose="02050806060905020404" pitchFamily="18" charset="0"/>
            </a:endParaRPr>
          </a:p>
        </p:txBody>
      </p:sp>
      <p:sp>
        <p:nvSpPr>
          <p:cNvPr id="3" name="TextBox 2"/>
          <p:cNvSpPr txBox="1"/>
          <p:nvPr/>
        </p:nvSpPr>
        <p:spPr>
          <a:xfrm>
            <a:off x="2194719" y="171271"/>
            <a:ext cx="2895600" cy="1200329"/>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Bradley Hand ITC" panose="03070402050302030203" pitchFamily="66" charset="0"/>
                <a:cs typeface="Arial" panose="020B0604020202020204" pitchFamily="34" charset="0"/>
              </a:rPr>
              <a:t>. . . grow </a:t>
            </a:r>
            <a:r>
              <a:rPr lang="en-US" sz="2400" b="1" dirty="0">
                <a:effectLst>
                  <a:outerShdw blurRad="38100" dist="38100" dir="2700000" algn="tl">
                    <a:srgbClr val="000000">
                      <a:alpha val="43137"/>
                    </a:srgbClr>
                  </a:outerShdw>
                </a:effectLst>
                <a:latin typeface="Bradley Hand ITC" panose="03070402050302030203" pitchFamily="66" charset="0"/>
                <a:cs typeface="Arial" panose="020B0604020202020204" pitchFamily="34" charset="0"/>
              </a:rPr>
              <a:t>up in all things into </a:t>
            </a:r>
            <a:r>
              <a:rPr lang="en-US" sz="2400" b="1" dirty="0" smtClean="0">
                <a:effectLst>
                  <a:outerShdw blurRad="38100" dist="38100" dir="2700000" algn="tl">
                    <a:srgbClr val="000000">
                      <a:alpha val="43137"/>
                    </a:srgbClr>
                  </a:outerShdw>
                </a:effectLst>
                <a:latin typeface="Bradley Hand ITC" panose="03070402050302030203" pitchFamily="66" charset="0"/>
                <a:cs typeface="Arial" panose="020B0604020202020204" pitchFamily="34" charset="0"/>
              </a:rPr>
              <a:t>Him . . .</a:t>
            </a:r>
          </a:p>
          <a:p>
            <a:pPr algn="ctr"/>
            <a:r>
              <a:rPr lang="en-US" sz="2400" b="1" dirty="0" smtClean="0">
                <a:effectLst>
                  <a:outerShdw blurRad="38100" dist="38100" dir="2700000" algn="tl">
                    <a:srgbClr val="000000">
                      <a:alpha val="43137"/>
                    </a:srgbClr>
                  </a:outerShdw>
                </a:effectLst>
                <a:latin typeface="Bradley Hand ITC" panose="03070402050302030203" pitchFamily="66" charset="0"/>
                <a:cs typeface="Arial" panose="020B0604020202020204" pitchFamily="34" charset="0"/>
              </a:rPr>
              <a:t>Ephesians 4:15</a:t>
            </a:r>
            <a:endParaRPr lang="en-US" sz="2400" dirty="0">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val="3004537909"/>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ppt_x</p:attrName>
                                        </p:attrNameLst>
                                      </p:cBhvr>
                                      <p:tavLst>
                                        <p:tav tm="0">
                                          <p:val>
                                            <p:strVal val="#ppt_x"/>
                                          </p:val>
                                        </p:tav>
                                        <p:tav tm="100000">
                                          <p:val>
                                            <p:strVal val="#ppt_x"/>
                                          </p:val>
                                        </p:tav>
                                      </p:tavLst>
                                    </p:anim>
                                    <p:anim calcmode="lin" valueType="num">
                                      <p:cBhvr>
                                        <p:cTn id="9" dur="5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0"/>
                            </p:stCondLst>
                            <p:childTnLst>
                              <p:par>
                                <p:cTn id="11" presetID="34" presetClass="emph" presetSubtype="0" fill="hold" grpId="0" nodeType="afterEffect">
                                  <p:stCondLst>
                                    <p:cond delay="1000"/>
                                  </p:stCondLst>
                                  <p:iterate type="lt">
                                    <p:tmPct val="10000"/>
                                  </p:iterate>
                                  <p:childTnLst>
                                    <p:animMotion origin="layout" path="M 0.0 0.0 L 0.0 -0.07213" pathEditMode="relative" ptsTypes="">
                                      <p:cBhvr>
                                        <p:cTn id="12" dur="1000" accel="50000" decel="50000" autoRev="1" fill="hold">
                                          <p:stCondLst>
                                            <p:cond delay="0"/>
                                          </p:stCondLst>
                                        </p:cTn>
                                        <p:tgtEl>
                                          <p:spTgt spid="3"/>
                                        </p:tgtEl>
                                        <p:attrNameLst>
                                          <p:attrName>ppt_x</p:attrName>
                                          <p:attrName>ppt_y</p:attrName>
                                        </p:attrNameLst>
                                      </p:cBhvr>
                                    </p:animMotion>
                                    <p:animRot by="1500000">
                                      <p:cBhvr>
                                        <p:cTn id="13" dur="500" fill="hold">
                                          <p:stCondLst>
                                            <p:cond delay="0"/>
                                          </p:stCondLst>
                                        </p:cTn>
                                        <p:tgtEl>
                                          <p:spTgt spid="3"/>
                                        </p:tgtEl>
                                        <p:attrNameLst>
                                          <p:attrName>r</p:attrName>
                                        </p:attrNameLst>
                                      </p:cBhvr>
                                    </p:animRot>
                                    <p:animRot by="-1500000">
                                      <p:cBhvr>
                                        <p:cTn id="14" dur="500" fill="hold">
                                          <p:stCondLst>
                                            <p:cond delay="500"/>
                                          </p:stCondLst>
                                        </p:cTn>
                                        <p:tgtEl>
                                          <p:spTgt spid="3"/>
                                        </p:tgtEl>
                                        <p:attrNameLst>
                                          <p:attrName>r</p:attrName>
                                        </p:attrNameLst>
                                      </p:cBhvr>
                                    </p:animRot>
                                    <p:animRot by="-1500000">
                                      <p:cBhvr>
                                        <p:cTn id="15" dur="500" fill="hold">
                                          <p:stCondLst>
                                            <p:cond delay="1000"/>
                                          </p:stCondLst>
                                        </p:cTn>
                                        <p:tgtEl>
                                          <p:spTgt spid="3"/>
                                        </p:tgtEl>
                                        <p:attrNameLst>
                                          <p:attrName>r</p:attrName>
                                        </p:attrNameLst>
                                      </p:cBhvr>
                                    </p:animRot>
                                    <p:animRot by="1500000">
                                      <p:cBhvr>
                                        <p:cTn id="16" dur="500" fill="hold">
                                          <p:stCondLst>
                                            <p:cond delay="15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0" y="5647853"/>
            <a:ext cx="12161837" cy="1200329"/>
          </a:xfrm>
          <a:prstGeom prst="rect">
            <a:avLst/>
          </a:prstGeom>
          <a:solidFill>
            <a:srgbClr val="6E8E2F"/>
          </a:solidFill>
          <a:ln w="38100">
            <a:solidFill>
              <a:srgbClr val="9AB070"/>
            </a:solidFill>
          </a:ln>
        </p:spPr>
        <p:txBody>
          <a:bodyPr wrap="square" rtlCol="0">
            <a:spAutoFit/>
          </a:bodyPr>
          <a:lstStyle/>
          <a:p>
            <a:pPr algn="ct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 . till we all come to the unity of the faith and of the knowledge of the Son of God, to a </a:t>
            </a:r>
            <a:r>
              <a:rPr lang="en-US" sz="2400" b="1" u="sng" dirty="0" smtClean="0">
                <a:ln>
                  <a:solidFill>
                    <a:srgbClr val="C5D1AC"/>
                  </a:solidFill>
                </a:ln>
                <a:solidFill>
                  <a:schemeClr val="bg1"/>
                </a:solidFill>
                <a:latin typeface="Arial" panose="020B0604020202020204" pitchFamily="34" charset="0"/>
                <a:cs typeface="Arial" panose="020B0604020202020204" pitchFamily="34" charset="0"/>
              </a:rPr>
              <a:t>perfect man</a:t>
            </a: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to the measure of the stature of the fullness of Christ; that we should no longer be children . . .” (Eph 4:13-14).</a:t>
            </a:r>
            <a:endParaRPr lang="en-US" sz="2400" b="1" dirty="0">
              <a:ln>
                <a:solidFill>
                  <a:srgbClr val="C5D1AC"/>
                </a:solidFill>
              </a:ln>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7" y="0"/>
            <a:ext cx="12181185" cy="6858000"/>
          </a:xfrm>
          <a:prstGeom prst="rect">
            <a:avLst/>
          </a:prstGeom>
        </p:spPr>
      </p:pic>
      <p:sp>
        <p:nvSpPr>
          <p:cNvPr id="4" name="Rectangle 3"/>
          <p:cNvSpPr/>
          <p:nvPr/>
        </p:nvSpPr>
        <p:spPr>
          <a:xfrm>
            <a:off x="7452519" y="3276600"/>
            <a:ext cx="4343400" cy="381000"/>
          </a:xfrm>
          <a:prstGeom prst="rect">
            <a:avLst/>
          </a:prstGeom>
          <a:solidFill>
            <a:schemeClr val="tx1"/>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13572" y="1031060"/>
            <a:ext cx="7391400" cy="4832092"/>
          </a:xfrm>
          <a:prstGeom prst="rect">
            <a:avLst/>
          </a:prstGeom>
          <a:noFill/>
        </p:spPr>
        <p:txBody>
          <a:bodyPr wrap="square" rtlCol="0">
            <a:spAutoFit/>
          </a:bodyPr>
          <a:lstStyle/>
          <a:p>
            <a:r>
              <a:rPr lang="en-US" sz="2800" b="1" dirty="0">
                <a:solidFill>
                  <a:srgbClr val="F3F3F3"/>
                </a:solidFill>
                <a:latin typeface="Arial" panose="020B0604020202020204" pitchFamily="34" charset="0"/>
                <a:cs typeface="Arial" panose="020B0604020202020204" pitchFamily="34" charset="0"/>
              </a:rPr>
              <a:t>Most assuredly, I say to you, unless one </a:t>
            </a:r>
            <a:r>
              <a:rPr lang="en-US" sz="2800" b="1" dirty="0" smtClean="0">
                <a:solidFill>
                  <a:srgbClr val="F3F3F3"/>
                </a:solidFill>
                <a:latin typeface="Arial" panose="020B0604020202020204" pitchFamily="34" charset="0"/>
                <a:cs typeface="Arial" panose="020B0604020202020204" pitchFamily="34" charset="0"/>
              </a:rPr>
              <a:t>is</a:t>
            </a:r>
          </a:p>
          <a:p>
            <a:r>
              <a:rPr lang="en-US" sz="2800" b="1" dirty="0" smtClean="0">
                <a:solidFill>
                  <a:srgbClr val="F3F3F3"/>
                </a:solidFill>
                <a:latin typeface="Arial" panose="020B0604020202020204" pitchFamily="34" charset="0"/>
                <a:cs typeface="Arial" panose="020B0604020202020204" pitchFamily="34" charset="0"/>
              </a:rPr>
              <a:t>born </a:t>
            </a:r>
            <a:r>
              <a:rPr lang="en-US" sz="2800" b="1" dirty="0">
                <a:solidFill>
                  <a:srgbClr val="F3F3F3"/>
                </a:solidFill>
                <a:latin typeface="Arial" panose="020B0604020202020204" pitchFamily="34" charset="0"/>
                <a:cs typeface="Arial" panose="020B0604020202020204" pitchFamily="34" charset="0"/>
              </a:rPr>
              <a:t>of water and the Spirit, he </a:t>
            </a:r>
            <a:r>
              <a:rPr lang="en-US" sz="2800" b="1" dirty="0" smtClean="0">
                <a:solidFill>
                  <a:srgbClr val="F3F3F3"/>
                </a:solidFill>
                <a:latin typeface="Arial" panose="020B0604020202020204" pitchFamily="34" charset="0"/>
                <a:cs typeface="Arial" panose="020B0604020202020204" pitchFamily="34" charset="0"/>
              </a:rPr>
              <a:t>cannot</a:t>
            </a:r>
          </a:p>
          <a:p>
            <a:r>
              <a:rPr lang="en-US" sz="2800" b="1" dirty="0" smtClean="0">
                <a:solidFill>
                  <a:srgbClr val="F3F3F3"/>
                </a:solidFill>
                <a:latin typeface="Arial" panose="020B0604020202020204" pitchFamily="34" charset="0"/>
                <a:cs typeface="Arial" panose="020B0604020202020204" pitchFamily="34" charset="0"/>
              </a:rPr>
              <a:t>enter </a:t>
            </a:r>
            <a:r>
              <a:rPr lang="en-US" sz="2800" b="1" dirty="0">
                <a:solidFill>
                  <a:srgbClr val="F3F3F3"/>
                </a:solidFill>
                <a:latin typeface="Arial" panose="020B0604020202020204" pitchFamily="34" charset="0"/>
                <a:cs typeface="Arial" panose="020B0604020202020204" pitchFamily="34" charset="0"/>
              </a:rPr>
              <a:t>the kingdom of God. </a:t>
            </a:r>
            <a:r>
              <a:rPr lang="en-US" sz="2800" b="1" dirty="0" smtClean="0">
                <a:solidFill>
                  <a:srgbClr val="F3F3F3"/>
                </a:solidFill>
                <a:latin typeface="Arial" panose="020B0604020202020204" pitchFamily="34" charset="0"/>
                <a:cs typeface="Arial" panose="020B0604020202020204" pitchFamily="34" charset="0"/>
              </a:rPr>
              <a:t>That </a:t>
            </a:r>
            <a:r>
              <a:rPr lang="en-US" sz="2800" b="1" dirty="0">
                <a:solidFill>
                  <a:srgbClr val="F3F3F3"/>
                </a:solidFill>
                <a:latin typeface="Arial" panose="020B0604020202020204" pitchFamily="34" charset="0"/>
                <a:cs typeface="Arial" panose="020B0604020202020204" pitchFamily="34" charset="0"/>
              </a:rPr>
              <a:t>which </a:t>
            </a:r>
            <a:r>
              <a:rPr lang="en-US" sz="2800" b="1" dirty="0" smtClean="0">
                <a:solidFill>
                  <a:srgbClr val="F3F3F3"/>
                </a:solidFill>
                <a:latin typeface="Arial" panose="020B0604020202020204" pitchFamily="34" charset="0"/>
                <a:cs typeface="Arial" panose="020B0604020202020204" pitchFamily="34" charset="0"/>
              </a:rPr>
              <a:t>is</a:t>
            </a:r>
          </a:p>
          <a:p>
            <a:r>
              <a:rPr lang="en-US" sz="2800" b="1" dirty="0" smtClean="0">
                <a:solidFill>
                  <a:srgbClr val="F3F3F3"/>
                </a:solidFill>
                <a:latin typeface="Arial" panose="020B0604020202020204" pitchFamily="34" charset="0"/>
                <a:cs typeface="Arial" panose="020B0604020202020204" pitchFamily="34" charset="0"/>
              </a:rPr>
              <a:t>born </a:t>
            </a:r>
            <a:r>
              <a:rPr lang="en-US" sz="2800" b="1" dirty="0">
                <a:solidFill>
                  <a:srgbClr val="F3F3F3"/>
                </a:solidFill>
                <a:latin typeface="Arial" panose="020B0604020202020204" pitchFamily="34" charset="0"/>
                <a:cs typeface="Arial" panose="020B0604020202020204" pitchFamily="34" charset="0"/>
              </a:rPr>
              <a:t>of the flesh is flesh, and that which </a:t>
            </a:r>
            <a:r>
              <a:rPr lang="en-US" sz="2800" b="1" dirty="0" smtClean="0">
                <a:solidFill>
                  <a:srgbClr val="F3F3F3"/>
                </a:solidFill>
                <a:latin typeface="Arial" panose="020B0604020202020204" pitchFamily="34" charset="0"/>
                <a:cs typeface="Arial" panose="020B0604020202020204" pitchFamily="34" charset="0"/>
              </a:rPr>
              <a:t>is</a:t>
            </a:r>
          </a:p>
          <a:p>
            <a:r>
              <a:rPr lang="en-US" sz="2800" b="1" dirty="0" smtClean="0">
                <a:solidFill>
                  <a:srgbClr val="F3F3F3"/>
                </a:solidFill>
                <a:latin typeface="Arial" panose="020B0604020202020204" pitchFamily="34" charset="0"/>
                <a:cs typeface="Arial" panose="020B0604020202020204" pitchFamily="34" charset="0"/>
              </a:rPr>
              <a:t>born </a:t>
            </a:r>
            <a:r>
              <a:rPr lang="en-US" sz="2800" b="1" dirty="0">
                <a:solidFill>
                  <a:srgbClr val="F3F3F3"/>
                </a:solidFill>
                <a:latin typeface="Arial" panose="020B0604020202020204" pitchFamily="34" charset="0"/>
                <a:cs typeface="Arial" panose="020B0604020202020204" pitchFamily="34" charset="0"/>
              </a:rPr>
              <a:t>of the Spirit is </a:t>
            </a:r>
            <a:r>
              <a:rPr lang="en-US" sz="2800" b="1" dirty="0" smtClean="0">
                <a:solidFill>
                  <a:srgbClr val="F3F3F3"/>
                </a:solidFill>
                <a:latin typeface="Arial" panose="020B0604020202020204" pitchFamily="34" charset="0"/>
                <a:cs typeface="Arial" panose="020B0604020202020204" pitchFamily="34" charset="0"/>
              </a:rPr>
              <a:t>spirit. Do </a:t>
            </a:r>
            <a:r>
              <a:rPr lang="en-US" sz="2800" b="1" dirty="0">
                <a:solidFill>
                  <a:srgbClr val="F3F3F3"/>
                </a:solidFill>
                <a:latin typeface="Arial" panose="020B0604020202020204" pitchFamily="34" charset="0"/>
                <a:cs typeface="Arial" panose="020B0604020202020204" pitchFamily="34" charset="0"/>
              </a:rPr>
              <a:t>not </a:t>
            </a:r>
            <a:r>
              <a:rPr lang="en-US" sz="2800" b="1" dirty="0" smtClean="0">
                <a:solidFill>
                  <a:srgbClr val="F3F3F3"/>
                </a:solidFill>
                <a:latin typeface="Arial" panose="020B0604020202020204" pitchFamily="34" charset="0"/>
                <a:cs typeface="Arial" panose="020B0604020202020204" pitchFamily="34" charset="0"/>
              </a:rPr>
              <a:t>marvel</a:t>
            </a:r>
          </a:p>
          <a:p>
            <a:r>
              <a:rPr lang="en-US" sz="2800" b="1" dirty="0" smtClean="0">
                <a:solidFill>
                  <a:srgbClr val="F3F3F3"/>
                </a:solidFill>
                <a:latin typeface="Arial" panose="020B0604020202020204" pitchFamily="34" charset="0"/>
                <a:cs typeface="Arial" panose="020B0604020202020204" pitchFamily="34" charset="0"/>
              </a:rPr>
              <a:t>that </a:t>
            </a:r>
            <a:r>
              <a:rPr lang="en-US" sz="2800" b="1" dirty="0">
                <a:solidFill>
                  <a:srgbClr val="F3F3F3"/>
                </a:solidFill>
                <a:latin typeface="Arial" panose="020B0604020202020204" pitchFamily="34" charset="0"/>
                <a:cs typeface="Arial" panose="020B0604020202020204" pitchFamily="34" charset="0"/>
              </a:rPr>
              <a:t>I said to you, y</a:t>
            </a:r>
            <a:r>
              <a:rPr lang="en-US" sz="2800" b="1" dirty="0" smtClean="0">
                <a:solidFill>
                  <a:srgbClr val="F3F3F3"/>
                </a:solidFill>
                <a:latin typeface="Arial" panose="020B0604020202020204" pitchFamily="34" charset="0"/>
                <a:cs typeface="Arial" panose="020B0604020202020204" pitchFamily="34" charset="0"/>
              </a:rPr>
              <a:t>ou </a:t>
            </a:r>
            <a:r>
              <a:rPr lang="en-US" sz="2800" b="1" dirty="0">
                <a:solidFill>
                  <a:srgbClr val="F3F3F3"/>
                </a:solidFill>
                <a:latin typeface="Arial" panose="020B0604020202020204" pitchFamily="34" charset="0"/>
                <a:cs typeface="Arial" panose="020B0604020202020204" pitchFamily="34" charset="0"/>
              </a:rPr>
              <a:t>must be born </a:t>
            </a:r>
            <a:r>
              <a:rPr lang="en-US" sz="2800" b="1" dirty="0" smtClean="0">
                <a:solidFill>
                  <a:srgbClr val="F3F3F3"/>
                </a:solidFill>
                <a:latin typeface="Arial" panose="020B0604020202020204" pitchFamily="34" charset="0"/>
                <a:cs typeface="Arial" panose="020B0604020202020204" pitchFamily="34" charset="0"/>
              </a:rPr>
              <a:t>again.</a:t>
            </a:r>
          </a:p>
          <a:p>
            <a:r>
              <a:rPr lang="en-US" sz="2800" b="1" dirty="0" smtClean="0">
                <a:solidFill>
                  <a:srgbClr val="F3F3F3"/>
                </a:solidFill>
                <a:latin typeface="Arial" panose="020B0604020202020204" pitchFamily="34" charset="0"/>
                <a:cs typeface="Arial" panose="020B0604020202020204" pitchFamily="34" charset="0"/>
              </a:rPr>
              <a:t>The </a:t>
            </a:r>
            <a:r>
              <a:rPr lang="en-US" sz="2800" b="1" dirty="0">
                <a:solidFill>
                  <a:srgbClr val="F3F3F3"/>
                </a:solidFill>
                <a:latin typeface="Arial" panose="020B0604020202020204" pitchFamily="34" charset="0"/>
                <a:cs typeface="Arial" panose="020B0604020202020204" pitchFamily="34" charset="0"/>
              </a:rPr>
              <a:t>wind blows where it wishes, and </a:t>
            </a:r>
            <a:r>
              <a:rPr lang="en-US" sz="2800" b="1" dirty="0" smtClean="0">
                <a:solidFill>
                  <a:srgbClr val="F3F3F3"/>
                </a:solidFill>
                <a:latin typeface="Arial" panose="020B0604020202020204" pitchFamily="34" charset="0"/>
                <a:cs typeface="Arial" panose="020B0604020202020204" pitchFamily="34" charset="0"/>
              </a:rPr>
              <a:t>you</a:t>
            </a:r>
          </a:p>
          <a:p>
            <a:r>
              <a:rPr lang="en-US" sz="2800" b="1" dirty="0" smtClean="0">
                <a:solidFill>
                  <a:srgbClr val="F3F3F3"/>
                </a:solidFill>
                <a:latin typeface="Arial" panose="020B0604020202020204" pitchFamily="34" charset="0"/>
                <a:cs typeface="Arial" panose="020B0604020202020204" pitchFamily="34" charset="0"/>
              </a:rPr>
              <a:t>hear </a:t>
            </a:r>
            <a:r>
              <a:rPr lang="en-US" sz="2800" b="1" dirty="0">
                <a:solidFill>
                  <a:srgbClr val="F3F3F3"/>
                </a:solidFill>
                <a:latin typeface="Arial" panose="020B0604020202020204" pitchFamily="34" charset="0"/>
                <a:cs typeface="Arial" panose="020B0604020202020204" pitchFamily="34" charset="0"/>
              </a:rPr>
              <a:t>the sound of it, but cannot tell </a:t>
            </a:r>
            <a:r>
              <a:rPr lang="en-US" sz="2800" b="1" dirty="0" smtClean="0">
                <a:solidFill>
                  <a:srgbClr val="F3F3F3"/>
                </a:solidFill>
                <a:latin typeface="Arial" panose="020B0604020202020204" pitchFamily="34" charset="0"/>
                <a:cs typeface="Arial" panose="020B0604020202020204" pitchFamily="34" charset="0"/>
              </a:rPr>
              <a:t>where</a:t>
            </a:r>
          </a:p>
          <a:p>
            <a:r>
              <a:rPr lang="en-US" sz="2800" b="1" dirty="0" smtClean="0">
                <a:solidFill>
                  <a:srgbClr val="F3F3F3"/>
                </a:solidFill>
                <a:latin typeface="Arial" panose="020B0604020202020204" pitchFamily="34" charset="0"/>
                <a:cs typeface="Arial" panose="020B0604020202020204" pitchFamily="34" charset="0"/>
              </a:rPr>
              <a:t>it </a:t>
            </a:r>
            <a:r>
              <a:rPr lang="en-US" sz="2800" b="1" dirty="0">
                <a:solidFill>
                  <a:srgbClr val="F3F3F3"/>
                </a:solidFill>
                <a:latin typeface="Arial" panose="020B0604020202020204" pitchFamily="34" charset="0"/>
                <a:cs typeface="Arial" panose="020B0604020202020204" pitchFamily="34" charset="0"/>
              </a:rPr>
              <a:t>comes from and where it goes. So </a:t>
            </a:r>
            <a:r>
              <a:rPr lang="en-US" sz="2800" b="1" dirty="0" smtClean="0">
                <a:solidFill>
                  <a:srgbClr val="F3F3F3"/>
                </a:solidFill>
                <a:latin typeface="Arial" panose="020B0604020202020204" pitchFamily="34" charset="0"/>
                <a:cs typeface="Arial" panose="020B0604020202020204" pitchFamily="34" charset="0"/>
              </a:rPr>
              <a:t>is</a:t>
            </a:r>
          </a:p>
          <a:p>
            <a:r>
              <a:rPr lang="en-US" sz="2800" b="1" dirty="0" smtClean="0">
                <a:solidFill>
                  <a:srgbClr val="F3F3F3"/>
                </a:solidFill>
                <a:latin typeface="Arial" panose="020B0604020202020204" pitchFamily="34" charset="0"/>
                <a:cs typeface="Arial" panose="020B0604020202020204" pitchFamily="34" charset="0"/>
              </a:rPr>
              <a:t>everyone </a:t>
            </a:r>
            <a:r>
              <a:rPr lang="en-US" sz="2800" b="1" dirty="0">
                <a:solidFill>
                  <a:srgbClr val="F3F3F3"/>
                </a:solidFill>
                <a:latin typeface="Arial" panose="020B0604020202020204" pitchFamily="34" charset="0"/>
                <a:cs typeface="Arial" panose="020B0604020202020204" pitchFamily="34" charset="0"/>
              </a:rPr>
              <a:t>who is born of the Spirit</a:t>
            </a:r>
            <a:r>
              <a:rPr lang="en-US" sz="2800" b="1" dirty="0" smtClean="0">
                <a:solidFill>
                  <a:srgbClr val="F3F3F3"/>
                </a:solidFill>
                <a:latin typeface="Arial" panose="020B0604020202020204" pitchFamily="34" charset="0"/>
                <a:cs typeface="Arial" panose="020B0604020202020204" pitchFamily="34" charset="0"/>
              </a:rPr>
              <a:t>.</a:t>
            </a:r>
          </a:p>
          <a:p>
            <a:pPr algn="r"/>
            <a:r>
              <a:rPr lang="en-US" sz="2800" b="1" dirty="0" smtClean="0">
                <a:solidFill>
                  <a:srgbClr val="F3F3F3"/>
                </a:solidFill>
                <a:latin typeface="Arial" panose="020B0604020202020204" pitchFamily="34" charset="0"/>
                <a:cs typeface="Arial" panose="020B0604020202020204" pitchFamily="34" charset="0"/>
              </a:rPr>
              <a:t>John 3:5-8</a:t>
            </a:r>
            <a:endParaRPr lang="en-US" sz="2800" b="1" dirty="0">
              <a:solidFill>
                <a:srgbClr val="F3F3F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8183555"/>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5">
                                            <p:txEl>
                                              <p:pRg st="0" end="0"/>
                                            </p:txEl>
                                          </p:spTgt>
                                        </p:tgtEl>
                                      </p:cBhvr>
                                    </p:animEffect>
                                  </p:childTnLst>
                                </p:cTn>
                              </p:par>
                            </p:childTnLst>
                          </p:cTn>
                        </p:par>
                        <p:par>
                          <p:cTn id="10" fill="hold">
                            <p:stCondLst>
                              <p:cond delay="2000"/>
                            </p:stCondLst>
                            <p:childTnLst>
                              <p:par>
                                <p:cTn id="11" presetID="55"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5">
                                            <p:txEl>
                                              <p:pRg st="1" end="1"/>
                                            </p:txEl>
                                          </p:spTgt>
                                        </p:tgtEl>
                                      </p:cBhvr>
                                    </p:animEffect>
                                  </p:childTnLst>
                                </p:cTn>
                              </p:par>
                            </p:childTnLst>
                          </p:cTn>
                        </p:par>
                        <p:par>
                          <p:cTn id="16" fill="hold">
                            <p:stCondLst>
                              <p:cond delay="4000"/>
                            </p:stCondLst>
                            <p:childTnLst>
                              <p:par>
                                <p:cTn id="17" presetID="55"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2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5">
                                            <p:txEl>
                                              <p:pRg st="2" end="2"/>
                                            </p:txEl>
                                          </p:spTgt>
                                        </p:tgtEl>
                                      </p:cBhvr>
                                    </p:animEffect>
                                  </p:childTnLst>
                                </p:cTn>
                              </p:par>
                            </p:childTnLst>
                          </p:cTn>
                        </p:par>
                        <p:par>
                          <p:cTn id="22" fill="hold">
                            <p:stCondLst>
                              <p:cond delay="6000"/>
                            </p:stCondLst>
                            <p:childTnLst>
                              <p:par>
                                <p:cTn id="23" presetID="55"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2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6"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7" dur="2000"/>
                                        <p:tgtEl>
                                          <p:spTgt spid="5">
                                            <p:txEl>
                                              <p:pRg st="3" end="3"/>
                                            </p:txEl>
                                          </p:spTgt>
                                        </p:tgtEl>
                                      </p:cBhvr>
                                    </p:animEffect>
                                  </p:childTnLst>
                                </p:cTn>
                              </p:par>
                            </p:childTnLst>
                          </p:cTn>
                        </p:par>
                        <p:par>
                          <p:cTn id="28" fill="hold">
                            <p:stCondLst>
                              <p:cond delay="8000"/>
                            </p:stCondLst>
                            <p:childTnLst>
                              <p:par>
                                <p:cTn id="29" presetID="55"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2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2" dur="2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3" dur="2000"/>
                                        <p:tgtEl>
                                          <p:spTgt spid="5">
                                            <p:txEl>
                                              <p:pRg st="4" end="4"/>
                                            </p:txEl>
                                          </p:spTgt>
                                        </p:tgtEl>
                                      </p:cBhvr>
                                    </p:animEffect>
                                  </p:childTnLst>
                                </p:cTn>
                              </p:par>
                            </p:childTnLst>
                          </p:cTn>
                        </p:par>
                        <p:par>
                          <p:cTn id="34" fill="hold">
                            <p:stCondLst>
                              <p:cond delay="10000"/>
                            </p:stCondLst>
                            <p:childTnLst>
                              <p:par>
                                <p:cTn id="35" presetID="55"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p:cTn id="37" dur="2000" fill="hold"/>
                                        <p:tgtEl>
                                          <p:spTgt spid="5">
                                            <p:txEl>
                                              <p:pRg st="5" end="5"/>
                                            </p:txEl>
                                          </p:spTgt>
                                        </p:tgtEl>
                                        <p:attrNameLst>
                                          <p:attrName>ppt_w</p:attrName>
                                        </p:attrNameLst>
                                      </p:cBhvr>
                                      <p:tavLst>
                                        <p:tav tm="0">
                                          <p:val>
                                            <p:strVal val="#ppt_w*0.70"/>
                                          </p:val>
                                        </p:tav>
                                        <p:tav tm="100000">
                                          <p:val>
                                            <p:strVal val="#ppt_w"/>
                                          </p:val>
                                        </p:tav>
                                      </p:tavLst>
                                    </p:anim>
                                    <p:anim calcmode="lin" valueType="num">
                                      <p:cBhvr>
                                        <p:cTn id="38" dur="2000" fill="hold"/>
                                        <p:tgtEl>
                                          <p:spTgt spid="5">
                                            <p:txEl>
                                              <p:pRg st="5" end="5"/>
                                            </p:txEl>
                                          </p:spTgt>
                                        </p:tgtEl>
                                        <p:attrNameLst>
                                          <p:attrName>ppt_h</p:attrName>
                                        </p:attrNameLst>
                                      </p:cBhvr>
                                      <p:tavLst>
                                        <p:tav tm="0">
                                          <p:val>
                                            <p:strVal val="#ppt_h"/>
                                          </p:val>
                                        </p:tav>
                                        <p:tav tm="100000">
                                          <p:val>
                                            <p:strVal val="#ppt_h"/>
                                          </p:val>
                                        </p:tav>
                                      </p:tavLst>
                                    </p:anim>
                                    <p:animEffect transition="in" filter="fade">
                                      <p:cBhvr>
                                        <p:cTn id="39" dur="2000"/>
                                        <p:tgtEl>
                                          <p:spTgt spid="5">
                                            <p:txEl>
                                              <p:pRg st="5" end="5"/>
                                            </p:txEl>
                                          </p:spTgt>
                                        </p:tgtEl>
                                      </p:cBhvr>
                                    </p:animEffect>
                                  </p:childTnLst>
                                </p:cTn>
                              </p:par>
                            </p:childTnLst>
                          </p:cTn>
                        </p:par>
                        <p:par>
                          <p:cTn id="40" fill="hold">
                            <p:stCondLst>
                              <p:cond delay="12000"/>
                            </p:stCondLst>
                            <p:childTnLst>
                              <p:par>
                                <p:cTn id="41" presetID="55" presetClass="entr" presetSubtype="0"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p:cTn id="43" dur="2000" fill="hold"/>
                                        <p:tgtEl>
                                          <p:spTgt spid="5">
                                            <p:txEl>
                                              <p:pRg st="6" end="6"/>
                                            </p:txEl>
                                          </p:spTgt>
                                        </p:tgtEl>
                                        <p:attrNameLst>
                                          <p:attrName>ppt_w</p:attrName>
                                        </p:attrNameLst>
                                      </p:cBhvr>
                                      <p:tavLst>
                                        <p:tav tm="0">
                                          <p:val>
                                            <p:strVal val="#ppt_w*0.70"/>
                                          </p:val>
                                        </p:tav>
                                        <p:tav tm="100000">
                                          <p:val>
                                            <p:strVal val="#ppt_w"/>
                                          </p:val>
                                        </p:tav>
                                      </p:tavLst>
                                    </p:anim>
                                    <p:anim calcmode="lin" valueType="num">
                                      <p:cBhvr>
                                        <p:cTn id="44" dur="2000" fill="hold"/>
                                        <p:tgtEl>
                                          <p:spTgt spid="5">
                                            <p:txEl>
                                              <p:pRg st="6" end="6"/>
                                            </p:txEl>
                                          </p:spTgt>
                                        </p:tgtEl>
                                        <p:attrNameLst>
                                          <p:attrName>ppt_h</p:attrName>
                                        </p:attrNameLst>
                                      </p:cBhvr>
                                      <p:tavLst>
                                        <p:tav tm="0">
                                          <p:val>
                                            <p:strVal val="#ppt_h"/>
                                          </p:val>
                                        </p:tav>
                                        <p:tav tm="100000">
                                          <p:val>
                                            <p:strVal val="#ppt_h"/>
                                          </p:val>
                                        </p:tav>
                                      </p:tavLst>
                                    </p:anim>
                                    <p:animEffect transition="in" filter="fade">
                                      <p:cBhvr>
                                        <p:cTn id="45" dur="2000"/>
                                        <p:tgtEl>
                                          <p:spTgt spid="5">
                                            <p:txEl>
                                              <p:pRg st="6" end="6"/>
                                            </p:txEl>
                                          </p:spTgt>
                                        </p:tgtEl>
                                      </p:cBhvr>
                                    </p:animEffect>
                                  </p:childTnLst>
                                </p:cTn>
                              </p:par>
                            </p:childTnLst>
                          </p:cTn>
                        </p:par>
                        <p:par>
                          <p:cTn id="46" fill="hold">
                            <p:stCondLst>
                              <p:cond delay="14000"/>
                            </p:stCondLst>
                            <p:childTnLst>
                              <p:par>
                                <p:cTn id="47" presetID="55" presetClass="entr" presetSubtype="0" fill="hold" grpId="0" nodeType="after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p:cTn id="49" dur="2000" fill="hold"/>
                                        <p:tgtEl>
                                          <p:spTgt spid="5">
                                            <p:txEl>
                                              <p:pRg st="7" end="7"/>
                                            </p:txEl>
                                          </p:spTgt>
                                        </p:tgtEl>
                                        <p:attrNameLst>
                                          <p:attrName>ppt_w</p:attrName>
                                        </p:attrNameLst>
                                      </p:cBhvr>
                                      <p:tavLst>
                                        <p:tav tm="0">
                                          <p:val>
                                            <p:strVal val="#ppt_w*0.70"/>
                                          </p:val>
                                        </p:tav>
                                        <p:tav tm="100000">
                                          <p:val>
                                            <p:strVal val="#ppt_w"/>
                                          </p:val>
                                        </p:tav>
                                      </p:tavLst>
                                    </p:anim>
                                    <p:anim calcmode="lin" valueType="num">
                                      <p:cBhvr>
                                        <p:cTn id="50" dur="2000" fill="hold"/>
                                        <p:tgtEl>
                                          <p:spTgt spid="5">
                                            <p:txEl>
                                              <p:pRg st="7" end="7"/>
                                            </p:txEl>
                                          </p:spTgt>
                                        </p:tgtEl>
                                        <p:attrNameLst>
                                          <p:attrName>ppt_h</p:attrName>
                                        </p:attrNameLst>
                                      </p:cBhvr>
                                      <p:tavLst>
                                        <p:tav tm="0">
                                          <p:val>
                                            <p:strVal val="#ppt_h"/>
                                          </p:val>
                                        </p:tav>
                                        <p:tav tm="100000">
                                          <p:val>
                                            <p:strVal val="#ppt_h"/>
                                          </p:val>
                                        </p:tav>
                                      </p:tavLst>
                                    </p:anim>
                                    <p:animEffect transition="in" filter="fade">
                                      <p:cBhvr>
                                        <p:cTn id="51" dur="2000"/>
                                        <p:tgtEl>
                                          <p:spTgt spid="5">
                                            <p:txEl>
                                              <p:pRg st="7" end="7"/>
                                            </p:txEl>
                                          </p:spTgt>
                                        </p:tgtEl>
                                      </p:cBhvr>
                                    </p:animEffect>
                                  </p:childTnLst>
                                </p:cTn>
                              </p:par>
                            </p:childTnLst>
                          </p:cTn>
                        </p:par>
                        <p:par>
                          <p:cTn id="52" fill="hold">
                            <p:stCondLst>
                              <p:cond delay="16000"/>
                            </p:stCondLst>
                            <p:childTnLst>
                              <p:par>
                                <p:cTn id="53" presetID="55" presetClass="entr" presetSubtype="0" fill="hold" grpId="0" nodeType="after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p:cTn id="55" dur="2000" fill="hold"/>
                                        <p:tgtEl>
                                          <p:spTgt spid="5">
                                            <p:txEl>
                                              <p:pRg st="8" end="8"/>
                                            </p:txEl>
                                          </p:spTgt>
                                        </p:tgtEl>
                                        <p:attrNameLst>
                                          <p:attrName>ppt_w</p:attrName>
                                        </p:attrNameLst>
                                      </p:cBhvr>
                                      <p:tavLst>
                                        <p:tav tm="0">
                                          <p:val>
                                            <p:strVal val="#ppt_w*0.70"/>
                                          </p:val>
                                        </p:tav>
                                        <p:tav tm="100000">
                                          <p:val>
                                            <p:strVal val="#ppt_w"/>
                                          </p:val>
                                        </p:tav>
                                      </p:tavLst>
                                    </p:anim>
                                    <p:anim calcmode="lin" valueType="num">
                                      <p:cBhvr>
                                        <p:cTn id="56" dur="2000" fill="hold"/>
                                        <p:tgtEl>
                                          <p:spTgt spid="5">
                                            <p:txEl>
                                              <p:pRg st="8" end="8"/>
                                            </p:txEl>
                                          </p:spTgt>
                                        </p:tgtEl>
                                        <p:attrNameLst>
                                          <p:attrName>ppt_h</p:attrName>
                                        </p:attrNameLst>
                                      </p:cBhvr>
                                      <p:tavLst>
                                        <p:tav tm="0">
                                          <p:val>
                                            <p:strVal val="#ppt_h"/>
                                          </p:val>
                                        </p:tav>
                                        <p:tav tm="100000">
                                          <p:val>
                                            <p:strVal val="#ppt_h"/>
                                          </p:val>
                                        </p:tav>
                                      </p:tavLst>
                                    </p:anim>
                                    <p:animEffect transition="in" filter="fade">
                                      <p:cBhvr>
                                        <p:cTn id="57" dur="2000"/>
                                        <p:tgtEl>
                                          <p:spTgt spid="5">
                                            <p:txEl>
                                              <p:pRg st="8" end="8"/>
                                            </p:txEl>
                                          </p:spTgt>
                                        </p:tgtEl>
                                      </p:cBhvr>
                                    </p:animEffect>
                                  </p:childTnLst>
                                </p:cTn>
                              </p:par>
                            </p:childTnLst>
                          </p:cTn>
                        </p:par>
                        <p:par>
                          <p:cTn id="58" fill="hold">
                            <p:stCondLst>
                              <p:cond delay="18000"/>
                            </p:stCondLst>
                            <p:childTnLst>
                              <p:par>
                                <p:cTn id="59" presetID="55" presetClass="entr" presetSubtype="0" fill="hold" grpId="0" nodeType="after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p:cTn id="61" dur="2000" fill="hold"/>
                                        <p:tgtEl>
                                          <p:spTgt spid="5">
                                            <p:txEl>
                                              <p:pRg st="9" end="9"/>
                                            </p:txEl>
                                          </p:spTgt>
                                        </p:tgtEl>
                                        <p:attrNameLst>
                                          <p:attrName>ppt_w</p:attrName>
                                        </p:attrNameLst>
                                      </p:cBhvr>
                                      <p:tavLst>
                                        <p:tav tm="0">
                                          <p:val>
                                            <p:strVal val="#ppt_w*0.70"/>
                                          </p:val>
                                        </p:tav>
                                        <p:tav tm="100000">
                                          <p:val>
                                            <p:strVal val="#ppt_w"/>
                                          </p:val>
                                        </p:tav>
                                      </p:tavLst>
                                    </p:anim>
                                    <p:anim calcmode="lin" valueType="num">
                                      <p:cBhvr>
                                        <p:cTn id="62" dur="2000" fill="hold"/>
                                        <p:tgtEl>
                                          <p:spTgt spid="5">
                                            <p:txEl>
                                              <p:pRg st="9" end="9"/>
                                            </p:txEl>
                                          </p:spTgt>
                                        </p:tgtEl>
                                        <p:attrNameLst>
                                          <p:attrName>ppt_h</p:attrName>
                                        </p:attrNameLst>
                                      </p:cBhvr>
                                      <p:tavLst>
                                        <p:tav tm="0">
                                          <p:val>
                                            <p:strVal val="#ppt_h"/>
                                          </p:val>
                                        </p:tav>
                                        <p:tav tm="100000">
                                          <p:val>
                                            <p:strVal val="#ppt_h"/>
                                          </p:val>
                                        </p:tav>
                                      </p:tavLst>
                                    </p:anim>
                                    <p:animEffect transition="in" filter="fade">
                                      <p:cBhvr>
                                        <p:cTn id="63" dur="2000"/>
                                        <p:tgtEl>
                                          <p:spTgt spid="5">
                                            <p:txEl>
                                              <p:pRg st="9" end="9"/>
                                            </p:txEl>
                                          </p:spTgt>
                                        </p:tgtEl>
                                      </p:cBhvr>
                                    </p:animEffect>
                                  </p:childTnLst>
                                </p:cTn>
                              </p:par>
                            </p:childTnLst>
                          </p:cTn>
                        </p:par>
                        <p:par>
                          <p:cTn id="64" fill="hold">
                            <p:stCondLst>
                              <p:cond delay="20000"/>
                            </p:stCondLst>
                            <p:childTnLst>
                              <p:par>
                                <p:cTn id="65" presetID="55" presetClass="entr" presetSubtype="0" fill="hold" grpId="0" nodeType="after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p:cTn id="67" dur="2000" fill="hold"/>
                                        <p:tgtEl>
                                          <p:spTgt spid="5">
                                            <p:txEl>
                                              <p:pRg st="10" end="10"/>
                                            </p:txEl>
                                          </p:spTgt>
                                        </p:tgtEl>
                                        <p:attrNameLst>
                                          <p:attrName>ppt_w</p:attrName>
                                        </p:attrNameLst>
                                      </p:cBhvr>
                                      <p:tavLst>
                                        <p:tav tm="0">
                                          <p:val>
                                            <p:strVal val="#ppt_w*0.70"/>
                                          </p:val>
                                        </p:tav>
                                        <p:tav tm="100000">
                                          <p:val>
                                            <p:strVal val="#ppt_w"/>
                                          </p:val>
                                        </p:tav>
                                      </p:tavLst>
                                    </p:anim>
                                    <p:anim calcmode="lin" valueType="num">
                                      <p:cBhvr>
                                        <p:cTn id="68" dur="2000" fill="hold"/>
                                        <p:tgtEl>
                                          <p:spTgt spid="5">
                                            <p:txEl>
                                              <p:pRg st="10" end="10"/>
                                            </p:txEl>
                                          </p:spTgt>
                                        </p:tgtEl>
                                        <p:attrNameLst>
                                          <p:attrName>ppt_h</p:attrName>
                                        </p:attrNameLst>
                                      </p:cBhvr>
                                      <p:tavLst>
                                        <p:tav tm="0">
                                          <p:val>
                                            <p:strVal val="#ppt_h"/>
                                          </p:val>
                                        </p:tav>
                                        <p:tav tm="100000">
                                          <p:val>
                                            <p:strVal val="#ppt_h"/>
                                          </p:val>
                                        </p:tav>
                                      </p:tavLst>
                                    </p:anim>
                                    <p:animEffect transition="in" filter="fade">
                                      <p:cBhvr>
                                        <p:cTn id="69" dur="2000"/>
                                        <p:tgtEl>
                                          <p:spTgt spid="5">
                                            <p:txEl>
                                              <p:pRg st="10" end="10"/>
                                            </p:txEl>
                                          </p:spTgt>
                                        </p:tgtEl>
                                      </p:cBhvr>
                                    </p:animEffect>
                                  </p:childTnLst>
                                </p:cTn>
                              </p:par>
                            </p:childTnLst>
                          </p:cTn>
                        </p:par>
                        <p:par>
                          <p:cTn id="70" fill="hold">
                            <p:stCondLst>
                              <p:cond delay="22000"/>
                            </p:stCondLst>
                            <p:childTnLst>
                              <p:par>
                                <p:cTn id="71" presetID="22" presetClass="entr" presetSubtype="8" fill="hold" grpId="0" nodeType="afterEffect">
                                  <p:stCondLst>
                                    <p:cond delay="500"/>
                                  </p:stCondLst>
                                  <p:childTnLst>
                                    <p:set>
                                      <p:cBhvr>
                                        <p:cTn id="72" dur="1" fill="hold">
                                          <p:stCondLst>
                                            <p:cond delay="0"/>
                                          </p:stCondLst>
                                        </p:cTn>
                                        <p:tgtEl>
                                          <p:spTgt spid="4"/>
                                        </p:tgtEl>
                                        <p:attrNameLst>
                                          <p:attrName>style.visibility</p:attrName>
                                        </p:attrNameLst>
                                      </p:cBhvr>
                                      <p:to>
                                        <p:strVal val="visible"/>
                                      </p:to>
                                    </p:set>
                                    <p:animEffect transition="in" filter="wipe(left)">
                                      <p:cBhvr>
                                        <p:cTn id="73" dur="2000"/>
                                        <p:tgtEl>
                                          <p:spTgt spid="4"/>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xit" presetSubtype="0" fill="hold" grpId="1" nodeType="clickEffect">
                                  <p:stCondLst>
                                    <p:cond delay="0"/>
                                  </p:stCondLst>
                                  <p:childTnLst>
                                    <p:animEffect transition="out" filter="dissolve">
                                      <p:cBhvr>
                                        <p:cTn id="77" dur="2000"/>
                                        <p:tgtEl>
                                          <p:spTgt spid="5">
                                            <p:txEl>
                                              <p:pRg st="0" end="0"/>
                                            </p:txEl>
                                          </p:spTgt>
                                        </p:tgtEl>
                                      </p:cBhvr>
                                    </p:animEffect>
                                    <p:set>
                                      <p:cBhvr>
                                        <p:cTn id="78" dur="1" fill="hold">
                                          <p:stCondLst>
                                            <p:cond delay="1999"/>
                                          </p:stCondLst>
                                        </p:cTn>
                                        <p:tgtEl>
                                          <p:spTgt spid="5">
                                            <p:txEl>
                                              <p:pRg st="0" end="0"/>
                                            </p:txEl>
                                          </p:spTgt>
                                        </p:tgtEl>
                                        <p:attrNameLst>
                                          <p:attrName>style.visibility</p:attrName>
                                        </p:attrNameLst>
                                      </p:cBhvr>
                                      <p:to>
                                        <p:strVal val="hidden"/>
                                      </p:to>
                                    </p:set>
                                  </p:childTnLst>
                                </p:cTn>
                              </p:par>
                              <p:par>
                                <p:cTn id="79" presetID="9" presetClass="exit" presetSubtype="0" fill="hold" grpId="1" nodeType="withEffect">
                                  <p:stCondLst>
                                    <p:cond delay="0"/>
                                  </p:stCondLst>
                                  <p:childTnLst>
                                    <p:animEffect transition="out" filter="dissolve">
                                      <p:cBhvr>
                                        <p:cTn id="80" dur="2000"/>
                                        <p:tgtEl>
                                          <p:spTgt spid="5">
                                            <p:txEl>
                                              <p:pRg st="1" end="1"/>
                                            </p:txEl>
                                          </p:spTgt>
                                        </p:tgtEl>
                                      </p:cBhvr>
                                    </p:animEffect>
                                    <p:set>
                                      <p:cBhvr>
                                        <p:cTn id="81" dur="1" fill="hold">
                                          <p:stCondLst>
                                            <p:cond delay="1999"/>
                                          </p:stCondLst>
                                        </p:cTn>
                                        <p:tgtEl>
                                          <p:spTgt spid="5">
                                            <p:txEl>
                                              <p:pRg st="1" end="1"/>
                                            </p:txEl>
                                          </p:spTgt>
                                        </p:tgtEl>
                                        <p:attrNameLst>
                                          <p:attrName>style.visibility</p:attrName>
                                        </p:attrNameLst>
                                      </p:cBhvr>
                                      <p:to>
                                        <p:strVal val="hidden"/>
                                      </p:to>
                                    </p:set>
                                  </p:childTnLst>
                                </p:cTn>
                              </p:par>
                              <p:par>
                                <p:cTn id="82" presetID="9" presetClass="exit" presetSubtype="0" fill="hold" grpId="1" nodeType="withEffect">
                                  <p:stCondLst>
                                    <p:cond delay="0"/>
                                  </p:stCondLst>
                                  <p:childTnLst>
                                    <p:animEffect transition="out" filter="dissolve">
                                      <p:cBhvr>
                                        <p:cTn id="83" dur="2000"/>
                                        <p:tgtEl>
                                          <p:spTgt spid="5">
                                            <p:txEl>
                                              <p:pRg st="2" end="2"/>
                                            </p:txEl>
                                          </p:spTgt>
                                        </p:tgtEl>
                                      </p:cBhvr>
                                    </p:animEffect>
                                    <p:set>
                                      <p:cBhvr>
                                        <p:cTn id="84" dur="1" fill="hold">
                                          <p:stCondLst>
                                            <p:cond delay="1999"/>
                                          </p:stCondLst>
                                        </p:cTn>
                                        <p:tgtEl>
                                          <p:spTgt spid="5">
                                            <p:txEl>
                                              <p:pRg st="2" end="2"/>
                                            </p:txEl>
                                          </p:spTgt>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2000"/>
                                        <p:tgtEl>
                                          <p:spTgt spid="5">
                                            <p:txEl>
                                              <p:pRg st="3" end="3"/>
                                            </p:txEl>
                                          </p:spTgt>
                                        </p:tgtEl>
                                      </p:cBhvr>
                                    </p:animEffect>
                                    <p:set>
                                      <p:cBhvr>
                                        <p:cTn id="87" dur="1" fill="hold">
                                          <p:stCondLst>
                                            <p:cond delay="1999"/>
                                          </p:stCondLst>
                                        </p:cTn>
                                        <p:tgtEl>
                                          <p:spTgt spid="5">
                                            <p:txEl>
                                              <p:pRg st="3" end="3"/>
                                            </p:txEl>
                                          </p:spTgt>
                                        </p:tgtEl>
                                        <p:attrNameLst>
                                          <p:attrName>style.visibility</p:attrName>
                                        </p:attrNameLst>
                                      </p:cBhvr>
                                      <p:to>
                                        <p:strVal val="hidden"/>
                                      </p:to>
                                    </p:set>
                                  </p:childTnLst>
                                </p:cTn>
                              </p:par>
                              <p:par>
                                <p:cTn id="88" presetID="9" presetClass="exit" presetSubtype="0" fill="hold" grpId="1" nodeType="withEffect">
                                  <p:stCondLst>
                                    <p:cond delay="0"/>
                                  </p:stCondLst>
                                  <p:childTnLst>
                                    <p:animEffect transition="out" filter="dissolve">
                                      <p:cBhvr>
                                        <p:cTn id="89" dur="2000"/>
                                        <p:tgtEl>
                                          <p:spTgt spid="5">
                                            <p:txEl>
                                              <p:pRg st="4" end="4"/>
                                            </p:txEl>
                                          </p:spTgt>
                                        </p:tgtEl>
                                      </p:cBhvr>
                                    </p:animEffect>
                                    <p:set>
                                      <p:cBhvr>
                                        <p:cTn id="90" dur="1" fill="hold">
                                          <p:stCondLst>
                                            <p:cond delay="1999"/>
                                          </p:stCondLst>
                                        </p:cTn>
                                        <p:tgtEl>
                                          <p:spTgt spid="5">
                                            <p:txEl>
                                              <p:pRg st="4" end="4"/>
                                            </p:txEl>
                                          </p:spTgt>
                                        </p:tgtEl>
                                        <p:attrNameLst>
                                          <p:attrName>style.visibility</p:attrName>
                                        </p:attrNameLst>
                                      </p:cBhvr>
                                      <p:to>
                                        <p:strVal val="hidden"/>
                                      </p:to>
                                    </p:set>
                                  </p:childTnLst>
                                </p:cTn>
                              </p:par>
                              <p:par>
                                <p:cTn id="91" presetID="9" presetClass="exit" presetSubtype="0" fill="hold" grpId="1" nodeType="withEffect">
                                  <p:stCondLst>
                                    <p:cond delay="0"/>
                                  </p:stCondLst>
                                  <p:childTnLst>
                                    <p:animEffect transition="out" filter="dissolve">
                                      <p:cBhvr>
                                        <p:cTn id="92" dur="2000"/>
                                        <p:tgtEl>
                                          <p:spTgt spid="5">
                                            <p:txEl>
                                              <p:pRg st="5" end="5"/>
                                            </p:txEl>
                                          </p:spTgt>
                                        </p:tgtEl>
                                      </p:cBhvr>
                                    </p:animEffect>
                                    <p:set>
                                      <p:cBhvr>
                                        <p:cTn id="93" dur="1" fill="hold">
                                          <p:stCondLst>
                                            <p:cond delay="1999"/>
                                          </p:stCondLst>
                                        </p:cTn>
                                        <p:tgtEl>
                                          <p:spTgt spid="5">
                                            <p:txEl>
                                              <p:pRg st="5" end="5"/>
                                            </p:txEl>
                                          </p:spTgt>
                                        </p:tgtEl>
                                        <p:attrNameLst>
                                          <p:attrName>style.visibility</p:attrName>
                                        </p:attrNameLst>
                                      </p:cBhvr>
                                      <p:to>
                                        <p:strVal val="hidden"/>
                                      </p:to>
                                    </p:set>
                                  </p:childTnLst>
                                </p:cTn>
                              </p:par>
                              <p:par>
                                <p:cTn id="94" presetID="9" presetClass="exit" presetSubtype="0" fill="hold" grpId="1" nodeType="withEffect">
                                  <p:stCondLst>
                                    <p:cond delay="0"/>
                                  </p:stCondLst>
                                  <p:childTnLst>
                                    <p:animEffect transition="out" filter="dissolve">
                                      <p:cBhvr>
                                        <p:cTn id="95" dur="2000"/>
                                        <p:tgtEl>
                                          <p:spTgt spid="5">
                                            <p:txEl>
                                              <p:pRg st="6" end="6"/>
                                            </p:txEl>
                                          </p:spTgt>
                                        </p:tgtEl>
                                      </p:cBhvr>
                                    </p:animEffect>
                                    <p:set>
                                      <p:cBhvr>
                                        <p:cTn id="96" dur="1" fill="hold">
                                          <p:stCondLst>
                                            <p:cond delay="1999"/>
                                          </p:stCondLst>
                                        </p:cTn>
                                        <p:tgtEl>
                                          <p:spTgt spid="5">
                                            <p:txEl>
                                              <p:pRg st="6" end="6"/>
                                            </p:txEl>
                                          </p:spTgt>
                                        </p:tgtEl>
                                        <p:attrNameLst>
                                          <p:attrName>style.visibility</p:attrName>
                                        </p:attrNameLst>
                                      </p:cBhvr>
                                      <p:to>
                                        <p:strVal val="hidden"/>
                                      </p:to>
                                    </p:set>
                                  </p:childTnLst>
                                </p:cTn>
                              </p:par>
                              <p:par>
                                <p:cTn id="97" presetID="9" presetClass="exit" presetSubtype="0" fill="hold" grpId="1" nodeType="withEffect">
                                  <p:stCondLst>
                                    <p:cond delay="0"/>
                                  </p:stCondLst>
                                  <p:childTnLst>
                                    <p:animEffect transition="out" filter="dissolve">
                                      <p:cBhvr>
                                        <p:cTn id="98" dur="2000"/>
                                        <p:tgtEl>
                                          <p:spTgt spid="5">
                                            <p:txEl>
                                              <p:pRg st="7" end="7"/>
                                            </p:txEl>
                                          </p:spTgt>
                                        </p:tgtEl>
                                      </p:cBhvr>
                                    </p:animEffect>
                                    <p:set>
                                      <p:cBhvr>
                                        <p:cTn id="99" dur="1" fill="hold">
                                          <p:stCondLst>
                                            <p:cond delay="1999"/>
                                          </p:stCondLst>
                                        </p:cTn>
                                        <p:tgtEl>
                                          <p:spTgt spid="5">
                                            <p:txEl>
                                              <p:pRg st="7" end="7"/>
                                            </p:txEl>
                                          </p:spTgt>
                                        </p:tgtEl>
                                        <p:attrNameLst>
                                          <p:attrName>style.visibility</p:attrName>
                                        </p:attrNameLst>
                                      </p:cBhvr>
                                      <p:to>
                                        <p:strVal val="hidden"/>
                                      </p:to>
                                    </p:set>
                                  </p:childTnLst>
                                </p:cTn>
                              </p:par>
                              <p:par>
                                <p:cTn id="100" presetID="9" presetClass="exit" presetSubtype="0" fill="hold" grpId="1" nodeType="withEffect">
                                  <p:stCondLst>
                                    <p:cond delay="0"/>
                                  </p:stCondLst>
                                  <p:childTnLst>
                                    <p:animEffect transition="out" filter="dissolve">
                                      <p:cBhvr>
                                        <p:cTn id="101" dur="2000"/>
                                        <p:tgtEl>
                                          <p:spTgt spid="5">
                                            <p:txEl>
                                              <p:pRg st="8" end="8"/>
                                            </p:txEl>
                                          </p:spTgt>
                                        </p:tgtEl>
                                      </p:cBhvr>
                                    </p:animEffect>
                                    <p:set>
                                      <p:cBhvr>
                                        <p:cTn id="102" dur="1" fill="hold">
                                          <p:stCondLst>
                                            <p:cond delay="1999"/>
                                          </p:stCondLst>
                                        </p:cTn>
                                        <p:tgtEl>
                                          <p:spTgt spid="5">
                                            <p:txEl>
                                              <p:pRg st="8" end="8"/>
                                            </p:txEl>
                                          </p:spTgt>
                                        </p:tgtEl>
                                        <p:attrNameLst>
                                          <p:attrName>style.visibility</p:attrName>
                                        </p:attrNameLst>
                                      </p:cBhvr>
                                      <p:to>
                                        <p:strVal val="hidden"/>
                                      </p:to>
                                    </p:set>
                                  </p:childTnLst>
                                </p:cTn>
                              </p:par>
                              <p:par>
                                <p:cTn id="103" presetID="9" presetClass="exit" presetSubtype="0" fill="hold" grpId="1" nodeType="withEffect">
                                  <p:stCondLst>
                                    <p:cond delay="0"/>
                                  </p:stCondLst>
                                  <p:childTnLst>
                                    <p:animEffect transition="out" filter="dissolve">
                                      <p:cBhvr>
                                        <p:cTn id="104" dur="2000"/>
                                        <p:tgtEl>
                                          <p:spTgt spid="5">
                                            <p:txEl>
                                              <p:pRg st="9" end="9"/>
                                            </p:txEl>
                                          </p:spTgt>
                                        </p:tgtEl>
                                      </p:cBhvr>
                                    </p:animEffect>
                                    <p:set>
                                      <p:cBhvr>
                                        <p:cTn id="105" dur="1" fill="hold">
                                          <p:stCondLst>
                                            <p:cond delay="1999"/>
                                          </p:stCondLst>
                                        </p:cTn>
                                        <p:tgtEl>
                                          <p:spTgt spid="5">
                                            <p:txEl>
                                              <p:pRg st="9" end="9"/>
                                            </p:txEl>
                                          </p:spTgt>
                                        </p:tgtEl>
                                        <p:attrNameLst>
                                          <p:attrName>style.visibility</p:attrName>
                                        </p:attrNameLst>
                                      </p:cBhvr>
                                      <p:to>
                                        <p:strVal val="hidden"/>
                                      </p:to>
                                    </p:set>
                                  </p:childTnLst>
                                </p:cTn>
                              </p:par>
                              <p:par>
                                <p:cTn id="106" presetID="9" presetClass="exit" presetSubtype="0" fill="hold" grpId="1" nodeType="withEffect">
                                  <p:stCondLst>
                                    <p:cond delay="0"/>
                                  </p:stCondLst>
                                  <p:childTnLst>
                                    <p:animEffect transition="out" filter="dissolve">
                                      <p:cBhvr>
                                        <p:cTn id="107" dur="2000"/>
                                        <p:tgtEl>
                                          <p:spTgt spid="5">
                                            <p:txEl>
                                              <p:pRg st="10" end="10"/>
                                            </p:txEl>
                                          </p:spTgt>
                                        </p:tgtEl>
                                      </p:cBhvr>
                                    </p:animEffect>
                                    <p:set>
                                      <p:cBhvr>
                                        <p:cTn id="108" dur="1" fill="hold">
                                          <p:stCondLst>
                                            <p:cond delay="1999"/>
                                          </p:stCondLst>
                                        </p:cTn>
                                        <p:tgtEl>
                                          <p:spTgt spid="5">
                                            <p:txEl>
                                              <p:pRg st="10" end="10"/>
                                            </p:txEl>
                                          </p:spTgt>
                                        </p:tgtEl>
                                        <p:attrNameLst>
                                          <p:attrName>style.visibility</p:attrName>
                                        </p:attrNameLst>
                                      </p:cBhvr>
                                      <p:to>
                                        <p:strVal val="hidden"/>
                                      </p:to>
                                    </p:set>
                                  </p:childTnLst>
                                </p:cTn>
                              </p:par>
                              <p:par>
                                <p:cTn id="109" presetID="9" presetClass="exit" presetSubtype="0" fill="hold" grpId="1" nodeType="withEffect">
                                  <p:stCondLst>
                                    <p:cond delay="0"/>
                                  </p:stCondLst>
                                  <p:childTnLst>
                                    <p:animEffect transition="out" filter="dissolve">
                                      <p:cBhvr>
                                        <p:cTn id="110" dur="2000"/>
                                        <p:tgtEl>
                                          <p:spTgt spid="4"/>
                                        </p:tgtEl>
                                      </p:cBhvr>
                                    </p:animEffect>
                                    <p:set>
                                      <p:cBhvr>
                                        <p:cTn id="111" dur="1" fill="hold">
                                          <p:stCondLst>
                                            <p:cond delay="1999"/>
                                          </p:stCondLst>
                                        </p:cTn>
                                        <p:tgtEl>
                                          <p:spTgt spid="4"/>
                                        </p:tgtEl>
                                        <p:attrNameLst>
                                          <p:attrName>style.visibility</p:attrName>
                                        </p:attrNameLst>
                                      </p:cBhvr>
                                      <p:to>
                                        <p:strVal val="hidden"/>
                                      </p:to>
                                    </p:set>
                                  </p:childTnLst>
                                </p:cTn>
                              </p:par>
                              <p:par>
                                <p:cTn id="112" presetID="9" presetClass="exit" presetSubtype="0" fill="hold" nodeType="withEffect">
                                  <p:stCondLst>
                                    <p:cond delay="0"/>
                                  </p:stCondLst>
                                  <p:childTnLst>
                                    <p:animEffect transition="out" filter="dissolve">
                                      <p:cBhvr>
                                        <p:cTn id="113" dur="2000"/>
                                        <p:tgtEl>
                                          <p:spTgt spid="3"/>
                                        </p:tgtEl>
                                      </p:cBhvr>
                                    </p:animEffect>
                                    <p:set>
                                      <p:cBhvr>
                                        <p:cTn id="114" dur="1" fill="hold">
                                          <p:stCondLst>
                                            <p:cond delay="1999"/>
                                          </p:stCondLst>
                                        </p:cTn>
                                        <p:tgtEl>
                                          <p:spTgt spid="3"/>
                                        </p:tgtEl>
                                        <p:attrNameLst>
                                          <p:attrName>style.visibility</p:attrName>
                                        </p:attrNameLst>
                                      </p:cBhvr>
                                      <p:to>
                                        <p:strVal val="hidden"/>
                                      </p:to>
                                    </p:set>
                                  </p:childTnLst>
                                </p:cTn>
                              </p:par>
                            </p:childTnLst>
                          </p:cTn>
                        </p:par>
                        <p:par>
                          <p:cTn id="115" fill="hold">
                            <p:stCondLst>
                              <p:cond delay="2000"/>
                            </p:stCondLst>
                            <p:childTnLst>
                              <p:par>
                                <p:cTn id="116" presetID="42" presetClass="entr" presetSubtype="0" fill="hold" grpId="0" nodeType="afterEffect">
                                  <p:stCondLst>
                                    <p:cond delay="0"/>
                                  </p:stCondLst>
                                  <p:childTnLst>
                                    <p:set>
                                      <p:cBhvr>
                                        <p:cTn id="117" dur="1" fill="hold">
                                          <p:stCondLst>
                                            <p:cond delay="0"/>
                                          </p:stCondLst>
                                        </p:cTn>
                                        <p:tgtEl>
                                          <p:spTgt spid="10"/>
                                        </p:tgtEl>
                                        <p:attrNameLst>
                                          <p:attrName>style.visibility</p:attrName>
                                        </p:attrNameLst>
                                      </p:cBhvr>
                                      <p:to>
                                        <p:strVal val="visible"/>
                                      </p:to>
                                    </p:set>
                                    <p:animEffect transition="in" filter="fade">
                                      <p:cBhvr>
                                        <p:cTn id="118" dur="3000"/>
                                        <p:tgtEl>
                                          <p:spTgt spid="10"/>
                                        </p:tgtEl>
                                      </p:cBhvr>
                                    </p:animEffect>
                                    <p:anim calcmode="lin" valueType="num">
                                      <p:cBhvr>
                                        <p:cTn id="119" dur="3000" fill="hold"/>
                                        <p:tgtEl>
                                          <p:spTgt spid="10"/>
                                        </p:tgtEl>
                                        <p:attrNameLst>
                                          <p:attrName>ppt_x</p:attrName>
                                        </p:attrNameLst>
                                      </p:cBhvr>
                                      <p:tavLst>
                                        <p:tav tm="0">
                                          <p:val>
                                            <p:strVal val="#ppt_x"/>
                                          </p:val>
                                        </p:tav>
                                        <p:tav tm="100000">
                                          <p:val>
                                            <p:strVal val="#ppt_x"/>
                                          </p:val>
                                        </p:tav>
                                      </p:tavLst>
                                    </p:anim>
                                    <p:anim calcmode="lin" valueType="num">
                                      <p:cBhvr>
                                        <p:cTn id="120"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4" grpId="1" animBg="1"/>
      <p:bldP spid="5" grpId="0" uiExpand="1" build="p" bldLvl="5"/>
      <p:bldP spid="5" grpI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0" y="5647853"/>
            <a:ext cx="12161837" cy="1200329"/>
          </a:xfrm>
          <a:prstGeom prst="rect">
            <a:avLst/>
          </a:prstGeom>
          <a:solidFill>
            <a:srgbClr val="6E8E2F"/>
          </a:solidFill>
          <a:ln w="38100">
            <a:solidFill>
              <a:srgbClr val="9AB070"/>
            </a:solidFill>
          </a:ln>
        </p:spPr>
        <p:txBody>
          <a:bodyPr wrap="square" rtlCol="0">
            <a:spAutoFit/>
          </a:bodyPr>
          <a:lstStyle/>
          <a:p>
            <a:pPr algn="ct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 . till we all come to the unity of the faith and of the knowledge of the Son of God, to a </a:t>
            </a:r>
            <a:r>
              <a:rPr lang="en-US" sz="2400" b="1" u="sng" dirty="0" smtClean="0">
                <a:ln>
                  <a:solidFill>
                    <a:srgbClr val="C5D1AC"/>
                  </a:solidFill>
                </a:ln>
                <a:solidFill>
                  <a:schemeClr val="bg1"/>
                </a:solidFill>
                <a:latin typeface="Arial" panose="020B0604020202020204" pitchFamily="34" charset="0"/>
                <a:cs typeface="Arial" panose="020B0604020202020204" pitchFamily="34" charset="0"/>
              </a:rPr>
              <a:t>perfect man</a:t>
            </a: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to the measure of the stature of the fullness of Christ; that we should no longer be children . . .” (Eph 4:13-14).</a:t>
            </a:r>
            <a:endParaRPr lang="en-US" sz="2400" b="1" dirty="0">
              <a:ln>
                <a:solidFill>
                  <a:srgbClr val="C5D1AC"/>
                </a:solidFill>
              </a:ln>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575719" y="4495800"/>
            <a:ext cx="9525000" cy="1015663"/>
          </a:xfrm>
          <a:prstGeom prst="rect">
            <a:avLst/>
          </a:prstGeom>
          <a:noFill/>
        </p:spPr>
        <p:txBody>
          <a:bodyPr wrap="square" rtlCol="0">
            <a:spAutoFit/>
          </a:bodyPr>
          <a:lstStyle/>
          <a:p>
            <a:pPr algn="just"/>
            <a:r>
              <a:rPr lang="en-US" sz="6000" b="1" spc="600" dirty="0">
                <a:solidFill>
                  <a:srgbClr val="FFFF00"/>
                </a:solidFill>
                <a:effectLst>
                  <a:outerShdw blurRad="38100" dist="38100" dir="2700000" algn="tl">
                    <a:srgbClr val="000000">
                      <a:alpha val="43137"/>
                    </a:srgbClr>
                  </a:outerShdw>
                </a:effectLst>
                <a:latin typeface="Curlz MT" panose="04040404050702020202" pitchFamily="82" charset="0"/>
              </a:rPr>
              <a:t>Birth/Infancy – </a:t>
            </a:r>
            <a:r>
              <a:rPr lang="en-US" sz="6000" b="1" u="sng" spc="600" dirty="0">
                <a:solidFill>
                  <a:srgbClr val="FFFF00"/>
                </a:solidFill>
                <a:effectLst>
                  <a:outerShdw blurRad="38100" dist="38100" dir="2700000" algn="tl">
                    <a:srgbClr val="000000">
                      <a:alpha val="43137"/>
                    </a:srgbClr>
                  </a:outerShdw>
                </a:effectLst>
                <a:latin typeface="Curlz MT" panose="04040404050702020202" pitchFamily="82" charset="0"/>
              </a:rPr>
              <a:t>Help Me</a:t>
            </a:r>
            <a:r>
              <a:rPr lang="en-US" sz="6000" b="1" spc="600" dirty="0">
                <a:solidFill>
                  <a:srgbClr val="FFFF00"/>
                </a:solidFill>
                <a:effectLst>
                  <a:outerShdw blurRad="38100" dist="38100" dir="2700000" algn="tl">
                    <a:srgbClr val="000000">
                      <a:alpha val="43137"/>
                    </a:srgbClr>
                  </a:outerShdw>
                </a:effectLst>
                <a:latin typeface="Curlz MT" panose="04040404050702020202" pitchFamily="82" charset="0"/>
              </a:rPr>
              <a:t>!</a:t>
            </a:r>
            <a:endParaRPr lang="en-US" sz="6000" spc="600" dirty="0">
              <a:solidFill>
                <a:srgbClr val="FFFF00"/>
              </a:solidFill>
              <a:effectLst>
                <a:outerShdw blurRad="38100" dist="38100" dir="2700000" algn="tl">
                  <a:srgbClr val="000000">
                    <a:alpha val="43137"/>
                  </a:srgbClr>
                </a:outerShdw>
              </a:effectLst>
              <a:latin typeface="Curlz MT" panose="04040404050702020202" pitchFamily="82" charset="0"/>
            </a:endParaRPr>
          </a:p>
        </p:txBody>
      </p:sp>
      <p:sp>
        <p:nvSpPr>
          <p:cNvPr id="2" name="TextBox 1"/>
          <p:cNvSpPr txBox="1"/>
          <p:nvPr/>
        </p:nvSpPr>
        <p:spPr>
          <a:xfrm>
            <a:off x="5623719" y="335735"/>
            <a:ext cx="6248400" cy="3693319"/>
          </a:xfrm>
          <a:prstGeom prst="rect">
            <a:avLst/>
          </a:prstGeom>
          <a:solidFill>
            <a:srgbClr val="C5D1AC"/>
          </a:solidFill>
        </p:spPr>
        <p:txBody>
          <a:bodyPr wrap="square" rtlCol="0">
            <a:spAutoFit/>
          </a:bodyPr>
          <a:lstStyle/>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Upon conversion we are “born” into the family of God (1 Pet 1:22-23).</a:t>
            </a:r>
          </a:p>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with babies—“babes in Christ” must be fed the milk of the word or die! (1 Pet 2:1).</a:t>
            </a:r>
          </a:p>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church (the mature) must help these spiritual infants—because they are unable to distinguish between good / evil (Heb 5:14).</a:t>
            </a:r>
          </a:p>
          <a:p>
            <a:pPr marL="742950" lvl="1"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Modest vs Immodest</a:t>
            </a:r>
          </a:p>
          <a:p>
            <a:pPr marL="742950" lvl="1"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Bad Habits</a:t>
            </a:r>
          </a:p>
          <a:p>
            <a:pPr marL="742950" lvl="1"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Faith vs Opinion</a:t>
            </a:r>
          </a:p>
          <a:p>
            <a:pPr marL="339725" lvl="1"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Tragically this is where many are lost: </a:t>
            </a:r>
            <a:r>
              <a:rPr lang="en-US" b="1" i="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“Dip ‘em and drop ‘em!” </a:t>
            </a:r>
            <a:r>
              <a:rPr lang="en-US" b="1" dirty="0" smtClean="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can’t treat new converts like “abandoned babies!”</a:t>
            </a:r>
            <a:endParaRPr lang="en-US" b="1" dirty="0">
              <a:ln>
                <a:solidFill>
                  <a:srgbClr val="C0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2092616"/>
      </p:ext>
    </p:extLst>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
                                            <p:bg/>
                                          </p:spTgt>
                                        </p:tgtEl>
                                        <p:attrNameLst>
                                          <p:attrName>style.visibility</p:attrName>
                                        </p:attrNameLst>
                                      </p:cBhvr>
                                      <p:to>
                                        <p:strVal val="visible"/>
                                      </p:to>
                                    </p:set>
                                    <p:animEffect transition="in" filter="fade">
                                      <p:cBhvr>
                                        <p:cTn id="16" dur="2000"/>
                                        <p:tgtEl>
                                          <p:spTgt spid="2">
                                            <p:bg/>
                                          </p:spTgt>
                                        </p:tgtEl>
                                      </p:cBhvr>
                                    </p:animEffect>
                                    <p:anim calcmode="lin" valueType="num">
                                      <p:cBhvr>
                                        <p:cTn id="17" dur="2000" fill="hold"/>
                                        <p:tgtEl>
                                          <p:spTgt spid="2">
                                            <p:bg/>
                                          </p:spTgt>
                                        </p:tgtEl>
                                        <p:attrNameLst>
                                          <p:attrName>ppt_x</p:attrName>
                                        </p:attrNameLst>
                                      </p:cBhvr>
                                      <p:tavLst>
                                        <p:tav tm="0">
                                          <p:val>
                                            <p:strVal val="#ppt_x"/>
                                          </p:val>
                                        </p:tav>
                                        <p:tav tm="100000">
                                          <p:val>
                                            <p:strVal val="#ppt_x"/>
                                          </p:val>
                                        </p:tav>
                                      </p:tavLst>
                                    </p:anim>
                                    <p:anim calcmode="lin" valueType="num">
                                      <p:cBhvr>
                                        <p:cTn id="18" dur="2000" fill="hold"/>
                                        <p:tgtEl>
                                          <p:spTgt spid="2">
                                            <p:bg/>
                                          </p:spTgt>
                                        </p:tgtEl>
                                        <p:attrNameLst>
                                          <p:attrName>ppt_y</p:attrName>
                                        </p:attrNameLst>
                                      </p:cBhvr>
                                      <p:tavLst>
                                        <p:tav tm="0">
                                          <p:val>
                                            <p:strVal val="#ppt_y-.1"/>
                                          </p:val>
                                        </p:tav>
                                        <p:tav tm="100000">
                                          <p:val>
                                            <p:strVal val="#ppt_y"/>
                                          </p:val>
                                        </p:tav>
                                      </p:tavLst>
                                    </p:anim>
                                  </p:childTnLst>
                                </p:cTn>
                              </p:par>
                              <p:par>
                                <p:cTn id="19" presetID="55" presetClass="entr" presetSubtype="0" fill="hold" grpId="0"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2"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3" dur="2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 calcmode="lin" valueType="num">
                                      <p:cBhvr>
                                        <p:cTn id="28" dur="2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29" dur="2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30" dur="2000"/>
                                        <p:tgtEl>
                                          <p:spTgt spid="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 calcmode="lin" valueType="num">
                                      <p:cBhvr>
                                        <p:cTn id="35" dur="2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36" dur="2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37" dur="20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 calcmode="lin" valueType="num">
                                      <p:cBhvr>
                                        <p:cTn id="42" dur="2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43" dur="2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44" dur="2000"/>
                                        <p:tgtEl>
                                          <p:spTgt spid="2">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 calcmode="lin" valueType="num">
                                      <p:cBhvr>
                                        <p:cTn id="49" dur="2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50" dur="2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51" dur="2000"/>
                                        <p:tgtEl>
                                          <p:spTgt spid="2">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 calcmode="lin" valueType="num">
                                      <p:cBhvr>
                                        <p:cTn id="56" dur="2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57" dur="2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58" dur="2000"/>
                                        <p:tgtEl>
                                          <p:spTgt spid="2">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
                                            <p:txEl>
                                              <p:pRg st="6" end="6"/>
                                            </p:txEl>
                                          </p:spTgt>
                                        </p:tgtEl>
                                        <p:attrNameLst>
                                          <p:attrName>style.visibility</p:attrName>
                                        </p:attrNameLst>
                                      </p:cBhvr>
                                      <p:to>
                                        <p:strVal val="visible"/>
                                      </p:to>
                                    </p:set>
                                    <p:anim calcmode="lin" valueType="num">
                                      <p:cBhvr>
                                        <p:cTn id="63" dur="2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64" dur="2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65"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uiExpand="1" build="p" bldLvl="5"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647853"/>
            <a:ext cx="12161837" cy="1200329"/>
          </a:xfrm>
          <a:prstGeom prst="rect">
            <a:avLst/>
          </a:prstGeom>
          <a:solidFill>
            <a:srgbClr val="6E8E2F"/>
          </a:solidFill>
          <a:ln w="38100">
            <a:solidFill>
              <a:srgbClr val="9AB070"/>
            </a:solidFill>
          </a:ln>
        </p:spPr>
        <p:txBody>
          <a:bodyPr wrap="square" rtlCol="0">
            <a:spAutoFit/>
          </a:bodyPr>
          <a:lstStyle/>
          <a:p>
            <a:pPr algn="ct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 . till we all come to the unity of the faith and of the knowledge of the Son of God, to a </a:t>
            </a:r>
            <a:r>
              <a:rPr lang="en-US" sz="2400" b="1" u="sng" dirty="0" smtClean="0">
                <a:ln>
                  <a:solidFill>
                    <a:srgbClr val="C5D1AC"/>
                  </a:solidFill>
                </a:ln>
                <a:solidFill>
                  <a:schemeClr val="bg1"/>
                </a:solidFill>
                <a:latin typeface="Arial" panose="020B0604020202020204" pitchFamily="34" charset="0"/>
                <a:cs typeface="Arial" panose="020B0604020202020204" pitchFamily="34" charset="0"/>
              </a:rPr>
              <a:t>perfect man</a:t>
            </a: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to the measure of the stature of the fullness of Christ; that we should no longer be children . . .” (Eph 4:13-14).</a:t>
            </a:r>
            <a:endParaRPr lang="en-US" sz="2400" b="1" dirty="0">
              <a:ln>
                <a:solidFill>
                  <a:srgbClr val="C5D1AC"/>
                </a:solidFill>
              </a:ln>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37319" y="3216164"/>
            <a:ext cx="4021248" cy="2185214"/>
          </a:xfrm>
          <a:prstGeom prst="rect">
            <a:avLst/>
          </a:prstGeom>
          <a:noFill/>
        </p:spPr>
        <p:txBody>
          <a:bodyPr wrap="square" rtlCol="0">
            <a:spAutoFit/>
          </a:bodyPr>
          <a:lstStyle/>
          <a:p>
            <a:pPr algn="ctr"/>
            <a:r>
              <a:rPr lang="en-US" sz="4400" b="1" spc="600" dirty="0" smtClean="0">
                <a:solidFill>
                  <a:srgbClr val="FFFF00"/>
                </a:solidFill>
                <a:effectLst>
                  <a:glow rad="25400">
                    <a:schemeClr val="tx1"/>
                  </a:glow>
                  <a:outerShdw blurRad="38100" dist="38100" dir="2700000" algn="tl">
                    <a:srgbClr val="000000">
                      <a:alpha val="43137"/>
                    </a:srgbClr>
                  </a:outerShdw>
                </a:effectLst>
                <a:latin typeface="Jokerman" panose="04090605060D06020702" pitchFamily="82" charset="0"/>
              </a:rPr>
              <a:t>Childhood </a:t>
            </a:r>
            <a:r>
              <a:rPr lang="en-US" sz="4800" b="1" spc="600" dirty="0" smtClean="0">
                <a:solidFill>
                  <a:srgbClr val="FFFF00"/>
                </a:solidFill>
                <a:effectLst>
                  <a:glow rad="25400">
                    <a:schemeClr val="tx1"/>
                  </a:glow>
                  <a:outerShdw blurRad="38100" dist="38100" dir="2700000" algn="tl">
                    <a:srgbClr val="000000">
                      <a:alpha val="43137"/>
                    </a:srgbClr>
                  </a:outerShdw>
                </a:effectLst>
                <a:latin typeface="Jokerman" panose="04090605060D06020702" pitchFamily="82" charset="0"/>
              </a:rPr>
              <a:t>–-</a:t>
            </a:r>
            <a:r>
              <a:rPr lang="en-US" sz="4400" b="1" spc="600" dirty="0" smtClean="0">
                <a:solidFill>
                  <a:srgbClr val="FFFF00"/>
                </a:solidFill>
                <a:effectLst>
                  <a:glow rad="25400">
                    <a:schemeClr val="tx1"/>
                  </a:glow>
                  <a:outerShdw blurRad="38100" dist="38100" dir="2700000" algn="tl">
                    <a:srgbClr val="000000">
                      <a:alpha val="43137"/>
                    </a:srgbClr>
                  </a:outerShdw>
                </a:effectLst>
                <a:latin typeface="Jokerman" panose="04090605060D06020702" pitchFamily="82" charset="0"/>
              </a:rPr>
              <a:t> </a:t>
            </a:r>
          </a:p>
          <a:p>
            <a:pPr algn="ctr"/>
            <a:r>
              <a:rPr lang="en-US" sz="4400" b="1" u="sng" spc="600" dirty="0" smtClean="0">
                <a:solidFill>
                  <a:srgbClr val="FFFF00"/>
                </a:solidFill>
                <a:effectLst>
                  <a:glow rad="25400">
                    <a:schemeClr val="tx1"/>
                  </a:glow>
                  <a:outerShdw blurRad="38100" dist="38100" dir="2700000" algn="tl">
                    <a:srgbClr val="000000">
                      <a:alpha val="43137"/>
                    </a:srgbClr>
                  </a:outerShdw>
                </a:effectLst>
                <a:latin typeface="Jokerman" panose="04090605060D06020702" pitchFamily="82" charset="0"/>
              </a:rPr>
              <a:t>Tell Me</a:t>
            </a:r>
            <a:r>
              <a:rPr lang="en-US" sz="4400" b="1" spc="600" dirty="0" smtClean="0">
                <a:solidFill>
                  <a:srgbClr val="FFFF00"/>
                </a:solidFill>
                <a:effectLst>
                  <a:glow rad="25400">
                    <a:schemeClr val="tx1"/>
                  </a:glow>
                  <a:outerShdw blurRad="38100" dist="38100" dir="2700000" algn="tl">
                    <a:srgbClr val="000000">
                      <a:alpha val="43137"/>
                    </a:srgbClr>
                  </a:outerShdw>
                </a:effectLst>
                <a:latin typeface="Jokerman" panose="04090605060D06020702" pitchFamily="82" charset="0"/>
              </a:rPr>
              <a:t>!</a:t>
            </a:r>
            <a:endParaRPr lang="en-US" sz="4400" spc="600" dirty="0">
              <a:solidFill>
                <a:srgbClr val="FFFF00"/>
              </a:solidFill>
              <a:effectLst>
                <a:glow rad="25400">
                  <a:schemeClr val="tx1"/>
                </a:glow>
                <a:outerShdw blurRad="38100" dist="38100" dir="2700000" algn="tl">
                  <a:srgbClr val="000000">
                    <a:alpha val="43137"/>
                  </a:srgbClr>
                </a:outerShdw>
              </a:effectLst>
              <a:latin typeface="Jokerman" panose="04090605060D06020702" pitchFamily="82" charset="0"/>
            </a:endParaRPr>
          </a:p>
        </p:txBody>
      </p:sp>
      <p:sp>
        <p:nvSpPr>
          <p:cNvPr id="4" name="TextBox 3"/>
          <p:cNvSpPr txBox="1"/>
          <p:nvPr/>
        </p:nvSpPr>
        <p:spPr>
          <a:xfrm>
            <a:off x="5623719" y="335735"/>
            <a:ext cx="6248400" cy="2862322"/>
          </a:xfrm>
          <a:prstGeom prst="rect">
            <a:avLst/>
          </a:prstGeom>
          <a:solidFill>
            <a:srgbClr val="C5D1AC"/>
          </a:solidFill>
        </p:spPr>
        <p:txBody>
          <a:bodyPr wrap="square" rtlCol="0">
            <a:spAutoFit/>
          </a:bodyPr>
          <a:lstStyle/>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Growing: Now the focus is on learning (2 Pet 3:18; 2 Tim 2:15).</a:t>
            </a:r>
          </a:p>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They are reading / studying / discovering (Titus 2:14).</a:t>
            </a:r>
          </a:p>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Caution: This is a vulnerable stage!</a:t>
            </a:r>
          </a:p>
          <a:p>
            <a:pPr marL="742950" lvl="1"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Influence of false teachers (2 Pet 2:1-3; Acts 20:28-30).</a:t>
            </a:r>
          </a:p>
          <a:p>
            <a:pPr marL="742950" lvl="1"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Development of pride (1 Cor 8:1).</a:t>
            </a:r>
          </a:p>
          <a:p>
            <a:pPr marL="339725" lvl="1"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stage needs “balance” (Acts 20:27)—doctrine tempered by love / humility (1 Cor 13:1-3; Jas 4:6).</a:t>
            </a:r>
          </a:p>
        </p:txBody>
      </p:sp>
    </p:spTree>
    <p:extLst>
      <p:ext uri="{BB962C8B-B14F-4D97-AF65-F5344CB8AC3E}">
        <p14:creationId xmlns:p14="http://schemas.microsoft.com/office/powerpoint/2010/main" val="1202511640"/>
      </p:ext>
    </p:extLst>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2000"/>
                                        <p:tgtEl>
                                          <p:spTgt spid="4">
                                            <p:bg/>
                                          </p:spTgt>
                                        </p:tgtEl>
                                      </p:cBhvr>
                                    </p:animEffect>
                                    <p:anim calcmode="lin" valueType="num">
                                      <p:cBhvr>
                                        <p:cTn id="15" dur="2000" fill="hold"/>
                                        <p:tgtEl>
                                          <p:spTgt spid="4">
                                            <p:bg/>
                                          </p:spTgt>
                                        </p:tgtEl>
                                        <p:attrNameLst>
                                          <p:attrName>ppt_x</p:attrName>
                                        </p:attrNameLst>
                                      </p:cBhvr>
                                      <p:tavLst>
                                        <p:tav tm="0">
                                          <p:val>
                                            <p:strVal val="#ppt_x"/>
                                          </p:val>
                                        </p:tav>
                                        <p:tav tm="100000">
                                          <p:val>
                                            <p:strVal val="#ppt_x"/>
                                          </p:val>
                                        </p:tav>
                                      </p:tavLst>
                                    </p:anim>
                                    <p:anim calcmode="lin" valueType="num">
                                      <p:cBhvr>
                                        <p:cTn id="16" dur="2000" fill="hold"/>
                                        <p:tgtEl>
                                          <p:spTgt spid="4">
                                            <p:bg/>
                                          </p:spTgt>
                                        </p:tgtEl>
                                        <p:attrNameLst>
                                          <p:attrName>ppt_y</p:attrName>
                                        </p:attrNameLst>
                                      </p:cBhvr>
                                      <p:tavLst>
                                        <p:tav tm="0">
                                          <p:val>
                                            <p:strVal val="#ppt_y-.1"/>
                                          </p:val>
                                        </p:tav>
                                        <p:tav tm="100000">
                                          <p:val>
                                            <p:strVal val="#ppt_y"/>
                                          </p:val>
                                        </p:tav>
                                      </p:tavLst>
                                    </p:anim>
                                  </p:childTnLst>
                                </p:cTn>
                              </p:par>
                              <p:par>
                                <p:cTn id="17" presetID="55"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0"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7"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8" dur="2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2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4"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5" dur="2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p:cTn id="40" dur="2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1" dur="2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2" dur="2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2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48" dur="2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9" dur="2000"/>
                                        <p:tgtEl>
                                          <p:spTgt spid="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p:cTn id="54" dur="2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55" dur="2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56"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uiExpand="1" build="p" bldLvl="5"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647853"/>
            <a:ext cx="12161837" cy="1200329"/>
          </a:xfrm>
          <a:prstGeom prst="rect">
            <a:avLst/>
          </a:prstGeom>
          <a:solidFill>
            <a:srgbClr val="6E8E2F"/>
          </a:solidFill>
          <a:ln w="38100">
            <a:solidFill>
              <a:srgbClr val="9AB070"/>
            </a:solidFill>
          </a:ln>
        </p:spPr>
        <p:txBody>
          <a:bodyPr wrap="square" rtlCol="0">
            <a:spAutoFit/>
          </a:bodyPr>
          <a:lstStyle/>
          <a:p>
            <a:pPr algn="ct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 . till we all come to the unity of the faith and of the knowledge of the Son of God, to a </a:t>
            </a:r>
            <a:r>
              <a:rPr lang="en-US" sz="2400" b="1" u="sng" dirty="0" smtClean="0">
                <a:ln>
                  <a:solidFill>
                    <a:srgbClr val="C5D1AC"/>
                  </a:solidFill>
                </a:ln>
                <a:solidFill>
                  <a:schemeClr val="bg1"/>
                </a:solidFill>
                <a:latin typeface="Arial" panose="020B0604020202020204" pitchFamily="34" charset="0"/>
                <a:cs typeface="Arial" panose="020B0604020202020204" pitchFamily="34" charset="0"/>
              </a:rPr>
              <a:t>perfect man</a:t>
            </a: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to the measure of the stature of the fullness of Christ; that we should no longer be children . . .” (Eph 4:13-14).</a:t>
            </a:r>
            <a:endParaRPr lang="en-US" sz="2400" b="1" dirty="0">
              <a:ln>
                <a:solidFill>
                  <a:srgbClr val="C5D1AC"/>
                </a:solidFill>
              </a:ln>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8062119" y="2514600"/>
            <a:ext cx="4021248" cy="2123658"/>
          </a:xfrm>
          <a:prstGeom prst="rect">
            <a:avLst/>
          </a:prstGeom>
          <a:noFill/>
        </p:spPr>
        <p:txBody>
          <a:bodyPr wrap="square" rtlCol="0">
            <a:spAutoFit/>
          </a:bodyPr>
          <a:lstStyle/>
          <a:p>
            <a:pPr algn="ctr"/>
            <a:r>
              <a:rPr lang="en-US" sz="4400" b="1" spc="600" dirty="0" smtClean="0">
                <a:solidFill>
                  <a:srgbClr val="FFFF00"/>
                </a:solidFill>
                <a:effectLst>
                  <a:glow rad="25400">
                    <a:schemeClr val="tx1"/>
                  </a:glow>
                  <a:outerShdw blurRad="38100" dist="38100" dir="2700000" algn="tl">
                    <a:srgbClr val="000000">
                      <a:alpha val="43137"/>
                    </a:srgbClr>
                  </a:outerShdw>
                </a:effectLst>
                <a:latin typeface="Narkisim" panose="020E0502050101010101" pitchFamily="34" charset="-79"/>
                <a:cs typeface="Narkisim" panose="020E0502050101010101" pitchFamily="34" charset="-79"/>
              </a:rPr>
              <a:t>Adolescence </a:t>
            </a:r>
            <a:r>
              <a:rPr lang="en-US" sz="4400" b="1" spc="600" dirty="0">
                <a:solidFill>
                  <a:srgbClr val="FFFF00"/>
                </a:solidFill>
                <a:effectLst>
                  <a:glow rad="25400">
                    <a:schemeClr val="tx1"/>
                  </a:glow>
                  <a:outerShdw blurRad="38100" dist="38100" dir="2700000" algn="tl">
                    <a:srgbClr val="000000">
                      <a:alpha val="43137"/>
                    </a:srgbClr>
                  </a:outerShdw>
                </a:effectLst>
                <a:latin typeface="Narkisim" panose="020E0502050101010101" pitchFamily="34" charset="-79"/>
                <a:cs typeface="Narkisim" panose="020E0502050101010101" pitchFamily="34" charset="-79"/>
              </a:rPr>
              <a:t>– </a:t>
            </a:r>
            <a:r>
              <a:rPr lang="en-US" sz="4400" b="1" u="sng" spc="600" dirty="0" smtClean="0">
                <a:solidFill>
                  <a:srgbClr val="FFFF00"/>
                </a:solidFill>
                <a:effectLst>
                  <a:glow rad="25400">
                    <a:schemeClr val="tx1"/>
                  </a:glow>
                  <a:outerShdw blurRad="38100" dist="38100" dir="2700000" algn="tl">
                    <a:srgbClr val="000000">
                      <a:alpha val="43137"/>
                    </a:srgbClr>
                  </a:outerShdw>
                </a:effectLst>
                <a:latin typeface="Narkisim" panose="020E0502050101010101" pitchFamily="34" charset="-79"/>
                <a:cs typeface="Narkisim" panose="020E0502050101010101" pitchFamily="34" charset="-79"/>
              </a:rPr>
              <a:t>Prove it to Me</a:t>
            </a:r>
            <a:r>
              <a:rPr lang="en-US" sz="4400" b="1" spc="600" dirty="0" smtClean="0">
                <a:solidFill>
                  <a:srgbClr val="FFFF00"/>
                </a:solidFill>
                <a:effectLst>
                  <a:glow rad="25400">
                    <a:schemeClr val="tx1"/>
                  </a:glow>
                  <a:outerShdw blurRad="38100" dist="38100" dir="2700000" algn="tl">
                    <a:srgbClr val="000000">
                      <a:alpha val="43137"/>
                    </a:srgbClr>
                  </a:outerShdw>
                </a:effectLst>
                <a:latin typeface="Narkisim" panose="020E0502050101010101" pitchFamily="34" charset="-79"/>
                <a:cs typeface="Narkisim" panose="020E0502050101010101" pitchFamily="34" charset="-79"/>
              </a:rPr>
              <a:t>!</a:t>
            </a:r>
            <a:endParaRPr lang="en-US" sz="4400" spc="600" dirty="0">
              <a:solidFill>
                <a:srgbClr val="FFFF00"/>
              </a:solidFill>
              <a:effectLst>
                <a:glow rad="25400">
                  <a:schemeClr val="tx1"/>
                </a:glow>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4" name="TextBox 3"/>
          <p:cNvSpPr txBox="1"/>
          <p:nvPr/>
        </p:nvSpPr>
        <p:spPr>
          <a:xfrm>
            <a:off x="137319" y="2590800"/>
            <a:ext cx="6400800" cy="2862322"/>
          </a:xfrm>
          <a:prstGeom prst="rect">
            <a:avLst/>
          </a:prstGeom>
          <a:solidFill>
            <a:srgbClr val="C5D1AC"/>
          </a:solidFill>
        </p:spPr>
        <p:txBody>
          <a:bodyPr wrap="square" rtlCol="0">
            <a:spAutoFit/>
          </a:bodyPr>
          <a:lstStyle/>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Seeking their own faith / commitment (2 Cor 13:5).</a:t>
            </a:r>
          </a:p>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is the “Berean Stage” (Acts 17:11).</a:t>
            </a:r>
          </a:p>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Actually this is a good stage!</a:t>
            </a:r>
          </a:p>
          <a:p>
            <a:pPr marL="742950" lvl="1"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Evidence of Maturing (1 Thess 5:21; 1 Jn 4:1).</a:t>
            </a:r>
          </a:p>
          <a:p>
            <a:pPr marL="742950" lvl="1"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 not want “conforming” (mob) faith (Matt 26:31-75).</a:t>
            </a:r>
          </a:p>
          <a:p>
            <a:pPr marL="339725" lvl="1"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stage needs proof (Matt 21:23).</a:t>
            </a:r>
          </a:p>
          <a:p>
            <a:pPr marL="796925" lvl="2"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That baptism is in all cases essential?</a:t>
            </a:r>
          </a:p>
          <a:p>
            <a:pPr marL="796925" lvl="2"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Are we really w/out authority to use instruments?</a:t>
            </a:r>
          </a:p>
          <a:p>
            <a:pPr marL="796925" lvl="2"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Is God indeed good when bad things happen?</a:t>
            </a:r>
          </a:p>
        </p:txBody>
      </p:sp>
    </p:spTree>
    <p:extLst>
      <p:ext uri="{BB962C8B-B14F-4D97-AF65-F5344CB8AC3E}">
        <p14:creationId xmlns:p14="http://schemas.microsoft.com/office/powerpoint/2010/main" val="2112763949"/>
      </p:ext>
    </p:extLst>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2000"/>
                                        <p:tgtEl>
                                          <p:spTgt spid="4">
                                            <p:bg/>
                                          </p:spTgt>
                                        </p:tgtEl>
                                      </p:cBhvr>
                                    </p:animEffect>
                                    <p:anim calcmode="lin" valueType="num">
                                      <p:cBhvr>
                                        <p:cTn id="15" dur="2000" fill="hold"/>
                                        <p:tgtEl>
                                          <p:spTgt spid="4">
                                            <p:bg/>
                                          </p:spTgt>
                                        </p:tgtEl>
                                        <p:attrNameLst>
                                          <p:attrName>ppt_x</p:attrName>
                                        </p:attrNameLst>
                                      </p:cBhvr>
                                      <p:tavLst>
                                        <p:tav tm="0">
                                          <p:val>
                                            <p:strVal val="#ppt_x"/>
                                          </p:val>
                                        </p:tav>
                                        <p:tav tm="100000">
                                          <p:val>
                                            <p:strVal val="#ppt_x"/>
                                          </p:val>
                                        </p:tav>
                                      </p:tavLst>
                                    </p:anim>
                                    <p:anim calcmode="lin" valueType="num">
                                      <p:cBhvr>
                                        <p:cTn id="16" dur="2000" fill="hold"/>
                                        <p:tgtEl>
                                          <p:spTgt spid="4">
                                            <p:bg/>
                                          </p:spTgt>
                                        </p:tgtEl>
                                        <p:attrNameLst>
                                          <p:attrName>ppt_y</p:attrName>
                                        </p:attrNameLst>
                                      </p:cBhvr>
                                      <p:tavLst>
                                        <p:tav tm="0">
                                          <p:val>
                                            <p:strVal val="#ppt_y-.1"/>
                                          </p:val>
                                        </p:tav>
                                        <p:tav tm="100000">
                                          <p:val>
                                            <p:strVal val="#ppt_y"/>
                                          </p:val>
                                        </p:tav>
                                      </p:tavLst>
                                    </p:anim>
                                  </p:childTnLst>
                                </p:cTn>
                              </p:par>
                              <p:par>
                                <p:cTn id="17" presetID="55"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0"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7"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8" dur="2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2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4"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5" dur="2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p:cTn id="40" dur="2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1" dur="2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2" dur="2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2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48" dur="2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9" dur="2000"/>
                                        <p:tgtEl>
                                          <p:spTgt spid="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p:cTn id="54" dur="2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55" dur="2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56" dur="20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 calcmode="lin" valueType="num">
                                      <p:cBhvr>
                                        <p:cTn id="61" dur="2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62" dur="2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63" dur="2000"/>
                                        <p:tgtEl>
                                          <p:spTgt spid="4">
                                            <p:txEl>
                                              <p:pRg st="6" end="6"/>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4">
                                            <p:txEl>
                                              <p:pRg st="7" end="7"/>
                                            </p:txEl>
                                          </p:spTgt>
                                        </p:tgtEl>
                                        <p:attrNameLst>
                                          <p:attrName>style.visibility</p:attrName>
                                        </p:attrNameLst>
                                      </p:cBhvr>
                                      <p:to>
                                        <p:strVal val="visible"/>
                                      </p:to>
                                    </p:set>
                                    <p:anim calcmode="lin" valueType="num">
                                      <p:cBhvr>
                                        <p:cTn id="68" dur="2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69" dur="2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70" dur="2000"/>
                                        <p:tgtEl>
                                          <p:spTgt spid="4">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4">
                                            <p:txEl>
                                              <p:pRg st="8" end="8"/>
                                            </p:txEl>
                                          </p:spTgt>
                                        </p:tgtEl>
                                        <p:attrNameLst>
                                          <p:attrName>style.visibility</p:attrName>
                                        </p:attrNameLst>
                                      </p:cBhvr>
                                      <p:to>
                                        <p:strVal val="visible"/>
                                      </p:to>
                                    </p:set>
                                    <p:anim calcmode="lin" valueType="num">
                                      <p:cBhvr>
                                        <p:cTn id="75" dur="2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76" dur="2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77"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bldLvl="5"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5647853"/>
            <a:ext cx="12161837" cy="1200329"/>
          </a:xfrm>
          <a:prstGeom prst="rect">
            <a:avLst/>
          </a:prstGeom>
          <a:solidFill>
            <a:srgbClr val="6E8E2F"/>
          </a:solidFill>
          <a:ln w="38100">
            <a:solidFill>
              <a:srgbClr val="9AB070"/>
            </a:solidFill>
          </a:ln>
        </p:spPr>
        <p:txBody>
          <a:bodyPr wrap="square" rtlCol="0">
            <a:spAutoFit/>
          </a:bodyPr>
          <a:lstStyle/>
          <a:p>
            <a:pPr algn="ct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 . till we all come to the unity of the faith and of the knowledge of the Son of God, to a </a:t>
            </a:r>
            <a:r>
              <a:rPr lang="en-US" sz="2400" b="1" u="sng" dirty="0" smtClean="0">
                <a:ln>
                  <a:solidFill>
                    <a:srgbClr val="C5D1AC"/>
                  </a:solidFill>
                </a:ln>
                <a:solidFill>
                  <a:schemeClr val="bg1"/>
                </a:solidFill>
                <a:latin typeface="Arial" panose="020B0604020202020204" pitchFamily="34" charset="0"/>
                <a:cs typeface="Arial" panose="020B0604020202020204" pitchFamily="34" charset="0"/>
              </a:rPr>
              <a:t>perfect man</a:t>
            </a:r>
            <a:r>
              <a:rPr lang="en-US" sz="2400" b="1" dirty="0" smtClean="0">
                <a:ln>
                  <a:solidFill>
                    <a:srgbClr val="C5D1AC"/>
                  </a:solidFill>
                </a:ln>
                <a:solidFill>
                  <a:schemeClr val="bg1"/>
                </a:solidFill>
                <a:latin typeface="Arial" panose="020B0604020202020204" pitchFamily="34" charset="0"/>
                <a:cs typeface="Arial" panose="020B0604020202020204" pitchFamily="34" charset="0"/>
              </a:rPr>
              <a:t>, to the measure of the stature of the fullness of Christ; that we should no longer be children . . .” (Eph 4:13-14).</a:t>
            </a:r>
            <a:endParaRPr lang="en-US" sz="2400" b="1" dirty="0">
              <a:ln>
                <a:solidFill>
                  <a:srgbClr val="C5D1AC"/>
                </a:solidFill>
              </a:ln>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37319" y="4276929"/>
            <a:ext cx="10439400" cy="769441"/>
          </a:xfrm>
          <a:prstGeom prst="rect">
            <a:avLst/>
          </a:prstGeom>
          <a:noFill/>
        </p:spPr>
        <p:txBody>
          <a:bodyPr wrap="square" rtlCol="0">
            <a:spAutoFit/>
          </a:bodyPr>
          <a:lstStyle/>
          <a:p>
            <a:r>
              <a:rPr lang="en-US" sz="4400" b="1" spc="1000" dirty="0" smtClean="0">
                <a:solidFill>
                  <a:srgbClr val="FFFF00"/>
                </a:solidFill>
                <a:effectLst>
                  <a:glow rad="25400">
                    <a:schemeClr val="tx1"/>
                  </a:glow>
                  <a:outerShdw blurRad="38100" dist="38100" dir="2700000" algn="tl">
                    <a:srgbClr val="000000">
                      <a:alpha val="43137"/>
                    </a:srgbClr>
                  </a:outerShdw>
                </a:effectLst>
                <a:latin typeface="Broadway" panose="04040905080B02020502" pitchFamily="82" charset="0"/>
                <a:cs typeface="Narkisim" panose="020E0502050101010101" pitchFamily="34" charset="-79"/>
              </a:rPr>
              <a:t>Adulthood </a:t>
            </a:r>
            <a:r>
              <a:rPr lang="en-US" sz="4400" b="1" spc="1000" dirty="0">
                <a:solidFill>
                  <a:srgbClr val="FFFF00"/>
                </a:solidFill>
                <a:effectLst>
                  <a:glow rad="25400">
                    <a:schemeClr val="tx1"/>
                  </a:glow>
                  <a:outerShdw blurRad="38100" dist="38100" dir="2700000" algn="tl">
                    <a:srgbClr val="000000">
                      <a:alpha val="43137"/>
                    </a:srgbClr>
                  </a:outerShdw>
                </a:effectLst>
                <a:latin typeface="Broadway" panose="04040905080B02020502" pitchFamily="82" charset="0"/>
                <a:cs typeface="Narkisim" panose="020E0502050101010101" pitchFamily="34" charset="-79"/>
              </a:rPr>
              <a:t>– </a:t>
            </a:r>
            <a:r>
              <a:rPr lang="en-US" sz="4400" b="1" u="sng" spc="1000" dirty="0" smtClean="0">
                <a:solidFill>
                  <a:srgbClr val="FFFF00"/>
                </a:solidFill>
                <a:effectLst>
                  <a:glow rad="25400">
                    <a:schemeClr val="tx1"/>
                  </a:glow>
                  <a:outerShdw blurRad="38100" dist="38100" dir="2700000" algn="tl">
                    <a:srgbClr val="000000">
                      <a:alpha val="43137"/>
                    </a:srgbClr>
                  </a:outerShdw>
                </a:effectLst>
                <a:latin typeface="Broadway" panose="04040905080B02020502" pitchFamily="82" charset="0"/>
                <a:cs typeface="Narkisim" panose="020E0502050101010101" pitchFamily="34" charset="-79"/>
              </a:rPr>
              <a:t>Watch Me</a:t>
            </a:r>
            <a:r>
              <a:rPr lang="en-US" sz="4400" b="1" spc="1000" dirty="0" smtClean="0">
                <a:solidFill>
                  <a:srgbClr val="FFFF00"/>
                </a:solidFill>
                <a:effectLst>
                  <a:glow rad="25400">
                    <a:schemeClr val="tx1"/>
                  </a:glow>
                  <a:outerShdw blurRad="38100" dist="38100" dir="2700000" algn="tl">
                    <a:srgbClr val="000000">
                      <a:alpha val="43137"/>
                    </a:srgbClr>
                  </a:outerShdw>
                </a:effectLst>
                <a:latin typeface="Broadway" panose="04040905080B02020502" pitchFamily="82" charset="0"/>
                <a:cs typeface="Narkisim" panose="020E0502050101010101" pitchFamily="34" charset="-79"/>
              </a:rPr>
              <a:t>!</a:t>
            </a:r>
            <a:endParaRPr lang="en-US" sz="4400" spc="1000" dirty="0">
              <a:solidFill>
                <a:srgbClr val="FFFF00"/>
              </a:solidFill>
              <a:effectLst>
                <a:glow rad="25400">
                  <a:schemeClr val="tx1"/>
                </a:glow>
                <a:outerShdw blurRad="38100" dist="38100" dir="2700000" algn="tl">
                  <a:srgbClr val="000000">
                    <a:alpha val="43137"/>
                  </a:srgbClr>
                </a:outerShdw>
              </a:effectLst>
              <a:latin typeface="Broadway" panose="04040905080B02020502" pitchFamily="82" charset="0"/>
              <a:cs typeface="Narkisim" panose="020E0502050101010101" pitchFamily="34" charset="-79"/>
            </a:endParaRPr>
          </a:p>
        </p:txBody>
      </p:sp>
      <p:sp>
        <p:nvSpPr>
          <p:cNvPr id="4" name="TextBox 3"/>
          <p:cNvSpPr txBox="1"/>
          <p:nvPr/>
        </p:nvSpPr>
        <p:spPr>
          <a:xfrm>
            <a:off x="5623719" y="335735"/>
            <a:ext cx="4038600" cy="3693319"/>
          </a:xfrm>
          <a:prstGeom prst="rect">
            <a:avLst/>
          </a:prstGeom>
          <a:solidFill>
            <a:srgbClr val="C5D1AC"/>
          </a:solidFill>
        </p:spPr>
        <p:txBody>
          <a:bodyPr wrap="square" rtlCol="0">
            <a:spAutoFit/>
          </a:bodyPr>
          <a:lstStyle/>
          <a:p>
            <a:pPr marL="285750"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With maturity comes Stability &amp; Responsibility.</a:t>
            </a:r>
          </a:p>
          <a:p>
            <a:pPr marL="742950" lvl="1"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Teach Others: (Heb 5:12; 2 Tim 2:2). </a:t>
            </a:r>
            <a:r>
              <a:rPr lang="en-US" b="1" dirty="0" smtClean="0">
                <a:ln>
                  <a:solidFill>
                    <a:srgbClr val="FF0000"/>
                  </a:solidFill>
                </a:ln>
                <a:effectLst>
                  <a:outerShdw blurRad="38100" dist="38100" dir="2700000" algn="tl">
                    <a:srgbClr val="000000">
                      <a:alpha val="43137"/>
                    </a:srgbClr>
                  </a:outerShdw>
                </a:effectLst>
                <a:latin typeface="Arial" panose="020B0604020202020204" pitchFamily="34" charset="0"/>
                <a:cs typeface="Arial" panose="020B0604020202020204" pitchFamily="34" charset="0"/>
              </a:rPr>
              <a:t>CAUTION</a:t>
            </a: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(Jas 3:1).</a:t>
            </a:r>
          </a:p>
          <a:p>
            <a:pPr marL="742950" lvl="1"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Examples: (Titus 2:1-5; 1 Tim 4:12).</a:t>
            </a:r>
          </a:p>
          <a:p>
            <a:pPr marL="339725" lvl="1"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Maturity does not equal “sinless perfection” (Phil 3:11-15).</a:t>
            </a:r>
          </a:p>
          <a:p>
            <a:pPr marL="796925" lvl="2" indent="-285750">
              <a:buFont typeface="Wingdings" panose="05000000000000000000" pitchFamily="2" charset="2"/>
              <a:buChar char="v"/>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Acknowledge &amp; repent (1 Jn 1:8-10).</a:t>
            </a:r>
          </a:p>
          <a:p>
            <a:pPr marL="400050" lvl="2"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Controls tongue (Jas 3:2).</a:t>
            </a:r>
          </a:p>
          <a:p>
            <a:pPr marL="400050" lvl="2" indent="-285750">
              <a:buFont typeface="Wingdings" panose="05000000000000000000" pitchFamily="2" charset="2"/>
              <a:buChar char="§"/>
            </a:pPr>
            <a:r>
              <a:rPr lang="en-U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Works for Unity (1 Cor 3:1).</a:t>
            </a:r>
          </a:p>
        </p:txBody>
      </p:sp>
    </p:spTree>
    <p:extLst>
      <p:ext uri="{BB962C8B-B14F-4D97-AF65-F5344CB8AC3E}">
        <p14:creationId xmlns:p14="http://schemas.microsoft.com/office/powerpoint/2010/main" val="2283833694"/>
      </p:ext>
    </p:extLst>
  </p:cSld>
  <p:clrMapOvr>
    <a:masterClrMapping/>
  </p:clrMapOvr>
  <mc:AlternateContent xmlns:mc="http://schemas.openxmlformats.org/markup-compatibility/2006" xmlns:p14="http://schemas.microsoft.com/office/powerpoint/2010/main">
    <mc:Choice Requires="p14">
      <p:transition spd="slow" p14:dur="17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fade">
                                      <p:cBhvr>
                                        <p:cTn id="14" dur="2000"/>
                                        <p:tgtEl>
                                          <p:spTgt spid="4">
                                            <p:bg/>
                                          </p:spTgt>
                                        </p:tgtEl>
                                      </p:cBhvr>
                                    </p:animEffect>
                                    <p:anim calcmode="lin" valueType="num">
                                      <p:cBhvr>
                                        <p:cTn id="15" dur="2000" fill="hold"/>
                                        <p:tgtEl>
                                          <p:spTgt spid="4">
                                            <p:bg/>
                                          </p:spTgt>
                                        </p:tgtEl>
                                        <p:attrNameLst>
                                          <p:attrName>ppt_x</p:attrName>
                                        </p:attrNameLst>
                                      </p:cBhvr>
                                      <p:tavLst>
                                        <p:tav tm="0">
                                          <p:val>
                                            <p:strVal val="#ppt_x"/>
                                          </p:val>
                                        </p:tav>
                                        <p:tav tm="100000">
                                          <p:val>
                                            <p:strVal val="#ppt_x"/>
                                          </p:val>
                                        </p:tav>
                                      </p:tavLst>
                                    </p:anim>
                                    <p:anim calcmode="lin" valueType="num">
                                      <p:cBhvr>
                                        <p:cTn id="16" dur="2000" fill="hold"/>
                                        <p:tgtEl>
                                          <p:spTgt spid="4">
                                            <p:bg/>
                                          </p:spTgt>
                                        </p:tgtEl>
                                        <p:attrNameLst>
                                          <p:attrName>ppt_y</p:attrName>
                                        </p:attrNameLst>
                                      </p:cBhvr>
                                      <p:tavLst>
                                        <p:tav tm="0">
                                          <p:val>
                                            <p:strVal val="#ppt_y-.1"/>
                                          </p:val>
                                        </p:tav>
                                        <p:tav tm="100000">
                                          <p:val>
                                            <p:strVal val="#ppt_y"/>
                                          </p:val>
                                        </p:tav>
                                      </p:tavLst>
                                    </p:anim>
                                  </p:childTnLst>
                                </p:cTn>
                              </p:par>
                              <p:par>
                                <p:cTn id="17" presetID="55" presetClass="entr" presetSubtype="0"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p:cTn id="19" dur="2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20" dur="2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21" dur="20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2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7" dur="2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8" dur="20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p:cTn id="33" dur="2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34" dur="2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5" dur="2000"/>
                                        <p:tgtEl>
                                          <p:spTgt spid="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p:cTn id="40" dur="2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41" dur="2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42" dur="2000"/>
                                        <p:tgtEl>
                                          <p:spTgt spid="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 calcmode="lin" valueType="num">
                                      <p:cBhvr>
                                        <p:cTn id="47" dur="2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48" dur="2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9" dur="2000"/>
                                        <p:tgtEl>
                                          <p:spTgt spid="4">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4">
                                            <p:txEl>
                                              <p:pRg st="5" end="5"/>
                                            </p:txEl>
                                          </p:spTgt>
                                        </p:tgtEl>
                                        <p:attrNameLst>
                                          <p:attrName>style.visibility</p:attrName>
                                        </p:attrNameLst>
                                      </p:cBhvr>
                                      <p:to>
                                        <p:strVal val="visible"/>
                                      </p:to>
                                    </p:set>
                                    <p:anim calcmode="lin" valueType="num">
                                      <p:cBhvr>
                                        <p:cTn id="54" dur="2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55" dur="2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56" dur="2000"/>
                                        <p:tgtEl>
                                          <p:spTgt spid="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4">
                                            <p:txEl>
                                              <p:pRg st="6" end="6"/>
                                            </p:txEl>
                                          </p:spTgt>
                                        </p:tgtEl>
                                        <p:attrNameLst>
                                          <p:attrName>style.visibility</p:attrName>
                                        </p:attrNameLst>
                                      </p:cBhvr>
                                      <p:to>
                                        <p:strVal val="visible"/>
                                      </p:to>
                                    </p:set>
                                    <p:anim calcmode="lin" valueType="num">
                                      <p:cBhvr>
                                        <p:cTn id="61" dur="2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62" dur="2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63"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bldLvl="5"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752</Words>
  <Application>Microsoft Office PowerPoint</Application>
  <PresentationFormat>Custom</PresentationFormat>
  <Paragraphs>56</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Bernard MT Condensed</vt:lpstr>
      <vt:lpstr>Wingdings</vt:lpstr>
      <vt:lpstr>Bradley Hand ITC</vt:lpstr>
      <vt:lpstr>Curlz MT</vt:lpstr>
      <vt:lpstr>Jokerman</vt:lpstr>
      <vt:lpstr>Broadway</vt:lpstr>
      <vt:lpstr>Narkisim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Danville Church</cp:lastModifiedBy>
  <cp:revision>26</cp:revision>
  <dcterms:created xsi:type="dcterms:W3CDTF">2015-11-23T15:27:18Z</dcterms:created>
  <dcterms:modified xsi:type="dcterms:W3CDTF">2015-11-29T14:48:40Z</dcterms:modified>
</cp:coreProperties>
</file>