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67" r:id="rId7"/>
    <p:sldId id="275" r:id="rId8"/>
    <p:sldId id="272" r:id="rId9"/>
    <p:sldId id="260" r:id="rId10"/>
    <p:sldId id="268" r:id="rId11"/>
    <p:sldId id="269" r:id="rId12"/>
    <p:sldId id="276" r:id="rId13"/>
    <p:sldId id="277" r:id="rId14"/>
    <p:sldId id="278" r:id="rId15"/>
    <p:sldId id="279" r:id="rId16"/>
    <p:sldId id="280" r:id="rId17"/>
    <p:sldId id="281" r:id="rId18"/>
    <p:sldId id="271" r:id="rId19"/>
    <p:sldId id="259" r:id="rId20"/>
  </p:sldIdLst>
  <p:sldSz cx="12161838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40C"/>
    <a:srgbClr val="92D050"/>
    <a:srgbClr val="CAA292"/>
    <a:srgbClr val="C4988F"/>
    <a:srgbClr val="A2664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660"/>
  </p:normalViewPr>
  <p:slideViewPr>
    <p:cSldViewPr>
      <p:cViewPr varScale="1">
        <p:scale>
          <a:sx n="70" d="100"/>
          <a:sy n="70" d="100"/>
        </p:scale>
        <p:origin x="-480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4F36-A614-4343-B19D-0FD303942512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95" y="4267200"/>
            <a:ext cx="3199924" cy="31999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01494" y="5575980"/>
            <a:ext cx="39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-15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3200" spc="-15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6290" y="535904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-150" dirty="0">
                <a:solidFill>
                  <a:srgbClr val="92D050"/>
                </a:solidFill>
                <a:latin typeface="Century Gothic" panose="020B0502020202020204" pitchFamily="34" charset="0"/>
              </a:rPr>
              <a:t>Are you a...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519" y="152400"/>
            <a:ext cx="1097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called them and commanded them not to speak at all nor teach in the name of Jesus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and John answered and said to them, w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hether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right in the sight of God to listen to you more than to God, you judge.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but speak the things which we have seen and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heard” (Ac 4:18-20).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heard these things they were cut to the heart, and they gnashed at him with their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teeth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And they stoned Stephen as he was calling on God and saying,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receive my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spirit” (Ac 7:57-59).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not strictly command you not to teach in this name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And look, you have filled Jerusalem with your doctrine, and intend to bring this Man’s blood on us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But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and the other apostles answered and said: w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ought to obey God rather than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men” (Ac 5:28-29).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557598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“Herod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killed James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brother of John with the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sword . .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 proceeded further to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seize Peter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. .” (Ac 12:1-3).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95" y="4267200"/>
            <a:ext cx="3199924" cy="31999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01494" y="5575980"/>
            <a:ext cx="39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-15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3200" spc="-15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6290" y="535904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-150" dirty="0">
                <a:solidFill>
                  <a:srgbClr val="92D050"/>
                </a:solidFill>
                <a:latin typeface="Century Gothic" panose="020B0502020202020204" pitchFamily="34" charset="0"/>
              </a:rPr>
              <a:t>Are you a...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519" y="1524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answered, w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mean by weeping and breaking my heart?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 am ready not only to be bound, but also to die at Jerusalem for the name of the Lord </a:t>
            </a:r>
            <a:r>
              <a:rPr lang="en-US" sz="2400" b="1" u="sng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(Ac 21:13).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if I am an offender, or have committed anything deserving of death,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object to dying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(Ac 25:11).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your works, and where you dwell, where Satan’s throne is. And you hold fast to My name, and did not deny My faith even in the days in which 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Antipas was My faithful martyr, who was killed among you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where Satan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dwells” (Rev 2:13).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45146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u="sng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not yet resisted to bloodshed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striving against sin.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forgotten the exhortation which speaks to you as to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sons” (Heb 12:4-5).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" y="485225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deny the Lord and live or confess the Lord and die? (Matt 10:32-33)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" y="485225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alienate friends by holding to Christian values? (1 Pet 4:3-4)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026" name="Picture 2" descr="http://www.eserplus.net/wp-content/uploads/2013/10/Shunning.-shuter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58" y="1150747"/>
            <a:ext cx="5567109" cy="3718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" y="485225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yourself in jeopardy by teaching the lost? (Acts 5:29)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050" name="Picture 2" descr="http://news.efinancialcareers.com/wp-content/uploads/2012/02/man-getting-fired-from-hi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92" y="1233099"/>
            <a:ext cx="6140327" cy="3684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" y="485225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anger an unbelieving spouse by worshiping regularly? (1 Pet 3:1)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074" name="Picture 2" descr="http://1010report.com/wp-content/uploads/2009/03/lady-alone-in-church-praying-1010report-300x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09" y="1105585"/>
            <a:ext cx="6244510" cy="3809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7213" y="485225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sacrifice a desired object in order to give a weekly offering? (1 Cor 16:1-2)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098" name="Picture 2" descr="http://teatrinity.org/wp-content/uploads/2014/01/church-off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97" y="1054953"/>
            <a:ext cx="6555031" cy="391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4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319" y="4876800"/>
            <a:ext cx="11164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you forgo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social events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order to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 with the saints of God? 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(Heb 10:24-25)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8" y="543926"/>
            <a:ext cx="6852141" cy="44332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7519" y="152400"/>
            <a:ext cx="86231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would </a:t>
            </a:r>
            <a:r>
              <a:rPr lang="en-US" sz="6000" b="1" u="sng" cap="none" spc="6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</a:t>
            </a:r>
            <a:r>
              <a:rPr lang="en-US" sz="6000" b="1" cap="none" spc="300" dirty="0" smtClean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do?</a:t>
            </a:r>
            <a:endParaRPr lang="en-US" sz="6000" b="1" cap="none" spc="300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122" name="Picture 2" descr="http://www.cantonfirstumc.org/2015/wp-content/uploads/2015/08/family-worship-cr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78" y="1078514"/>
            <a:ext cx="5438775" cy="3898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1960420"/>
            <a:ext cx="3809524" cy="3809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119" y="297263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30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11000" spc="30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520" y="76200"/>
            <a:ext cx="725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Are you a. . . </a:t>
            </a:r>
            <a:endParaRPr lang="en-US" sz="7200" spc="6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9" y="879440"/>
            <a:ext cx="117348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55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Now those who were scattered after the persecution that arose over Stephen traveled as far as Phoenicia, Cyprus, and Antioch, preaching the word to no one but the Jews only. 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But some of them were men from Cyprus and Cyrene, who, when they had come to Antioch, spoke to the Hellenists, preaching the Lord Jesus. 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5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And the hand of the Lord was with them, and a great number believed and turned to the Lord</a:t>
            </a:r>
            <a:r>
              <a:rPr lang="en-US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255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Then news of these things came to the ears of the church in Jerusalem, and they sent out Barnabas to go as far as Antioch. 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55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When he came and had seen the grace of God, he was glad, and encouraged them all that with purpose of heart they should continue with the Lord. 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For he was a good man, full of the Holy Spirit and of faith. And a great many people were added to the Lord</a:t>
            </a:r>
            <a:r>
              <a:rPr lang="en-US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5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Then Barnabas departed for Tarsus to seek Saul. </a:t>
            </a:r>
            <a:r>
              <a:rPr lang="en-US" sz="255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5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550" b="1" dirty="0">
                <a:latin typeface="Arial" panose="020B0604020202020204" pitchFamily="34" charset="0"/>
                <a:cs typeface="Arial" panose="020B0604020202020204" pitchFamily="34" charset="0"/>
              </a:rPr>
              <a:t>And when he had found him, he brought him to Antioch. So it was that for a whole year they assembled with the church and taught a great many people. And the disciples were first called Christians in Antioch</a:t>
            </a:r>
            <a:r>
              <a:rPr lang="en-US" sz="25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8185" y="0"/>
            <a:ext cx="54270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6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Acts 11:19-26</a:t>
            </a:r>
            <a:endParaRPr lang="en-US" sz="6000" b="1" cap="none" spc="6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52959" y="4872841"/>
            <a:ext cx="92575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spc="90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CHRISTIAN</a:t>
            </a:r>
            <a:r>
              <a:rPr lang="en-US" sz="13200" spc="90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0212" y="76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rgbClr val="92D050"/>
                </a:solidFill>
                <a:latin typeface="Century Gothic" panose="020B0502020202020204" pitchFamily="34" charset="0"/>
              </a:rPr>
              <a:t>Are you a...</a:t>
            </a:r>
          </a:p>
        </p:txBody>
      </p:sp>
      <p:pic>
        <p:nvPicPr>
          <p:cNvPr id="1026" name="Picture 2" descr="https://mixtapesforjohanna.files.wordpress.com/2010/11/pointing-h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03" y="1524000"/>
            <a:ext cx="2980819" cy="34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1960420"/>
            <a:ext cx="3809524" cy="3809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119" y="297263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30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11000" spc="30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3013" y="152400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>
                <a:solidFill>
                  <a:srgbClr val="92D050"/>
                </a:solidFill>
                <a:latin typeface="Century Gothic" panose="020B0502020202020204" pitchFamily="34" charset="0"/>
              </a:rPr>
              <a:t>How about now</a:t>
            </a:r>
            <a:r>
              <a:rPr lang="en-US" sz="7200" spc="600" dirty="0">
                <a:solidFill>
                  <a:srgbClr val="92D05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6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9" y="1960420"/>
            <a:ext cx="3809524" cy="38095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04119" y="297263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30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11000" spc="30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865" r="10489" b="-1865"/>
          <a:stretch/>
        </p:blipFill>
        <p:spPr>
          <a:xfrm>
            <a:off x="7910204" y="-36095"/>
            <a:ext cx="4288162" cy="36500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94520" y="76200"/>
            <a:ext cx="7258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6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Are you a. . . </a:t>
            </a:r>
            <a:endParaRPr lang="en-US" sz="7200" spc="60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3119" y="274179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Harper-Mercer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3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90862" y="4554143"/>
            <a:ext cx="1973806" cy="2172054"/>
            <a:chOff x="0" y="4657355"/>
            <a:chExt cx="1973806" cy="2172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657355"/>
              <a:ext cx="1942862" cy="188980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490855"/>
              <a:ext cx="19738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Rebecka</a:t>
              </a:r>
              <a:r>
                <a:rPr lang="en-US" sz="1600" dirty="0">
                  <a:solidFill>
                    <a:schemeClr val="bg1"/>
                  </a:solidFill>
                </a:rPr>
                <a:t>  Carnes, 18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64819" y="2183499"/>
            <a:ext cx="1721787" cy="2683301"/>
            <a:chOff x="2133600" y="-24112"/>
            <a:chExt cx="1721787" cy="26833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-24112"/>
              <a:ext cx="1697896" cy="23863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61975" y="2320635"/>
              <a:ext cx="16934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</a:rPr>
                <a:t>Lucero Alcaraz, 19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8055" y="81199"/>
            <a:ext cx="1973806" cy="2248717"/>
            <a:chOff x="0" y="2057400"/>
            <a:chExt cx="1973806" cy="2248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77"/>
            <a:stretch/>
          </p:blipFill>
          <p:spPr>
            <a:xfrm>
              <a:off x="0" y="2057400"/>
              <a:ext cx="1973806" cy="19893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2465" y="3967563"/>
              <a:ext cx="19203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Lawrence Levine, 67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5373" y="3182027"/>
            <a:ext cx="1743815" cy="2147455"/>
            <a:chOff x="114995" y="2362200"/>
            <a:chExt cx="1743815" cy="21474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5" b="6090"/>
            <a:stretch/>
          </p:blipFill>
          <p:spPr>
            <a:xfrm>
              <a:off x="114995" y="2362200"/>
              <a:ext cx="1715429" cy="184265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28849" y="4171101"/>
              <a:ext cx="17299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Jason  Johnson, 34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63108" y="2423720"/>
            <a:ext cx="1433536" cy="1913038"/>
            <a:chOff x="2209800" y="3733799"/>
            <a:chExt cx="1433536" cy="19130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3733799"/>
              <a:ext cx="1433536" cy="160972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86000" y="5308283"/>
              <a:ext cx="1326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Kim  Dietz, 59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95120" y="4103354"/>
            <a:ext cx="1520624" cy="2171302"/>
            <a:chOff x="2119745" y="4648200"/>
            <a:chExt cx="1520624" cy="21713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7844" b="23941"/>
            <a:stretch/>
          </p:blipFill>
          <p:spPr>
            <a:xfrm>
              <a:off x="2119745" y="4648200"/>
              <a:ext cx="1520624" cy="1898956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195945" y="6480948"/>
              <a:ext cx="13980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Lucas </a:t>
              </a:r>
              <a:r>
                <a:rPr lang="en-US" sz="1600" dirty="0" err="1">
                  <a:solidFill>
                    <a:schemeClr val="bg1"/>
                  </a:solidFill>
                </a:rPr>
                <a:t>Eibel</a:t>
              </a:r>
              <a:r>
                <a:rPr lang="en-US" sz="1600" dirty="0">
                  <a:solidFill>
                    <a:schemeClr val="bg1"/>
                  </a:solidFill>
                </a:rPr>
                <a:t>, 18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66616" y="185021"/>
            <a:ext cx="1922146" cy="2229881"/>
            <a:chOff x="3778999" y="27710"/>
            <a:chExt cx="1922146" cy="222988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5"/>
            <a:stretch/>
          </p:blipFill>
          <p:spPr>
            <a:xfrm>
              <a:off x="3778999" y="27710"/>
              <a:ext cx="1922146" cy="1871946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827441" y="1919037"/>
              <a:ext cx="1847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Treven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Anspach</a:t>
              </a:r>
              <a:r>
                <a:rPr lang="en-US" sz="1600" dirty="0">
                  <a:solidFill>
                    <a:schemeClr val="bg1"/>
                  </a:solidFill>
                </a:rPr>
                <a:t>, 20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863411" y="81199"/>
            <a:ext cx="1776013" cy="2128454"/>
            <a:chOff x="3837710" y="2410620"/>
            <a:chExt cx="1776013" cy="212845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5" r="4546" b="10289"/>
            <a:stretch/>
          </p:blipFill>
          <p:spPr>
            <a:xfrm>
              <a:off x="3837710" y="2410620"/>
              <a:ext cx="1776013" cy="1840387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889072" y="4200520"/>
              <a:ext cx="16818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Quinn Cooper, 18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59953" y="1133027"/>
            <a:ext cx="2334491" cy="2690352"/>
            <a:chOff x="6400800" y="11282"/>
            <a:chExt cx="2334491" cy="269035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7" t="5028" r="12924" b="2948"/>
            <a:stretch/>
          </p:blipFill>
          <p:spPr>
            <a:xfrm>
              <a:off x="6400800" y="11282"/>
              <a:ext cx="2334491" cy="239933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400801" y="2363080"/>
              <a:ext cx="233449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bg1"/>
                  </a:solidFill>
                </a:rPr>
                <a:t>Sarena</a:t>
              </a:r>
              <a:r>
                <a:rPr lang="en-US" sz="1600" dirty="0">
                  <a:solidFill>
                    <a:schemeClr val="bg1"/>
                  </a:solidFill>
                </a:rPr>
                <a:t> Moore, 44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80519" y="2362200"/>
            <a:ext cx="4675425" cy="3199924"/>
            <a:chOff x="7501494" y="0"/>
            <a:chExt cx="4675425" cy="319992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995" y="0"/>
              <a:ext cx="3199924" cy="319992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01494" y="1308780"/>
              <a:ext cx="39623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-150" dirty="0">
                  <a:solidFill>
                    <a:srgbClr val="92D050"/>
                  </a:solidFill>
                  <a:latin typeface="Century Gothic" panose="020B0502020202020204" pitchFamily="34" charset="0"/>
                  <a:ea typeface="MASTERPLAN" panose="02000400000000000000" pitchFamily="2" charset="0"/>
                </a:rPr>
                <a:t>CHRIST  AN</a:t>
              </a:r>
              <a:r>
                <a:rPr lang="en-US" sz="3200" spc="-150" dirty="0">
                  <a:solidFill>
                    <a:srgbClr val="92D050"/>
                  </a:solidFill>
                  <a:latin typeface="+mj-lt"/>
                  <a:ea typeface="MASTERPLAN" panose="02000400000000000000" pitchFamily="2" charset="0"/>
                </a:rPr>
                <a:t>?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06290" y="1091847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pc="-150" dirty="0">
                  <a:solidFill>
                    <a:srgbClr val="92D050"/>
                  </a:solidFill>
                  <a:latin typeface="Century Gothic" panose="020B0502020202020204" pitchFamily="34" charset="0"/>
                </a:rPr>
                <a:t>Are you a...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99920" y="0"/>
            <a:ext cx="3946050" cy="2514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26910" y="0"/>
            <a:ext cx="3720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Matthew 23:34</a:t>
            </a:r>
            <a:endParaRPr lang="en-US" sz="3600" b="1" cap="none" spc="3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6910" y="609600"/>
            <a:ext cx="3819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Ephesians 6:12</a:t>
            </a:r>
            <a:endParaRPr lang="en-US" sz="3600" b="1" cap="none" spc="3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6910" y="1182469"/>
            <a:ext cx="3219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1 Peter 5:8-9</a:t>
            </a:r>
            <a:endParaRPr lang="en-US" sz="3600" b="1" cap="none" spc="3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6910" y="1718607"/>
            <a:ext cx="3735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3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2 Timothy 3:12</a:t>
            </a:r>
            <a:endParaRPr lang="en-US" sz="3600" b="1" cap="none" spc="3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39967" y="3944482"/>
            <a:ext cx="2236552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95" y="4267200"/>
            <a:ext cx="3199924" cy="31999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01494" y="5575980"/>
            <a:ext cx="396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-150" dirty="0">
                <a:solidFill>
                  <a:srgbClr val="92D050"/>
                </a:solidFill>
                <a:latin typeface="Century Gothic" panose="020B0502020202020204" pitchFamily="34" charset="0"/>
                <a:ea typeface="MASTERPLAN" panose="02000400000000000000" pitchFamily="2" charset="0"/>
              </a:rPr>
              <a:t>CHRIST  AN</a:t>
            </a:r>
            <a:r>
              <a:rPr lang="en-US" sz="3200" spc="-150" dirty="0">
                <a:solidFill>
                  <a:srgbClr val="92D050"/>
                </a:solidFill>
                <a:latin typeface="+mj-lt"/>
                <a:ea typeface="MASTERPLAN" panose="02000400000000000000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6290" y="535904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pc="-150" dirty="0">
                <a:solidFill>
                  <a:srgbClr val="92D050"/>
                </a:solidFill>
                <a:latin typeface="Century Gothic" panose="020B0502020202020204" pitchFamily="34" charset="0"/>
              </a:rPr>
              <a:t>Are you a...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6395" y="151179"/>
            <a:ext cx="8610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do not fear those who kill the body but cannot kill the soul. But rather fear Him who is able to destroy both soul and body in hell.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two sparrows sold for a copper coin? And not one of them falls to the ground apart from your Father’s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will. But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very hairs of your head are all numbered.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fear therefore; you are of more value than many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sparrows. Therefore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whoever confesses Me before men, him I will also confess before My Father who is in heaven.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But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whoever denies Me before men, him I will also deny before My Father who is in heaven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Do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think that I came to bring peace on earth. I did not come to bring peace but a sword. </a:t>
            </a:r>
            <a:endParaRPr lang="en-US" sz="27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27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Matthew </a:t>
            </a:r>
            <a:r>
              <a:rPr lang="en-US" sz="27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10:28-34</a:t>
            </a:r>
            <a:r>
              <a:rPr lang="en-US" sz="27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941" y="4354790"/>
            <a:ext cx="8531578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4941" y="4765098"/>
            <a:ext cx="4950178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5919" y="152400"/>
            <a:ext cx="86106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do not fear those who kill the body but cannot kill the soul. But rather fear Him who is able to destroy both soul and body in hell.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two sparrows sold for a copper coin? And not one of them falls to the ground apart from your Father’s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will. But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very hairs of your head are all numbered.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fear therefore; you are of more value than many 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sparrows. Therefore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whoever confesses Me before men, him I will also confess before My Father who is in heaven. </a:t>
            </a:r>
            <a:r>
              <a:rPr lang="en-US" sz="2700" b="1" dirty="0" smtClean="0">
                <a:latin typeface="Century Gothic" panose="020B0502020202020204" pitchFamily="34" charset="0"/>
              </a:rPr>
              <a:t>But </a:t>
            </a:r>
            <a:r>
              <a:rPr lang="en-US" sz="2700" b="1" dirty="0">
                <a:latin typeface="Century Gothic" panose="020B0502020202020204" pitchFamily="34" charset="0"/>
              </a:rPr>
              <a:t>whoever denies Me before men, him I will also deny before My Father who is in heaven</a:t>
            </a:r>
            <a:r>
              <a:rPr lang="en-US" sz="27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Do </a:t>
            </a:r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not think that I came to bring peace on earth. I did not come to bring peace but a sword. </a:t>
            </a:r>
            <a:endParaRPr lang="en-US" sz="27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27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Matthew </a:t>
            </a:r>
            <a:r>
              <a:rPr lang="en-US" sz="27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10:28-34</a:t>
            </a:r>
            <a:r>
              <a:rPr lang="en-US" sz="2700" b="1" i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39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899</Words>
  <Application>Microsoft Office PowerPoint</Application>
  <PresentationFormat>Custom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Calibri</vt:lpstr>
      <vt:lpstr>Wingdings</vt:lpstr>
      <vt:lpstr>Constantia</vt:lpstr>
      <vt:lpstr>MASTERPLAN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 Milam</dc:creator>
  <cp:lastModifiedBy>Danville Church</cp:lastModifiedBy>
  <cp:revision>67</cp:revision>
  <dcterms:created xsi:type="dcterms:W3CDTF">2011-08-12T13:14:25Z</dcterms:created>
  <dcterms:modified xsi:type="dcterms:W3CDTF">2015-11-08T15:01:39Z</dcterms:modified>
</cp:coreProperties>
</file>